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0"/>
  </p:notesMasterIdLst>
  <p:sldIdLst>
    <p:sldId id="893" r:id="rId4"/>
    <p:sldId id="844" r:id="rId5"/>
    <p:sldId id="979" r:id="rId6"/>
    <p:sldId id="980" r:id="rId7"/>
    <p:sldId id="983" r:id="rId8"/>
    <p:sldId id="955" r:id="rId9"/>
    <p:sldId id="841" r:id="rId10"/>
    <p:sldId id="984" r:id="rId11"/>
    <p:sldId id="985" r:id="rId12"/>
    <p:sldId id="986" r:id="rId13"/>
    <p:sldId id="987" r:id="rId14"/>
    <p:sldId id="988" r:id="rId15"/>
    <p:sldId id="989" r:id="rId16"/>
    <p:sldId id="990" r:id="rId17"/>
    <p:sldId id="617" r:id="rId18"/>
    <p:sldId id="991" r:id="rId19"/>
    <p:sldId id="992" r:id="rId20"/>
    <p:sldId id="993" r:id="rId21"/>
    <p:sldId id="994" r:id="rId22"/>
    <p:sldId id="995" r:id="rId23"/>
    <p:sldId id="996" r:id="rId24"/>
    <p:sldId id="997" r:id="rId25"/>
    <p:sldId id="981" r:id="rId26"/>
    <p:sldId id="982" r:id="rId27"/>
    <p:sldId id="998" r:id="rId28"/>
    <p:sldId id="99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12/23/2018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12/23/2018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b="1" i="1" dirty="0" smtClean="0">
                <a:solidFill>
                  <a:prstClr val="black"/>
                </a:solidFill>
              </a:rPr>
              <a:t>No Ordinary</a:t>
            </a:r>
          </a:p>
          <a:p>
            <a:pPr algn="dist"/>
            <a:r>
              <a:rPr lang="en-US" sz="7000" i="1" dirty="0" smtClean="0">
                <a:solidFill>
                  <a:prstClr val="black"/>
                </a:solidFill>
              </a:rPr>
              <a:t>Baby Talk</a:t>
            </a:r>
          </a:p>
          <a:p>
            <a:pPr algn="dist"/>
            <a:r>
              <a:rPr lang="zh-CN" altLang="en-US" sz="7000" b="1" i="1" dirty="0" smtClean="0">
                <a:solidFill>
                  <a:prstClr val="black"/>
                </a:solidFill>
              </a:rPr>
              <a:t>非</a:t>
            </a:r>
            <a:r>
              <a:rPr lang="zh-CN" altLang="en-US" sz="7000" b="1" i="1" dirty="0" smtClean="0">
                <a:solidFill>
                  <a:prstClr val="black"/>
                </a:solidFill>
              </a:rPr>
              <a:t>凡</a:t>
            </a:r>
            <a:r>
              <a:rPr lang="zh-CN" altLang="en-US" sz="7000" i="1" dirty="0" smtClean="0">
                <a:solidFill>
                  <a:prstClr val="black"/>
                </a:solidFill>
              </a:rPr>
              <a:t>兒言</a:t>
            </a:r>
            <a:endParaRPr lang="en-US" sz="7000" i="1" dirty="0" smtClean="0">
              <a:solidFill>
                <a:prstClr val="black"/>
              </a:solidFill>
            </a:endParaRPr>
          </a:p>
        </p:txBody>
      </p:sp>
      <p:sp>
        <p:nvSpPr>
          <p:cNvPr id="3" name="TextBox 2"/>
          <p:cNvSpPr txBox="1"/>
          <p:nvPr/>
        </p:nvSpPr>
        <p:spPr>
          <a:xfrm>
            <a:off x="0" y="304800"/>
            <a:ext cx="9144000" cy="1754326"/>
          </a:xfrm>
          <a:prstGeom prst="rect">
            <a:avLst/>
          </a:prstGeom>
          <a:noFill/>
        </p:spPr>
        <p:txBody>
          <a:bodyPr wrap="square" rtlCol="0">
            <a:spAutoFit/>
          </a:bodyPr>
          <a:lstStyle/>
          <a:p>
            <a:pPr algn="ctr"/>
            <a:r>
              <a:rPr lang="en-US" sz="3600" dirty="0" smtClean="0">
                <a:solidFill>
                  <a:prstClr val="black">
                    <a:lumMod val="50000"/>
                    <a:lumOff val="50000"/>
                  </a:prstClr>
                </a:solidFill>
              </a:rPr>
              <a:t>Series: </a:t>
            </a:r>
            <a:r>
              <a:rPr lang="en-US" sz="3600" b="1" i="1" dirty="0" smtClean="0">
                <a:solidFill>
                  <a:prstClr val="black">
                    <a:lumMod val="50000"/>
                    <a:lumOff val="50000"/>
                  </a:prstClr>
                </a:solidFill>
              </a:rPr>
              <a:t>Rejoice! – The Human Songs of Christmas</a:t>
            </a:r>
            <a:endParaRPr lang="en-US" sz="3600" b="1" dirty="0" smtClean="0">
              <a:solidFill>
                <a:srgbClr val="8064A2">
                  <a:lumMod val="50000"/>
                </a:srgbClr>
              </a:solidFill>
            </a:endParaRPr>
          </a:p>
          <a:p>
            <a:pPr algn="ctr"/>
            <a:r>
              <a:rPr lang="en-US" sz="3600" b="1" dirty="0" err="1" smtClean="0">
                <a:solidFill>
                  <a:srgbClr val="8064A2">
                    <a:lumMod val="50000"/>
                  </a:srgbClr>
                </a:solidFill>
              </a:rPr>
              <a:t>Lk</a:t>
            </a:r>
            <a:r>
              <a:rPr lang="en-US" sz="3600" b="1" dirty="0" smtClean="0">
                <a:solidFill>
                  <a:srgbClr val="8064A2">
                    <a:lumMod val="50000"/>
                  </a:srgbClr>
                </a:solidFill>
              </a:rPr>
              <a:t> </a:t>
            </a:r>
            <a:r>
              <a:rPr lang="en-US" sz="3600" b="1" dirty="0" smtClean="0">
                <a:solidFill>
                  <a:srgbClr val="8064A2">
                    <a:lumMod val="50000"/>
                  </a:srgbClr>
                </a:solidFill>
              </a:rPr>
              <a:t>2:25-35</a:t>
            </a:r>
            <a:endParaRPr lang="en-US" sz="3600" dirty="0">
              <a:solidFill>
                <a:prstClr val="blac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2631490"/>
          </a:xfrm>
          <a:prstGeom prst="rect">
            <a:avLst/>
          </a:prstGeom>
          <a:noFill/>
        </p:spPr>
        <p:txBody>
          <a:bodyPr wrap="square" rtlCol="0">
            <a:spAutoFit/>
          </a:bodyPr>
          <a:lstStyle/>
          <a:p>
            <a:r>
              <a:rPr lang="en-US" altLang="zh-TW" sz="3300" dirty="0" smtClean="0">
                <a:solidFill>
                  <a:schemeClr val="bg1"/>
                </a:solidFill>
              </a:rPr>
              <a:t>34 </a:t>
            </a:r>
            <a:r>
              <a:rPr lang="zh-TW" altLang="en-US" sz="3300" dirty="0" smtClean="0">
                <a:solidFill>
                  <a:schemeClr val="bg1"/>
                </a:solidFill>
              </a:rPr>
              <a:t>西 面 給 他 們 祝 福 ， 又 對 孩 子 的 母 親 馬 利 亞 說 ： 這 孩 子 被 立 ， 是 要 叫 以 色 列 中 許 多 人 跌 倒 ， 許 多 人 興 起 ； 又 要 作 毀 謗 的 話 柄 ，</a:t>
            </a:r>
            <a:r>
              <a:rPr lang="en-US" altLang="zh-TW" sz="3300" dirty="0" smtClean="0">
                <a:solidFill>
                  <a:schemeClr val="bg1"/>
                </a:solidFill>
              </a:rPr>
              <a:t>35 </a:t>
            </a:r>
            <a:r>
              <a:rPr lang="zh-TW" altLang="en-US" sz="3300" dirty="0" smtClean="0">
                <a:solidFill>
                  <a:schemeClr val="bg1"/>
                </a:solidFill>
              </a:rPr>
              <a:t>叫 許 多 人 心 裡 的 意 念 顯 露 出 來 ； 你 自 己 的 心 也 要 被 刀 刺 透 。</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a:t>
            </a:r>
            <a:r>
              <a:rPr lang="en-US" sz="3200" dirty="0" smtClean="0">
                <a:solidFill>
                  <a:prstClr val="white"/>
                </a:solidFill>
              </a:rPr>
              <a:t>2:25-35</a:t>
            </a:r>
            <a:endParaRPr lang="en-US" sz="3200" dirty="0">
              <a:solidFill>
                <a:prstClr val="white"/>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662815"/>
          </a:xfrm>
          <a:prstGeom prst="rect">
            <a:avLst/>
          </a:prstGeom>
          <a:noFill/>
        </p:spPr>
        <p:txBody>
          <a:bodyPr wrap="square" rtlCol="0">
            <a:spAutoFit/>
          </a:bodyPr>
          <a:lstStyle/>
          <a:p>
            <a:r>
              <a:rPr lang="en-US" altLang="zh-TW" sz="3300" dirty="0" smtClean="0">
                <a:solidFill>
                  <a:schemeClr val="bg1"/>
                </a:solidFill>
              </a:rPr>
              <a:t>25 Now there was a man in Jerusalem called Simeon, who was righteous and devout. He was waiting for the consolation of Israel, and the Holy Spirit was on him. 26 It had been revealed to him by the Holy Spirit that he would not die before he had seen the Lord’s Messiah. 27 Moved by the Spirit, he went into the temple courts. When the parents brought in the child Jesus to do for him what the custom of the Law required,</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a:t>
            </a:r>
            <a:r>
              <a:rPr lang="en-US" sz="3200" dirty="0" smtClean="0">
                <a:solidFill>
                  <a:prstClr val="white"/>
                </a:solidFill>
              </a:rPr>
              <a:t>2:25-35</a:t>
            </a:r>
            <a:endParaRPr lang="en-US" sz="3200" dirty="0">
              <a:solidFill>
                <a:prstClr val="white"/>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170646"/>
          </a:xfrm>
          <a:prstGeom prst="rect">
            <a:avLst/>
          </a:prstGeom>
          <a:noFill/>
        </p:spPr>
        <p:txBody>
          <a:bodyPr wrap="square" rtlCol="0">
            <a:spAutoFit/>
          </a:bodyPr>
          <a:lstStyle/>
          <a:p>
            <a:r>
              <a:rPr lang="en-US" altLang="zh-TW" sz="3300" dirty="0" smtClean="0">
                <a:solidFill>
                  <a:schemeClr val="bg1"/>
                </a:solidFill>
              </a:rPr>
              <a:t>28 Simeon took him in his arms and praised God, saying: 29 “Sovereign Lord, as You have promised, You may now dismiss Your servant in peace. 30 For my eyes have seen Your salvation, 31 which You have prepared in the sight of all nations: 32 a light for revelation to the Gentiles, and the glory of Your people Israel.”</a:t>
            </a:r>
          </a:p>
          <a:p>
            <a:r>
              <a:rPr lang="en-US" altLang="zh-TW" sz="3300" dirty="0" smtClean="0">
                <a:solidFill>
                  <a:schemeClr val="bg1"/>
                </a:solidFill>
              </a:rPr>
              <a:t> </a:t>
            </a:r>
          </a:p>
          <a:p>
            <a:r>
              <a:rPr lang="en-US" altLang="zh-TW" sz="3300" dirty="0" smtClean="0">
                <a:solidFill>
                  <a:schemeClr val="bg1"/>
                </a:solidFill>
              </a:rPr>
              <a:t>33 The child’s father and mother marveled at what was said about him.</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a:t>
            </a:r>
            <a:r>
              <a:rPr lang="en-US" sz="3200" dirty="0" smtClean="0">
                <a:solidFill>
                  <a:prstClr val="white"/>
                </a:solidFill>
              </a:rPr>
              <a:t>2:25-35</a:t>
            </a:r>
            <a:endParaRPr lang="en-US" sz="3200" dirty="0">
              <a:solidFill>
                <a:prstClr val="white"/>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139321"/>
          </a:xfrm>
          <a:prstGeom prst="rect">
            <a:avLst/>
          </a:prstGeom>
          <a:noFill/>
        </p:spPr>
        <p:txBody>
          <a:bodyPr wrap="square" rtlCol="0">
            <a:spAutoFit/>
          </a:bodyPr>
          <a:lstStyle/>
          <a:p>
            <a:r>
              <a:rPr lang="en-US" altLang="zh-TW" sz="3300" dirty="0" smtClean="0">
                <a:solidFill>
                  <a:schemeClr val="bg1"/>
                </a:solidFill>
              </a:rPr>
              <a:t>34 Then Simeon blessed them and said to Mary, his mother: “This child is destined to cause the falling and rising of many in Israel, and to be a sign that will be spoken against, 35 so that the thoughts of many hearts will be revealed. And a sword will pierce your own soul too.”</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a:t>
            </a:r>
            <a:r>
              <a:rPr lang="en-US" sz="3200" dirty="0" smtClean="0">
                <a:solidFill>
                  <a:prstClr val="white"/>
                </a:solidFill>
              </a:rPr>
              <a:t>2:25-35</a:t>
            </a:r>
            <a:endParaRPr lang="en-US" sz="3200" dirty="0">
              <a:solidFill>
                <a:prstClr val="white"/>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970318"/>
          </a:xfrm>
          <a:prstGeom prst="rect">
            <a:avLst/>
          </a:prstGeom>
          <a:noFill/>
        </p:spPr>
        <p:txBody>
          <a:bodyPr wrap="square" rtlCol="0">
            <a:spAutoFit/>
          </a:bodyPr>
          <a:lstStyle/>
          <a:p>
            <a:r>
              <a:rPr lang="en-US" altLang="zh-CN" sz="3600" dirty="0" smtClean="0">
                <a:solidFill>
                  <a:schemeClr val="bg1"/>
                </a:solidFill>
              </a:rPr>
              <a:t>30 </a:t>
            </a:r>
            <a:r>
              <a:rPr lang="zh-CN" altLang="en-US" sz="3600" dirty="0" smtClean="0">
                <a:solidFill>
                  <a:schemeClr val="bg1"/>
                </a:solidFill>
              </a:rPr>
              <a:t>因 為 我 的 眼 睛 已 經 看 見 你 的 救 恩 ─ </a:t>
            </a:r>
            <a:r>
              <a:rPr lang="en-US" altLang="zh-CN" sz="3600" dirty="0" smtClean="0">
                <a:solidFill>
                  <a:schemeClr val="bg1"/>
                </a:solidFill>
              </a:rPr>
              <a:t>31 </a:t>
            </a:r>
            <a:r>
              <a:rPr lang="zh-CN" altLang="en-US" sz="3600" dirty="0" smtClean="0">
                <a:solidFill>
                  <a:schemeClr val="bg1"/>
                </a:solidFill>
              </a:rPr>
              <a:t>就 是 你 在 萬 民 面 前 所 預 備 的 ：</a:t>
            </a:r>
            <a:r>
              <a:rPr lang="en-US" altLang="zh-CN" sz="3600" dirty="0" smtClean="0">
                <a:solidFill>
                  <a:schemeClr val="bg1"/>
                </a:solidFill>
              </a:rPr>
              <a:t>32 </a:t>
            </a:r>
            <a:r>
              <a:rPr lang="zh-CN" altLang="en-US" sz="3600" dirty="0" smtClean="0">
                <a:solidFill>
                  <a:schemeClr val="bg1"/>
                </a:solidFill>
              </a:rPr>
              <a:t>是 照 亮 外 邦 人 的 光 ， 又 是 你 民 以 色 列 的 榮 耀 </a:t>
            </a:r>
            <a:r>
              <a:rPr lang="zh-CN" altLang="en-US" sz="3600" dirty="0" smtClean="0">
                <a:solidFill>
                  <a:schemeClr val="bg1"/>
                </a:solidFill>
              </a:rPr>
              <a:t>。</a:t>
            </a:r>
            <a:endParaRPr lang="en-US" sz="32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2:30-32</a:t>
            </a:r>
            <a:endParaRPr lang="en-US" sz="3200" dirty="0">
              <a:solidFill>
                <a:prstClr val="white"/>
              </a:solidFill>
            </a:endParaRPr>
          </a:p>
        </p:txBody>
      </p:sp>
      <p:sp>
        <p:nvSpPr>
          <p:cNvPr id="4" name="TextBox 3"/>
          <p:cNvSpPr txBox="1"/>
          <p:nvPr/>
        </p:nvSpPr>
        <p:spPr>
          <a:xfrm>
            <a:off x="4540469" y="609600"/>
            <a:ext cx="4572000" cy="3647152"/>
          </a:xfrm>
          <a:prstGeom prst="rect">
            <a:avLst/>
          </a:prstGeom>
          <a:noFill/>
        </p:spPr>
        <p:txBody>
          <a:bodyPr wrap="square" rtlCol="0">
            <a:spAutoFit/>
          </a:bodyPr>
          <a:lstStyle/>
          <a:p>
            <a:r>
              <a:rPr lang="en-US" sz="3300" dirty="0" smtClean="0">
                <a:solidFill>
                  <a:schemeClr val="bg1"/>
                </a:solidFill>
              </a:rPr>
              <a:t>30 </a:t>
            </a:r>
            <a:r>
              <a:rPr lang="en-US" sz="3300" dirty="0" smtClean="0">
                <a:solidFill>
                  <a:schemeClr val="bg1"/>
                </a:solidFill>
              </a:rPr>
              <a:t>For my eyes have seen Your salvation, 31 which You have prepared in the sight of all nations: 32 a light for revelation to the Gentiles, and the glory of Your people Israel.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zh-CN" altLang="en-US" sz="4000" b="1" dirty="0" smtClean="0">
                <a:solidFill>
                  <a:schemeClr val="bg1"/>
                </a:solidFill>
              </a:rPr>
              <a:t>耶穌帶給許多人上帝老早就承諾了的拯救。</a:t>
            </a:r>
          </a:p>
          <a:p>
            <a:r>
              <a:rPr lang="en-US" sz="4000" b="1" dirty="0" smtClean="0">
                <a:solidFill>
                  <a:schemeClr val="bg1"/>
                </a:solidFill>
              </a:rPr>
              <a:t>Jesus brings </a:t>
            </a:r>
            <a:r>
              <a:rPr lang="en-US" sz="4000" b="1" dirty="0" smtClean="0">
                <a:solidFill>
                  <a:schemeClr val="bg1"/>
                </a:solidFill>
              </a:rPr>
              <a:t>to many the salvation long promised by God.</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God-centering message of </a:t>
            </a:r>
            <a:r>
              <a:rPr lang="en-US" sz="4000" u="sng" dirty="0" err="1" smtClean="0">
                <a:solidFill>
                  <a:schemeClr val="bg1"/>
                </a:solidFill>
              </a:rPr>
              <a:t>Lk</a:t>
            </a:r>
            <a:r>
              <a:rPr lang="en-US" sz="4000" u="sng" dirty="0" smtClean="0">
                <a:solidFill>
                  <a:schemeClr val="bg1"/>
                </a:solidFill>
              </a:rPr>
              <a:t> </a:t>
            </a:r>
            <a:r>
              <a:rPr lang="en-US" sz="4000" u="sng" dirty="0" smtClean="0">
                <a:solidFill>
                  <a:schemeClr val="bg1"/>
                </a:solidFill>
              </a:rPr>
              <a:t>2:25-35:</a:t>
            </a:r>
            <a:endParaRPr lang="en-US" sz="4000" u="sng"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altLang="zh-CN" sz="4000" dirty="0" smtClean="0">
                <a:solidFill>
                  <a:schemeClr val="bg1"/>
                </a:solidFill>
              </a:rPr>
              <a:t>v</a:t>
            </a:r>
            <a:r>
              <a:rPr lang="en-US" altLang="zh-CN" sz="4000" dirty="0" smtClean="0">
                <a:solidFill>
                  <a:schemeClr val="bg1"/>
                </a:solidFill>
              </a:rPr>
              <a:t>. 28</a:t>
            </a:r>
            <a:r>
              <a:rPr lang="zh-CN" altLang="en-US" sz="4000" dirty="0" smtClean="0">
                <a:solidFill>
                  <a:schemeClr val="bg1"/>
                </a:solidFill>
              </a:rPr>
              <a:t> </a:t>
            </a:r>
            <a:r>
              <a:rPr lang="en-US" altLang="zh-CN" sz="4000" dirty="0" smtClean="0">
                <a:solidFill>
                  <a:schemeClr val="bg1"/>
                </a:solidFill>
              </a:rPr>
              <a:t>“</a:t>
            </a:r>
            <a:r>
              <a:rPr lang="en-US" sz="4000" dirty="0" smtClean="0">
                <a:solidFill>
                  <a:schemeClr val="bg1"/>
                </a:solidFill>
              </a:rPr>
              <a:t>Praised</a:t>
            </a:r>
            <a:r>
              <a:rPr lang="en-US" sz="4000" dirty="0" smtClean="0">
                <a:solidFill>
                  <a:schemeClr val="bg1"/>
                </a:solidFill>
              </a:rPr>
              <a:t>” = </a:t>
            </a:r>
            <a:r>
              <a:rPr lang="en-US" sz="4000" dirty="0" smtClean="0">
                <a:solidFill>
                  <a:schemeClr val="bg1"/>
                </a:solidFill>
              </a:rPr>
              <a:t>GK</a:t>
            </a:r>
            <a:r>
              <a:rPr lang="en-US" sz="4000" dirty="0" smtClean="0">
                <a:solidFill>
                  <a:schemeClr val="bg1"/>
                </a:solidFill>
              </a:rPr>
              <a:t>. To </a:t>
            </a:r>
            <a:r>
              <a:rPr lang="en-US" sz="4000" dirty="0" smtClean="0">
                <a:solidFill>
                  <a:schemeClr val="bg1"/>
                </a:solidFill>
              </a:rPr>
              <a:t>bless</a:t>
            </a:r>
          </a:p>
          <a:p>
            <a:r>
              <a:rPr lang="en-US" sz="4000" dirty="0" smtClean="0">
                <a:solidFill>
                  <a:schemeClr val="bg1"/>
                </a:solidFill>
              </a:rPr>
              <a:t>= (when toward God) an </a:t>
            </a:r>
            <a:r>
              <a:rPr lang="en-US" sz="4000" dirty="0" smtClean="0">
                <a:solidFill>
                  <a:schemeClr val="bg1"/>
                </a:solidFill>
              </a:rPr>
              <a:t>expression </a:t>
            </a:r>
            <a:r>
              <a:rPr lang="en-US" sz="4000" dirty="0" smtClean="0">
                <a:solidFill>
                  <a:schemeClr val="bg1"/>
                </a:solidFill>
              </a:rPr>
              <a:t>of one’s utmost adoration and </a:t>
            </a:r>
            <a:r>
              <a:rPr lang="en-US" sz="4000" dirty="0" smtClean="0">
                <a:solidFill>
                  <a:schemeClr val="bg1"/>
                </a:solidFill>
              </a:rPr>
              <a:t>gratitude toward God</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Precious Holy Sign: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altLang="zh-CN" sz="4000" dirty="0" smtClean="0">
                <a:solidFill>
                  <a:schemeClr val="bg1"/>
                </a:solidFill>
              </a:rPr>
              <a:t>More </a:t>
            </a:r>
            <a:r>
              <a:rPr lang="en-US" altLang="zh-CN" sz="4000" dirty="0" smtClean="0">
                <a:solidFill>
                  <a:schemeClr val="bg1"/>
                </a:solidFill>
              </a:rPr>
              <a:t>precious than </a:t>
            </a:r>
            <a:r>
              <a:rPr lang="en-US" altLang="zh-CN" sz="4000" dirty="0" smtClean="0">
                <a:solidFill>
                  <a:schemeClr val="bg1"/>
                </a:solidFill>
              </a:rPr>
              <a:t>his (Simeon’s) </a:t>
            </a:r>
            <a:r>
              <a:rPr lang="en-US" altLang="zh-CN" sz="4000" dirty="0" smtClean="0">
                <a:solidFill>
                  <a:schemeClr val="bg1"/>
                </a:solidFill>
              </a:rPr>
              <a:t>own life is knowing that God is true to His promise and faithful to save!</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Precious Holy Sign: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altLang="zh-CN" sz="4000" dirty="0" smtClean="0">
                <a:solidFill>
                  <a:schemeClr val="bg1"/>
                </a:solidFill>
              </a:rPr>
              <a:t>As Simeon holds the child in his arms, he was also beholding the salvation from </a:t>
            </a:r>
            <a:r>
              <a:rPr lang="en-US" altLang="zh-CN" sz="4000" dirty="0" smtClean="0">
                <a:solidFill>
                  <a:schemeClr val="bg1"/>
                </a:solidFill>
              </a:rPr>
              <a:t>God.</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Precious Holy Sign: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r>
              <a:rPr lang="zh-CN" altLang="en-US" sz="3600" dirty="0" smtClean="0">
                <a:solidFill>
                  <a:schemeClr val="bg1"/>
                </a:solidFill>
              </a:rPr>
              <a:t>記 念 他 向 以 色 列 家 所 發 的 慈 愛 ， 所 憑 的 信 實 。 地 的 四 極 都 看 見 我 們 神 的 救 恩 </a:t>
            </a:r>
            <a:r>
              <a:rPr lang="zh-CN" altLang="en-US" sz="3600" dirty="0" smtClean="0">
                <a:solidFill>
                  <a:schemeClr val="bg1"/>
                </a:solidFill>
              </a:rPr>
              <a:t>。</a:t>
            </a:r>
            <a:endParaRPr lang="en-US" sz="32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Psa</a:t>
            </a:r>
            <a:r>
              <a:rPr lang="en-US" sz="3200" dirty="0" smtClean="0">
                <a:solidFill>
                  <a:prstClr val="white"/>
                </a:solidFill>
              </a:rPr>
              <a:t> 98:3</a:t>
            </a:r>
            <a:endParaRPr lang="en-US" sz="3200" dirty="0">
              <a:solidFill>
                <a:prstClr val="white"/>
              </a:solidFill>
            </a:endParaRPr>
          </a:p>
        </p:txBody>
      </p:sp>
      <p:sp>
        <p:nvSpPr>
          <p:cNvPr id="4" name="TextBox 3"/>
          <p:cNvSpPr txBox="1"/>
          <p:nvPr/>
        </p:nvSpPr>
        <p:spPr>
          <a:xfrm>
            <a:off x="4540469" y="609600"/>
            <a:ext cx="4572000" cy="2631490"/>
          </a:xfrm>
          <a:prstGeom prst="rect">
            <a:avLst/>
          </a:prstGeom>
          <a:noFill/>
        </p:spPr>
        <p:txBody>
          <a:bodyPr wrap="square" rtlCol="0">
            <a:spAutoFit/>
          </a:bodyPr>
          <a:lstStyle/>
          <a:p>
            <a:r>
              <a:rPr lang="en-US" altLang="zh-CN" sz="3300" dirty="0" smtClean="0">
                <a:solidFill>
                  <a:schemeClr val="bg1"/>
                </a:solidFill>
              </a:rPr>
              <a:t>He has remembered his love and His faithfulness to Israel; all the ends of the earth have seen the salvation of our God.</a:t>
            </a:r>
            <a:endParaRPr lang="en-US" sz="3300"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A Gift is a Sign</a:t>
            </a:r>
            <a:endParaRPr lang="en-US" altLang="zh-CN" sz="7000" b="1" dirty="0" smtClean="0">
              <a:solidFill>
                <a:prstClr val="white"/>
              </a:solidFill>
            </a:endParaRPr>
          </a:p>
        </p:txBody>
      </p:sp>
      <p:sp>
        <p:nvSpPr>
          <p:cNvPr id="9218" name="AutoShape 2" descr="Image result for kay jewelers ever us two stone ring"/>
          <p:cNvSpPr>
            <a:spLocks noChangeAspect="1" noChangeArrowheads="1"/>
          </p:cNvSpPr>
          <p:nvPr/>
        </p:nvSpPr>
        <p:spPr bwMode="auto">
          <a:xfrm>
            <a:off x="155575" y="-2362200"/>
            <a:ext cx="4924425" cy="49244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Image result for kay jewelers ever us two stone ring"/>
          <p:cNvSpPr>
            <a:spLocks noChangeAspect="1" noChangeArrowheads="1"/>
          </p:cNvSpPr>
          <p:nvPr/>
        </p:nvSpPr>
        <p:spPr bwMode="auto">
          <a:xfrm>
            <a:off x="155575" y="-2362200"/>
            <a:ext cx="4924425" cy="49244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308324"/>
          </a:xfrm>
          <a:prstGeom prst="rect">
            <a:avLst/>
          </a:prstGeom>
          <a:noFill/>
        </p:spPr>
        <p:txBody>
          <a:bodyPr wrap="square" rtlCol="0">
            <a:spAutoFit/>
          </a:bodyPr>
          <a:lstStyle/>
          <a:p>
            <a:r>
              <a:rPr lang="zh-CN" altLang="en-US" sz="3600" dirty="0" smtClean="0">
                <a:solidFill>
                  <a:schemeClr val="bg1"/>
                </a:solidFill>
              </a:rPr>
              <a:t>耶 和 華 在 萬 國 眼 前 露 出 聖 臂 ； 地 極 的 人 都 看 見 我 們 神 的 救 恩 了 </a:t>
            </a:r>
            <a:r>
              <a:rPr lang="zh-CN" altLang="en-US" sz="3600" dirty="0" smtClean="0">
                <a:solidFill>
                  <a:schemeClr val="bg1"/>
                </a:solidFill>
              </a:rPr>
              <a:t>。</a:t>
            </a:r>
            <a:endParaRPr lang="en-US" sz="32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Isa 52:10</a:t>
            </a:r>
            <a:endParaRPr lang="en-US" sz="3200" dirty="0">
              <a:solidFill>
                <a:prstClr val="white"/>
              </a:solidFill>
            </a:endParaRPr>
          </a:p>
        </p:txBody>
      </p:sp>
      <p:sp>
        <p:nvSpPr>
          <p:cNvPr id="4" name="TextBox 3"/>
          <p:cNvSpPr txBox="1"/>
          <p:nvPr/>
        </p:nvSpPr>
        <p:spPr>
          <a:xfrm>
            <a:off x="4540469" y="609600"/>
            <a:ext cx="4572000" cy="3139321"/>
          </a:xfrm>
          <a:prstGeom prst="rect">
            <a:avLst/>
          </a:prstGeom>
          <a:noFill/>
        </p:spPr>
        <p:txBody>
          <a:bodyPr wrap="square" rtlCol="0">
            <a:spAutoFit/>
          </a:bodyPr>
          <a:lstStyle/>
          <a:p>
            <a:r>
              <a:rPr lang="en-US" altLang="zh-CN" sz="3300" dirty="0" smtClean="0">
                <a:solidFill>
                  <a:schemeClr val="bg1"/>
                </a:solidFill>
              </a:rPr>
              <a:t>The Lord will lay bare His holy arm in the sight of all the nations, and all the ends of the earth will see the salvation of our God.</a:t>
            </a:r>
            <a:endParaRPr lang="en-US" sz="3300" dirty="0" smtClean="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altLang="zh-CN" sz="4000" dirty="0" smtClean="0">
                <a:solidFill>
                  <a:schemeClr val="bg1"/>
                </a:solidFill>
              </a:rPr>
              <a:t>As much as </a:t>
            </a:r>
            <a:r>
              <a:rPr lang="en-US" altLang="zh-CN" sz="4000" dirty="0" smtClean="0">
                <a:solidFill>
                  <a:schemeClr val="bg1"/>
                </a:solidFill>
              </a:rPr>
              <a:t>he (Simeon) </a:t>
            </a:r>
            <a:r>
              <a:rPr lang="en-US" altLang="zh-CN" sz="4000" dirty="0" smtClean="0">
                <a:solidFill>
                  <a:schemeClr val="bg1"/>
                </a:solidFill>
              </a:rPr>
              <a:t>himself was in joy and peace, he knew too that in this new chapter of history:</a:t>
            </a:r>
            <a:br>
              <a:rPr lang="en-US" altLang="zh-CN" sz="4000" dirty="0" smtClean="0">
                <a:solidFill>
                  <a:schemeClr val="bg1"/>
                </a:solidFill>
              </a:rPr>
            </a:br>
            <a:r>
              <a:rPr lang="en-US" altLang="zh-CN" sz="4000" b="1" dirty="0" smtClean="0">
                <a:solidFill>
                  <a:schemeClr val="bg1"/>
                </a:solidFill>
              </a:rPr>
              <a:t>This Christ will most certainly </a:t>
            </a:r>
            <a:r>
              <a:rPr lang="en-US" altLang="zh-CN" sz="4000" b="1" dirty="0" smtClean="0">
                <a:solidFill>
                  <a:schemeClr val="bg1"/>
                </a:solidFill>
              </a:rPr>
              <a:t>polarize humanity &amp; </a:t>
            </a:r>
            <a:r>
              <a:rPr lang="en-US" altLang="zh-CN" sz="4000" b="1" dirty="0" smtClean="0">
                <a:solidFill>
                  <a:schemeClr val="bg1"/>
                </a:solidFill>
              </a:rPr>
              <a:t>the salvation he brings will most certainly be </a:t>
            </a:r>
            <a:r>
              <a:rPr lang="en-US" altLang="zh-CN" sz="4000" b="1" dirty="0" smtClean="0">
                <a:solidFill>
                  <a:schemeClr val="bg1"/>
                </a:solidFill>
              </a:rPr>
              <a:t>costly.</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Precious Holy Sign: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altLang="zh-CN" sz="4000" dirty="0" smtClean="0">
                <a:solidFill>
                  <a:schemeClr val="bg1"/>
                </a:solidFill>
              </a:rPr>
              <a:t>By the Holy Spirit, Simeon understood that humanity is foundationally divided into two: </a:t>
            </a:r>
            <a:r>
              <a:rPr lang="en-US" altLang="zh-CN" sz="4000" b="1" dirty="0" smtClean="0">
                <a:solidFill>
                  <a:schemeClr val="bg1"/>
                </a:solidFill>
              </a:rPr>
              <a:t>Those who are for God and those who are </a:t>
            </a:r>
            <a:r>
              <a:rPr lang="en-US" altLang="zh-CN" sz="4000" b="1" u="sng" dirty="0" smtClean="0">
                <a:solidFill>
                  <a:schemeClr val="bg1"/>
                </a:solidFill>
              </a:rPr>
              <a:t>not</a:t>
            </a:r>
            <a:r>
              <a:rPr lang="en-US" altLang="zh-CN" sz="4000" b="1" dirty="0" smtClean="0">
                <a:solidFill>
                  <a:schemeClr val="bg1"/>
                </a:solidFill>
              </a:rPr>
              <a:t> for </a:t>
            </a:r>
            <a:r>
              <a:rPr lang="en-US" altLang="zh-CN" sz="4000" b="1" dirty="0" smtClean="0">
                <a:solidFill>
                  <a:schemeClr val="bg1"/>
                </a:solidFill>
              </a:rPr>
              <a:t>God.</a:t>
            </a:r>
            <a:endParaRPr lang="en-US" sz="4000" b="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Precious Holy Sign: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i="1" dirty="0" smtClean="0">
                <a:solidFill>
                  <a:prstClr val="white"/>
                </a:solidFill>
              </a:rPr>
              <a:t>How Are You Signed On?</a:t>
            </a:r>
            <a:endParaRPr lang="en-US" altLang="zh-CN" sz="7000" b="1" i="1" dirty="0" smtClean="0">
              <a:solidFill>
                <a:prstClr val="white"/>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i="1" dirty="0" smtClean="0">
                <a:solidFill>
                  <a:schemeClr val="bg1"/>
                </a:solidFill>
              </a:rPr>
              <a:t>Will it be as Simeon, who blesses God because of Christmas? </a:t>
            </a:r>
            <a:br>
              <a:rPr lang="en-US" sz="4000" i="1" dirty="0" smtClean="0">
                <a:solidFill>
                  <a:schemeClr val="bg1"/>
                </a:solidFill>
              </a:rPr>
            </a:br>
            <a:r>
              <a:rPr lang="en-US" sz="4000" i="1" dirty="0" smtClean="0">
                <a:solidFill>
                  <a:schemeClr val="bg1"/>
                </a:solidFill>
              </a:rPr>
              <a:t>Or will it be as one who </a:t>
            </a:r>
            <a:r>
              <a:rPr lang="en-US" sz="4000" i="1" dirty="0" smtClean="0">
                <a:solidFill>
                  <a:schemeClr val="bg1"/>
                </a:solidFill>
              </a:rPr>
              <a:t>falls</a:t>
            </a:r>
            <a:r>
              <a:rPr lang="zh-CN" altLang="en-US" sz="4000" i="1" dirty="0" smtClean="0">
                <a:solidFill>
                  <a:schemeClr val="bg1"/>
                </a:solidFill>
              </a:rPr>
              <a:t> </a:t>
            </a:r>
            <a:r>
              <a:rPr lang="en-US" sz="4000" i="1" dirty="0" smtClean="0">
                <a:solidFill>
                  <a:schemeClr val="bg1"/>
                </a:solidFill>
              </a:rPr>
              <a:t>in rejection of </a:t>
            </a:r>
            <a:r>
              <a:rPr lang="en-US" sz="4000" i="1" dirty="0" smtClean="0">
                <a:solidFill>
                  <a:schemeClr val="bg1"/>
                </a:solidFill>
              </a:rPr>
              <a:t>Jesus </a:t>
            </a:r>
            <a:r>
              <a:rPr lang="en-US" sz="4000" i="1" dirty="0" smtClean="0">
                <a:solidFill>
                  <a:schemeClr val="bg1"/>
                </a:solidFill>
              </a:rPr>
              <a:t>as the Christ in Christmas?</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smtClean="0">
                <a:solidFill>
                  <a:schemeClr val="bg1"/>
                </a:solidFill>
              </a:rPr>
              <a:t>How Are You Signed On?</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Let us ask for the Holy Spirit to give us the right grasp of Christmas, for only the Spirit of God will help us see all things ‘</a:t>
            </a:r>
            <a:r>
              <a:rPr lang="en-US" sz="4000" dirty="0" smtClean="0">
                <a:solidFill>
                  <a:schemeClr val="bg1"/>
                </a:solidFill>
              </a:rPr>
              <a:t>God.’</a:t>
            </a:r>
          </a:p>
          <a:p>
            <a:endParaRPr lang="en-US" sz="4000" dirty="0" smtClean="0">
              <a:solidFill>
                <a:schemeClr val="bg1"/>
              </a:solidFill>
            </a:endParaRPr>
          </a:p>
          <a:p>
            <a:r>
              <a:rPr lang="en-US" sz="4000" dirty="0" smtClean="0">
                <a:solidFill>
                  <a:schemeClr val="bg1"/>
                </a:solidFill>
              </a:rPr>
              <a:t>Cf. 1 </a:t>
            </a:r>
            <a:r>
              <a:rPr lang="en-US" sz="4000" dirty="0" err="1" smtClean="0">
                <a:solidFill>
                  <a:schemeClr val="bg1"/>
                </a:solidFill>
              </a:rPr>
              <a:t>Cor</a:t>
            </a:r>
            <a:r>
              <a:rPr lang="en-US" sz="4000" dirty="0" smtClean="0">
                <a:solidFill>
                  <a:schemeClr val="bg1"/>
                </a:solidFill>
              </a:rPr>
              <a:t> 2:10-16</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smtClean="0">
                <a:solidFill>
                  <a:schemeClr val="bg1"/>
                </a:solidFill>
              </a:rPr>
              <a:t>How Are You Signed On?</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Being in love with God who gave us Christmas, that is </a:t>
            </a:r>
            <a:r>
              <a:rPr lang="en-US" sz="4000" dirty="0" smtClean="0">
                <a:solidFill>
                  <a:schemeClr val="bg1"/>
                </a:solidFill>
              </a:rPr>
              <a:t>everything!  </a:t>
            </a:r>
            <a:r>
              <a:rPr lang="en-US" sz="4000" dirty="0" smtClean="0">
                <a:solidFill>
                  <a:schemeClr val="bg1"/>
                </a:solidFill>
              </a:rPr>
              <a:t/>
            </a:r>
            <a:br>
              <a:rPr lang="en-US" sz="4000" dirty="0" smtClean="0">
                <a:solidFill>
                  <a:schemeClr val="bg1"/>
                </a:solidFill>
              </a:rPr>
            </a:br>
            <a:r>
              <a:rPr lang="en-US" sz="4000" dirty="0" smtClean="0">
                <a:solidFill>
                  <a:schemeClr val="bg1"/>
                </a:solidFill>
              </a:rPr>
              <a:t>Being loved by God who gave us everything, </a:t>
            </a:r>
            <a:r>
              <a:rPr lang="en-US" sz="4000" i="1" u="sng" dirty="0" smtClean="0">
                <a:solidFill>
                  <a:schemeClr val="bg1"/>
                </a:solidFill>
              </a:rPr>
              <a:t>that</a:t>
            </a:r>
            <a:r>
              <a:rPr lang="en-US" sz="4000" dirty="0" smtClean="0">
                <a:solidFill>
                  <a:schemeClr val="bg1"/>
                </a:solidFill>
              </a:rPr>
              <a:t> is worth </a:t>
            </a:r>
            <a:r>
              <a:rPr lang="en-US" sz="4000" dirty="0" smtClean="0">
                <a:solidFill>
                  <a:schemeClr val="bg1"/>
                </a:solidFill>
              </a:rPr>
              <a:t>celebrating!</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smtClean="0">
                <a:solidFill>
                  <a:schemeClr val="bg1"/>
                </a:solidFill>
              </a:rPr>
              <a:t>How Are You Signed On?</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The Precious Holy Sign</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Though we sin against Him – though we are not His BFF – God loves us, in that He sent His Son to be our Savior and </a:t>
            </a:r>
            <a:r>
              <a:rPr lang="en-US" sz="4000" dirty="0" smtClean="0">
                <a:solidFill>
                  <a:schemeClr val="bg1"/>
                </a:solidFill>
              </a:rPr>
              <a:t>Lord.</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Precious Holy Sign: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tx1">
                    <a:lumMod val="50000"/>
                    <a:lumOff val="50000"/>
                  </a:schemeClr>
                </a:solidFill>
              </a:rPr>
              <a:t>Though we sin against Him – though we are not His BFF – God loves us, in that He sent His Son to be our Savior and </a:t>
            </a:r>
            <a:r>
              <a:rPr lang="en-US" sz="4000" dirty="0" smtClean="0">
                <a:solidFill>
                  <a:schemeClr val="tx1">
                    <a:lumMod val="50000"/>
                    <a:lumOff val="50000"/>
                  </a:schemeClr>
                </a:solidFill>
              </a:rPr>
              <a:t>Lord.</a:t>
            </a:r>
          </a:p>
          <a:p>
            <a:r>
              <a:rPr lang="en-US" sz="4000" dirty="0" smtClean="0">
                <a:solidFill>
                  <a:schemeClr val="bg1"/>
                </a:solidFill>
              </a:rPr>
              <a:t>God in His holiness gives the best of the His </a:t>
            </a:r>
            <a:r>
              <a:rPr lang="en-US" sz="4000" dirty="0" smtClean="0">
                <a:solidFill>
                  <a:schemeClr val="bg1"/>
                </a:solidFill>
              </a:rPr>
              <a:t>best, </a:t>
            </a:r>
            <a:r>
              <a:rPr lang="en-US" sz="4000" dirty="0" smtClean="0">
                <a:solidFill>
                  <a:schemeClr val="bg1"/>
                </a:solidFill>
              </a:rPr>
              <a:t>who is </a:t>
            </a:r>
            <a:r>
              <a:rPr lang="en-US" sz="4000" dirty="0" smtClean="0">
                <a:solidFill>
                  <a:schemeClr val="bg1"/>
                </a:solidFill>
              </a:rPr>
              <a:t>Jesus, </a:t>
            </a:r>
            <a:r>
              <a:rPr lang="en-US" sz="4000" dirty="0" smtClean="0">
                <a:solidFill>
                  <a:schemeClr val="bg1"/>
                </a:solidFill>
              </a:rPr>
              <a:t>to us, His </a:t>
            </a:r>
            <a:r>
              <a:rPr lang="en-US" sz="4000" dirty="0" smtClean="0">
                <a:solidFill>
                  <a:schemeClr val="bg1"/>
                </a:solidFill>
              </a:rPr>
              <a:t>enemies.</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Precious Holy Sign: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86309"/>
          </a:xfrm>
          <a:prstGeom prst="rect">
            <a:avLst/>
          </a:prstGeom>
          <a:noFill/>
        </p:spPr>
        <p:txBody>
          <a:bodyPr wrap="square" rtlCol="0">
            <a:spAutoFit/>
          </a:bodyPr>
          <a:lstStyle/>
          <a:p>
            <a:r>
              <a:rPr lang="en-US" sz="3600" dirty="0" smtClean="0">
                <a:solidFill>
                  <a:schemeClr val="bg1"/>
                </a:solidFill>
              </a:rPr>
              <a:t>6 </a:t>
            </a:r>
            <a:r>
              <a:rPr lang="zh-CN" altLang="en-US" sz="3600" dirty="0" smtClean="0">
                <a:solidFill>
                  <a:schemeClr val="bg1"/>
                </a:solidFill>
              </a:rPr>
              <a:t>因 我 們 還 軟 弱 的 時 候 ， 基 督 就 按 所 定 的 日 期 為 罪 人 死 。</a:t>
            </a:r>
            <a:r>
              <a:rPr lang="en-US" sz="3600" dirty="0" smtClean="0">
                <a:solidFill>
                  <a:schemeClr val="bg1"/>
                </a:solidFill>
              </a:rPr>
              <a:t>7 </a:t>
            </a:r>
            <a:r>
              <a:rPr lang="zh-CN" altLang="en-US" sz="3600" dirty="0" smtClean="0">
                <a:solidFill>
                  <a:schemeClr val="bg1"/>
                </a:solidFill>
              </a:rPr>
              <a:t>為 義 人 死 ， 是 少 有 的 ； 為 仁 人 死 、 或 者 有 敢 做 的 。</a:t>
            </a:r>
            <a:r>
              <a:rPr lang="en-US" sz="3600" b="1" dirty="0" smtClean="0">
                <a:solidFill>
                  <a:schemeClr val="bg1"/>
                </a:solidFill>
              </a:rPr>
              <a:t>8 </a:t>
            </a:r>
            <a:r>
              <a:rPr lang="zh-CN" altLang="en-US" sz="3600" b="1" dirty="0" smtClean="0">
                <a:solidFill>
                  <a:schemeClr val="bg1"/>
                </a:solidFill>
              </a:rPr>
              <a:t>惟 有 基 督 在 我 們 還 作 罪 人 的 時 候 為 我 們 死 ， 神 的 愛 就 在 此 向 我 們 顯 明 了 </a:t>
            </a:r>
            <a:r>
              <a:rPr lang="zh-CN" altLang="en-US" sz="3600" b="1" dirty="0" smtClean="0">
                <a:solidFill>
                  <a:schemeClr val="bg1"/>
                </a:solidFill>
              </a:rPr>
              <a:t>。</a:t>
            </a:r>
            <a:endParaRPr lang="en-US" sz="32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Rom 5:6-8</a:t>
            </a:r>
            <a:endParaRPr lang="en-US" sz="3200" dirty="0">
              <a:solidFill>
                <a:prstClr val="white"/>
              </a:solidFill>
            </a:endParaRPr>
          </a:p>
        </p:txBody>
      </p:sp>
      <p:sp>
        <p:nvSpPr>
          <p:cNvPr id="4" name="TextBox 3"/>
          <p:cNvSpPr txBox="1"/>
          <p:nvPr/>
        </p:nvSpPr>
        <p:spPr>
          <a:xfrm>
            <a:off x="4540469" y="609600"/>
            <a:ext cx="4572000" cy="5632311"/>
          </a:xfrm>
          <a:prstGeom prst="rect">
            <a:avLst/>
          </a:prstGeom>
          <a:noFill/>
        </p:spPr>
        <p:txBody>
          <a:bodyPr wrap="square" rtlCol="0">
            <a:spAutoFit/>
          </a:bodyPr>
          <a:lstStyle/>
          <a:p>
            <a:r>
              <a:rPr lang="en-US" sz="3000" dirty="0" smtClean="0">
                <a:solidFill>
                  <a:schemeClr val="bg1"/>
                </a:solidFill>
              </a:rPr>
              <a:t>6 </a:t>
            </a:r>
            <a:r>
              <a:rPr lang="en-US" sz="3000" dirty="0" smtClean="0">
                <a:solidFill>
                  <a:schemeClr val="bg1"/>
                </a:solidFill>
              </a:rPr>
              <a:t>You see, at just the right time, when we were still powerless, Christ died for the ungodly. 7 Very rarely will anyone die for a righteous person, though for a good person someone might possibly dare to die. </a:t>
            </a:r>
            <a:r>
              <a:rPr lang="en-US" sz="3000" b="1" dirty="0" smtClean="0">
                <a:solidFill>
                  <a:schemeClr val="bg1"/>
                </a:solidFill>
              </a:rPr>
              <a:t>8 But God demonstrates his own love for us in this: While we were still sinners, Christ died for us.</a:t>
            </a:r>
            <a:endParaRPr lang="en-US" sz="3000" b="1"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785104"/>
          </a:xfrm>
          <a:prstGeom prst="rect">
            <a:avLst/>
          </a:prstGeom>
          <a:noFill/>
        </p:spPr>
        <p:txBody>
          <a:bodyPr wrap="square" rtlCol="0">
            <a:spAutoFit/>
          </a:bodyPr>
          <a:lstStyle/>
          <a:p>
            <a:pPr algn="ctr"/>
            <a:r>
              <a:rPr lang="en-US" altLang="zh-CN" sz="7000" b="1" dirty="0" err="1" smtClean="0">
                <a:solidFill>
                  <a:prstClr val="white"/>
                </a:solidFill>
              </a:rPr>
              <a:t>Lk</a:t>
            </a:r>
            <a:r>
              <a:rPr lang="en-US" altLang="zh-CN" sz="7000" b="1" dirty="0" smtClean="0">
                <a:solidFill>
                  <a:prstClr val="white"/>
                </a:solidFill>
              </a:rPr>
              <a:t> </a:t>
            </a:r>
            <a:r>
              <a:rPr lang="en-US" altLang="zh-CN" sz="7000" b="1" dirty="0" smtClean="0">
                <a:solidFill>
                  <a:prstClr val="white"/>
                </a:solidFill>
              </a:rPr>
              <a:t>2:25-35</a:t>
            </a:r>
            <a:endParaRPr lang="en-US" altLang="zh-CN" sz="3000" dirty="0" smtClean="0">
              <a:solidFill>
                <a:prstClr val="white"/>
              </a:solidFill>
            </a:endParaRPr>
          </a:p>
          <a:p>
            <a:pPr algn="ct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3647152"/>
          </a:xfrm>
          <a:prstGeom prst="rect">
            <a:avLst/>
          </a:prstGeom>
          <a:noFill/>
        </p:spPr>
        <p:txBody>
          <a:bodyPr wrap="square" rtlCol="0">
            <a:spAutoFit/>
          </a:bodyPr>
          <a:lstStyle/>
          <a:p>
            <a:r>
              <a:rPr lang="en-US" altLang="zh-TW" sz="3300" dirty="0" smtClean="0">
                <a:solidFill>
                  <a:schemeClr val="bg1"/>
                </a:solidFill>
              </a:rPr>
              <a:t>25 </a:t>
            </a:r>
            <a:r>
              <a:rPr lang="zh-TW" altLang="en-US" sz="3300" dirty="0" smtClean="0">
                <a:solidFill>
                  <a:schemeClr val="bg1"/>
                </a:solidFill>
              </a:rPr>
              <a:t>在 耶 路 撒 冷 有 一 個 人 ， 名 叫 西 面 ； 這 人 又 公 義 又 虔 誠 ， 素 常 盼 望 以 色 列 的 安 慰 者 來 到 ， 又 有 聖 靈 在 他 身 上 。</a:t>
            </a:r>
            <a:r>
              <a:rPr lang="en-US" altLang="zh-TW" sz="3300" dirty="0" smtClean="0">
                <a:solidFill>
                  <a:schemeClr val="bg1"/>
                </a:solidFill>
              </a:rPr>
              <a:t>26 </a:t>
            </a:r>
            <a:r>
              <a:rPr lang="zh-TW" altLang="en-US" sz="3300" dirty="0" smtClean="0">
                <a:solidFill>
                  <a:schemeClr val="bg1"/>
                </a:solidFill>
              </a:rPr>
              <a:t>他 得 了 聖 靈 的 啟 示 ， 知 道 自 己 未 死 以 前 ， 必 看 見 主 所 立 的 基 督 。</a:t>
            </a:r>
            <a:r>
              <a:rPr lang="en-US" altLang="zh-TW" sz="3300" dirty="0" smtClean="0">
                <a:solidFill>
                  <a:schemeClr val="bg1"/>
                </a:solidFill>
              </a:rPr>
              <a:t>27 </a:t>
            </a:r>
            <a:r>
              <a:rPr lang="zh-TW" altLang="en-US" sz="3300" dirty="0" smtClean="0">
                <a:solidFill>
                  <a:schemeClr val="bg1"/>
                </a:solidFill>
              </a:rPr>
              <a:t>他 受 了 聖 靈 的 感 動 ， 進 入 聖 殿 ， 正 遇 見 耶 穌 的 父 母 抱 著 孩 子 進 來 ， 要 照 律 法 的 規 矩 辦 理 。</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a:t>
            </a:r>
            <a:r>
              <a:rPr lang="en-US" sz="3200" dirty="0" smtClean="0">
                <a:solidFill>
                  <a:prstClr val="white"/>
                </a:solidFill>
              </a:rPr>
              <a:t>2:25-35</a:t>
            </a:r>
            <a:endParaRPr lang="en-US" sz="3200" dirty="0">
              <a:solidFill>
                <a:prstClr val="white"/>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154984"/>
          </a:xfrm>
          <a:prstGeom prst="rect">
            <a:avLst/>
          </a:prstGeom>
          <a:noFill/>
        </p:spPr>
        <p:txBody>
          <a:bodyPr wrap="square" rtlCol="0">
            <a:spAutoFit/>
          </a:bodyPr>
          <a:lstStyle/>
          <a:p>
            <a:r>
              <a:rPr lang="en-US" altLang="zh-TW" sz="3300" dirty="0" smtClean="0">
                <a:solidFill>
                  <a:schemeClr val="bg1"/>
                </a:solidFill>
              </a:rPr>
              <a:t>28 </a:t>
            </a:r>
            <a:r>
              <a:rPr lang="zh-TW" altLang="en-US" sz="3300" dirty="0" smtClean="0">
                <a:solidFill>
                  <a:schemeClr val="bg1"/>
                </a:solidFill>
              </a:rPr>
              <a:t>西 面 就 用 手 接 過 他 來 ， 稱 頌 神 說 ：</a:t>
            </a:r>
            <a:r>
              <a:rPr lang="en-US" altLang="zh-TW" sz="3300" dirty="0" smtClean="0">
                <a:solidFill>
                  <a:schemeClr val="bg1"/>
                </a:solidFill>
              </a:rPr>
              <a:t>29 </a:t>
            </a:r>
            <a:r>
              <a:rPr lang="zh-TW" altLang="en-US" sz="3300" dirty="0" smtClean="0">
                <a:solidFill>
                  <a:schemeClr val="bg1"/>
                </a:solidFill>
              </a:rPr>
              <a:t>主 阿 ！ 如 今 可 以 照 你 的 話 ， 釋 放 僕 人 安 然 去 世 ；</a:t>
            </a:r>
            <a:r>
              <a:rPr lang="en-US" altLang="zh-TW" sz="3300" dirty="0" smtClean="0">
                <a:solidFill>
                  <a:schemeClr val="bg1"/>
                </a:solidFill>
              </a:rPr>
              <a:t>30 </a:t>
            </a:r>
            <a:r>
              <a:rPr lang="zh-TW" altLang="en-US" sz="3300" dirty="0" smtClean="0">
                <a:solidFill>
                  <a:schemeClr val="bg1"/>
                </a:solidFill>
              </a:rPr>
              <a:t>因 為 我 的 眼 睛 已 經 看 見 你 的 救 恩 ─ </a:t>
            </a:r>
            <a:r>
              <a:rPr lang="en-US" altLang="zh-TW" sz="3300" dirty="0" smtClean="0">
                <a:solidFill>
                  <a:schemeClr val="bg1"/>
                </a:solidFill>
              </a:rPr>
              <a:t>31 </a:t>
            </a:r>
            <a:r>
              <a:rPr lang="zh-TW" altLang="en-US" sz="3300" dirty="0" smtClean="0">
                <a:solidFill>
                  <a:schemeClr val="bg1"/>
                </a:solidFill>
              </a:rPr>
              <a:t>就 是 你 在 萬 民 面 前 所 預 備 的 ：</a:t>
            </a:r>
            <a:r>
              <a:rPr lang="en-US" altLang="zh-TW" sz="3300" dirty="0" smtClean="0">
                <a:solidFill>
                  <a:schemeClr val="bg1"/>
                </a:solidFill>
              </a:rPr>
              <a:t>32 </a:t>
            </a:r>
            <a:r>
              <a:rPr lang="zh-TW" altLang="en-US" sz="3300" dirty="0" smtClean="0">
                <a:solidFill>
                  <a:schemeClr val="bg1"/>
                </a:solidFill>
              </a:rPr>
              <a:t>是 照 亮 外 邦 人 的 光 ， 又 是 你 民 以 色 列 的 榮 耀 。</a:t>
            </a:r>
          </a:p>
          <a:p>
            <a:r>
              <a:rPr lang="zh-TW" altLang="en-US" sz="3300" dirty="0" smtClean="0">
                <a:solidFill>
                  <a:schemeClr val="bg1"/>
                </a:solidFill>
              </a:rPr>
              <a:t> </a:t>
            </a:r>
          </a:p>
          <a:p>
            <a:r>
              <a:rPr lang="en-US" altLang="zh-TW" sz="3300" dirty="0" smtClean="0">
                <a:solidFill>
                  <a:schemeClr val="bg1"/>
                </a:solidFill>
              </a:rPr>
              <a:t>33 </a:t>
            </a:r>
            <a:r>
              <a:rPr lang="zh-TW" altLang="en-US" sz="3300" dirty="0" smtClean="0">
                <a:solidFill>
                  <a:schemeClr val="bg1"/>
                </a:solidFill>
              </a:rPr>
              <a:t>孩 子 的 父 母 因 這 論 耶 穌 的 話 就 希 奇 。</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Lk</a:t>
            </a:r>
            <a:r>
              <a:rPr lang="en-US" sz="3200" dirty="0" smtClean="0">
                <a:solidFill>
                  <a:prstClr val="white"/>
                </a:solidFill>
              </a:rPr>
              <a:t> </a:t>
            </a:r>
            <a:r>
              <a:rPr lang="en-US" sz="3200" dirty="0" smtClean="0">
                <a:solidFill>
                  <a:prstClr val="white"/>
                </a:solidFill>
              </a:rPr>
              <a:t>2:25-35</a:t>
            </a:r>
            <a:endParaRPr lang="en-US" sz="3200" dirty="0">
              <a:solidFill>
                <a:prstClr val="white"/>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2482</TotalTime>
  <Words>1280</Words>
  <Application>Microsoft Office PowerPoint</Application>
  <PresentationFormat>On-screen Show (4:3)</PresentationFormat>
  <Paragraphs>64</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1_Office Theme</vt:lpstr>
      <vt:lpstr>2_Office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660</cp:revision>
  <dcterms:created xsi:type="dcterms:W3CDTF">2015-05-17T06:09:38Z</dcterms:created>
  <dcterms:modified xsi:type="dcterms:W3CDTF">2018-12-23T07:11:54Z</dcterms:modified>
</cp:coreProperties>
</file>