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0" r:id="rId3"/>
    <p:sldId id="281" r:id="rId4"/>
    <p:sldId id="282" r:id="rId5"/>
    <p:sldId id="257" r:id="rId6"/>
    <p:sldId id="258" r:id="rId7"/>
    <p:sldId id="259" r:id="rId8"/>
    <p:sldId id="284" r:id="rId9"/>
    <p:sldId id="263" r:id="rId10"/>
    <p:sldId id="264" r:id="rId11"/>
    <p:sldId id="265" r:id="rId12"/>
    <p:sldId id="271" r:id="rId13"/>
    <p:sldId id="267" r:id="rId14"/>
    <p:sldId id="268" r:id="rId15"/>
    <p:sldId id="269" r:id="rId16"/>
    <p:sldId id="279" r:id="rId17"/>
    <p:sldId id="270" r:id="rId18"/>
    <p:sldId id="272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88953" autoAdjust="0"/>
  </p:normalViewPr>
  <p:slideViewPr>
    <p:cSldViewPr snapToGrid="0">
      <p:cViewPr varScale="1">
        <p:scale>
          <a:sx n="102" d="100"/>
          <a:sy n="102" d="100"/>
        </p:scale>
        <p:origin x="13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61593-FE46-4229-B930-265225478AF4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87E97-3683-4844-A200-8C7409DA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6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引子：神在哪里？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E97-3683-4844-A200-8C7409DADD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04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27</a:t>
            </a:r>
            <a:r>
              <a:rPr lang="zh-CN" altLang="en-US" dirty="0" smtClean="0"/>
              <a:t>我留下平安给你们，我将我的平安赐给你们。我所赐的，不像世人所赐的。你们心里不要忧愁，也不要胆怯。</a:t>
            </a:r>
            <a:r>
              <a:rPr lang="en-US" altLang="zh-CN" dirty="0" smtClean="0"/>
              <a:t>『</a:t>
            </a:r>
            <a:r>
              <a:rPr lang="zh-CN" altLang="en-US" dirty="0" smtClean="0"/>
              <a:t>约翰福音</a:t>
            </a:r>
            <a:r>
              <a:rPr lang="en-US" altLang="zh-CN" dirty="0" smtClean="0"/>
              <a:t>14:27』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E97-3683-4844-A200-8C7409DADD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13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如果我们光凭我们的血气看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士师记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，挺令人丧气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以色列民的历史是我们的镜子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士师记前的简要历史回顾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E97-3683-4844-A200-8C7409DADD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98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E97-3683-4844-A200-8C7409DADD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28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主所爱的他必管教，又鞭打凡所收纳的儿子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12:6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E97-3683-4844-A200-8C7409DADD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55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还记得刚信主的时候，有一个很大的困扰就是和我的上司之间关系非常紧张，简直水火不容，感到每天处在水深火热之中，一想到第二天要上班就有不少的焦虑。也总是跟神抱怨为什么受到这麽多不公正的待遇，却从来没有想到过我也是问题的一个部分。神有怜悯和恩典。有一天读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以弗所书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保罗说“你们作仆人的，要惧怕战兢，用诚实的心听从你们肉身的主人，好像听从基督一般。”啊！还真从来没有听过这个！敢情神要我们这样对待我们的上司，真是当头棒喝！学习开始在神面前省察自己，乖乖地开始听神的话，学习顺服的功课，听从顺服“肉身的主人，像听从主一样”。长话短说，一段时间后，情况变了，这个过程中也神也让我发现自己是多么的骄傲和自私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E97-3683-4844-A200-8C7409DADD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19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神听到了以色列人困苦中的呼求就回应他们。不过，这个回应的方式不见得是他们所希望的。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从以色列人的处境来看，他们最希望的是神立马派一个手到病除的领袖，一个能立刻解决他们实际问题的人，一个能马上阻止米甸人入侵的人，最好把米甸人抢走的财物马上夺回来让我们的生活恢复如初的人。但神并没有这么做，而是先差派了一个先知来跟他们说话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像我前面举的自己在职场碰到的和上司相处中的例子，我关注的是自己天天水深火热中的痛苦，如何快速解除这个痛苦，而神则是通过这个外在的环境让我看到我内里生命的问题。我关注的是表面症状和快速缓解，神却要我看到是自己深层的原因而去解决真正的问题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E97-3683-4844-A200-8C7409DADD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08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看到这儿，我不得不说喜欢基甸这个人物。为什么？我实在太能跟他认同了，他不完美，他有内心惧怕，他也信心软弱，他对神甚至有疑惑。这里他反问神的问题也我们常问神的问题。当我们在经历人生低谷的时候，也很容易被眼前的困难和痛苦所蒙蔽，就会看不到甚至怀疑神的同在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“神啊，如果你和我同在，我好端端的工作怎么就没有了呢？”因为我现在工作没有了，所以神不与我同在了。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“神啊，如果你与我同在，为什么你让我在事奉的过程中碰到这么多的难题呢？”因为我在事奉的过程中有这么多意想不到的麻烦，所以神不管我了。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“神啊，如果你与我们同在，我们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CCMC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教会怎么就是聘不到一个好的牧师呢？”因为我们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CCMC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教会有这么长时间没有牧师了，所以神弃我们于不顾了。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很多时候我们都在重复基甸问过的这一个问题。但是当我们这么问的时候，我们正中了魔鬼的诡计，因为主耶稣受魔鬼试探的时候，魔鬼对他的挑战就是“你若是神的儿子”。但是圣经很明确说，我们（人）纵然失信，他仍是可信的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2:13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。他是昔在今在永在的守约的神。以色列人和我们有离弃祂怀疑祂的时候，但是他以永远的爱爱我们。祂让我们经历痛苦，祂也跟我们一起经历痛苦，祂对我们不离不弃的。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E97-3683-4844-A200-8C7409DADD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41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E97-3683-4844-A200-8C7409DADD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1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E97-3683-4844-A200-8C7409DADD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1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F27D-499B-40BB-A258-FA806336A83D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1D15-1B73-41B9-827A-9E973157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1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F27D-499B-40BB-A258-FA806336A83D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1D15-1B73-41B9-827A-9E973157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8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F27D-499B-40BB-A258-FA806336A83D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1D15-1B73-41B9-827A-9E973157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4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F27D-499B-40BB-A258-FA806336A83D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1D15-1B73-41B9-827A-9E973157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7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F27D-499B-40BB-A258-FA806336A83D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1D15-1B73-41B9-827A-9E973157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6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F27D-499B-40BB-A258-FA806336A83D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1D15-1B73-41B9-827A-9E973157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9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F27D-499B-40BB-A258-FA806336A83D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1D15-1B73-41B9-827A-9E973157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0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F27D-499B-40BB-A258-FA806336A83D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1D15-1B73-41B9-827A-9E973157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F27D-499B-40BB-A258-FA806336A83D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1D15-1B73-41B9-827A-9E973157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0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F27D-499B-40BB-A258-FA806336A83D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1D15-1B73-41B9-827A-9E973157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0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F27D-499B-40BB-A258-FA806336A83D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1D15-1B73-41B9-827A-9E973157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4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1F27D-499B-40BB-A258-FA806336A83D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B1D15-1B73-41B9-827A-9E973157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8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主啊，我有何能？</a:t>
            </a:r>
            <a:endParaRPr lang="en-US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sz="1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士师记</a:t>
            </a:r>
            <a:r>
              <a:rPr lang="en-US" altLang="zh-CN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CN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1-24』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488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935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呼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求耶和华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，耶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和华就差遣先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知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对他们说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…『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6:7-10』</a:t>
            </a:r>
            <a:endParaRPr lang="en-US" sz="48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" y="1347801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人呼求 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神回应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" y="2155074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神差遣先知，无名先知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" y="2962347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一、安慰的信息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6:8-10a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</a:p>
          <a:p>
            <a:pPr algn="ctr"/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曾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我是耶和华你们的神。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4138953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二、责备的信息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6:10b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</a:p>
          <a:p>
            <a:pPr algn="ctr"/>
            <a:r>
              <a:rPr 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不可敬畏他们的神。你们竟不听从我的话。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315558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人的方法 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vs 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神的方法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现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实的争战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vs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属灵的争战</a:t>
            </a:r>
          </a:p>
        </p:txBody>
      </p:sp>
    </p:spTree>
    <p:extLst>
      <p:ext uri="{BB962C8B-B14F-4D97-AF65-F5344CB8AC3E}">
        <p14:creationId xmlns:p14="http://schemas.microsoft.com/office/powerpoint/2010/main" val="264077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9350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和华的使者到了俄弗拉，坐在亚比以谢族人约阿施的橡树下。约阿施的儿子基甸正在酒榨那里打麦子，为要防备米甸人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3200" dirty="0" smtClean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6:11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7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" y="2374879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基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甸的处境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" y="3182152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酒榨、打麦子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98942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害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怕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4796698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穷乏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751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4374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和华的使者向基甸显现，对他说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CN" sz="3200" dirty="0" smtClean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能的勇士阿，耶和华与你同在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6:12』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1959639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对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基甸的称呼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350227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对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基甸的问候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" y="2730957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“大能的勇士”？！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" y="427031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“耶和华与你同在”？！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263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4374"/>
            <a:ext cx="1219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甸说，主阿，耶和华若与我们同在，我们何至遭遇这一切事呢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？我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们的列祖不是向我们说耶和华领我们从埃及上来吗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？他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那样奇妙的作为在哪里呢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？现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在他却丢弃我们，将我们交在米甸人手里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3200" dirty="0" smtClean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6:13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2305256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基甸的质疑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3512774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基甸的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结论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5324051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中了魔鬼的圈套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90901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和华若与我们同在，我们何至遭遇这一切事呢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" y="411653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现在他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却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丢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弃我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们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" y="5927811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“若神与我同在，为什么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？”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" y="4720292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我们像不像基甸？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986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8" grpId="0"/>
      <p:bldP spid="9" grpId="0"/>
      <p:bldP spid="12" grpId="0"/>
      <p:bldP spid="13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935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和华观看基甸，说，你靠着你这能力去从米甸人手里拯救以色列人，不是我差遣你去的吗？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6:14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" y="2043286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耶和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华的使者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耶和华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" y="2850559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观看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657832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去？！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446510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靠着你这能力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去？！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420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935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甸说，主阿，我有何能拯救以色列人呢？我家在玛拿西支派中是至贫穷的。我在我父家是至微小的。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6:15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" y="1972951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主啊，我有何能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" y="2780224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基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甸的理由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587497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一、家族地位低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439477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二、个人地位低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520204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人微言轻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790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935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耶和华对他说，我与你同在，你就必击打米甸人，如击打一人一样。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士师记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6:16』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" y="2113626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不在于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" y="2920899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而在于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728172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我与你同在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453544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如击打一人一样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987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" y="169693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基甸说，我若在你眼前蒙恩，求你给我一个证据，使我知道与我说话的就是主。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求你不要离开这里，等我归回将礼物带来供在你面前。主说，我必等你回来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…21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耶和华的使者伸出手内的杖，杖头挨了肉和无酵饼，就有火从磐石中出来，烧尽了肉和无酵饼。耶和华的使者也就不见了。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6:17-18,21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48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7" y="288598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基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甸不再推辞，但是要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" y="3571198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证据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" y="425641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有火从磐石中出来，烧尽了肉和无酵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饼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8" y="4941628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礼物 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祭物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0" y="5626842"/>
            <a:ext cx="1219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和华的荣光就向众民显现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火从耶和华面前出来，在坛上烧尽燔祭和脂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油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</a:p>
          <a:p>
            <a:pPr algn="ctr"/>
            <a:r>
              <a:rPr lang="en-US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利</a:t>
            </a:r>
            <a:r>
              <a:rPr lang="en-US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9:23-24</a:t>
            </a:r>
            <a:r>
              <a:rPr lang="en-US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885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" y="169693"/>
            <a:ext cx="1219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基甸见他是耶和华的使者，就说，哀哉。主耶和华阿，我不好了，因为我觌面看见耶和华的使者。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23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耶和华对他说，你放心，不要惧怕，你必不至死。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24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于是基甸在那里为耶和华筑了一座坛，起名叫耶和华沙龙（就是耶和华赐平安的意思）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6:22-24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48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1" y="2484582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“你不能看见我的面，因为人见我的面不能存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活。</a:t>
            </a:r>
            <a:r>
              <a:rPr 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出</a:t>
            </a:r>
            <a:r>
              <a:rPr 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33:20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" y="3259379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“我不好了”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" y="4034176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你放心，不要惧怕，你必不至死。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8" y="480897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筑坛，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耶和华沙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龙（赐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平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安）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0" y="5583771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“我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留下平安给你们，我将我的平安赐给你们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。”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约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14:27』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896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53543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听神的吩咐当夜砸了偶像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2406719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神的灵降在他身上，招聚三万多人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3278008"/>
            <a:ext cx="1219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神让他以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少胜多 </a:t>
            </a:r>
            <a:r>
              <a:rPr lang="en-US" altLang="zh-CN" sz="2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300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130,000</a:t>
            </a:r>
            <a:endParaRPr lang="en-US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433396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名副其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实“大能的勇士”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961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后</a:t>
            </a:r>
            <a:r>
              <a:rPr lang="zh-CN" altLang="en-US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来的基甸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20525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信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心伟人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来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11:32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844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2323" y="597877"/>
            <a:ext cx="10172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以色列人又行耶和华眼中看为恶的事，耶和华就把他们交在米甸人手里七年。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米甸人压制以色列人。以色列人因为米甸人，就在山中挖穴，挖洞，建造营寨。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以色列人每逢撒种之后，米甸人，亚玛力人，和东方人都上来攻打他们，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对着他们安营，毁坏土产，直到迦萨，没有给以色列人留下食物，牛，羊，驴也没有留下。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因为那些人带着牲畜帐棚来，像蝗虫那样多，人和骆驼无数，都进入国内，毁坏全地。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以色列人因米甸人的缘故，极其穷乏，就呼求耶和华。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09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1854" y="2138584"/>
            <a:ext cx="7910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一、知道并渴慕神奇妙的作为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1854" y="2970466"/>
            <a:ext cx="7910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二、关心以色列家百姓的处境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1854" y="3802348"/>
            <a:ext cx="7910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三、虚心受教、对神是认真的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1854" y="4634231"/>
            <a:ext cx="7910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四、向神承认自己的软弱卑微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961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呼召时，</a:t>
            </a:r>
            <a:r>
              <a:rPr lang="en-US" altLang="zh-CN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</a:t>
            </a:r>
            <a:r>
              <a:rPr lang="en-US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|</a:t>
            </a:r>
            <a:r>
              <a:rPr lang="zh-CN" altLang="en-US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神）眼中的基甸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5580414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为我的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能力，是在人的软弱上显得完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全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林后</a:t>
            </a:r>
            <a:r>
              <a:rPr 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12:9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4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138584"/>
            <a:ext cx="428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一、害怕强敌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970466"/>
            <a:ext cx="428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二、生活穷乏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802348"/>
            <a:ext cx="428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、家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族贫困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634231"/>
            <a:ext cx="428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、地位低微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" y="1306702"/>
            <a:ext cx="428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人眼中的基甸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855" y="1306702"/>
            <a:ext cx="7910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神眼中的基甸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887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70894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服事中的“我有何能”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7587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世界提升自我的方法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280852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秘诀：带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着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我们的软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弱小信不足，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来到主前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85831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虚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心的人有福了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太</a:t>
            </a:r>
            <a:r>
              <a:rPr 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5:3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961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我们也如打麦子的基甸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5090809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所以我更喜欢夸自己的软弱，好叫基督的能力覆庇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我。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林后</a:t>
            </a:r>
            <a:r>
              <a:rPr 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12:9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7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055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51282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一、人的悖逆和神的管教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56261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二、神的拯救始于神的话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6124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三、人的软弱和神的刚强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961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总结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" y="4467183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若帮助我们，谁能敌挡我们呢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罗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8:31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637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6477" y="597877"/>
            <a:ext cx="105419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以色列人因米甸人的缘故，呼求耶和华，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耶和华就差遣先知到以色列人那里，对他们说，耶和华以色列的神如此说，我曾领你们从埃及上来，出了为奴之家，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救你们脱离埃及人的手，并脱离一切欺压你们之人的手，把他们从你们面前赶出，将他们的地赐给你们。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又对你们说，我是耶和华你们的神。你们住在亚摩利人的地，不可敬畏他们的神。你们竟不听从我的话。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65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438" y="465993"/>
            <a:ext cx="104013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耶和华的使者到了俄弗拉，坐在亚比以谢族人约阿施的橡树下。约阿施的儿子基甸正在酒榨那里打麦子，为要防备米甸人。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耶和华的使者向基甸显现，对他说，大能的勇士阿，耶和华与你同在。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基甸说，主阿，耶和华若与我们同在，我们何至遭遇这一切事呢？我们的列祖不是向我们说耶和华领我们从埃及上来吗？他那样奇妙的作为在哪里呢？现在他却丢弃我们，将我们交在米甸人手里。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耶和华观看基甸，说，你靠着你这能力去从米甸人手里拯救以色列人，不是我差遣你去的吗？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基甸说，主阿，我有何能拯救以色列人呢？我家在玛拿西支派中是至贫穷的。我在我父家是至微小的。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耶和华对他说，我与你同在，你就必击打米甸人，如击打一人一样。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78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52246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希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伯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来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在埃及为奴四百三十年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8059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神呼召摩西带领以色列人出埃及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808944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约书亚带领以色列人进入迦南应许地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837294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约书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亚死，以色列人转向敬拜别神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961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士师记</a:t>
            </a:r>
            <a:r>
              <a:rPr lang="en-US" altLang="zh-CN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CN" altLang="en-US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的背景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591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39613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士师记</a:t>
            </a:r>
            <a:r>
              <a:rPr lang="en-US" altLang="zh-CN" sz="3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CN" altLang="en-US" sz="3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的背景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508194" y="1177122"/>
            <a:ext cx="1826229" cy="1902193"/>
            <a:chOff x="1951892" y="0"/>
            <a:chExt cx="1257299" cy="1249950"/>
          </a:xfrm>
        </p:grpSpPr>
        <p:sp>
          <p:nvSpPr>
            <p:cNvPr id="43" name="Oval 42"/>
            <p:cNvSpPr/>
            <p:nvPr/>
          </p:nvSpPr>
          <p:spPr>
            <a:xfrm>
              <a:off x="1951892" y="0"/>
              <a:ext cx="1257299" cy="1249950"/>
            </a:xfrm>
            <a:prstGeom prst="ellipse">
              <a:avLst/>
            </a:prstGeom>
            <a:ln w="1905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Oval 4"/>
            <p:cNvSpPr txBox="1"/>
            <p:nvPr/>
          </p:nvSpPr>
          <p:spPr>
            <a:xfrm>
              <a:off x="2136019" y="183051"/>
              <a:ext cx="889045" cy="883848"/>
            </a:xfrm>
            <a:prstGeom prst="rect">
              <a:avLst/>
            </a:prstGeom>
            <a:ln w="1905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3200" dirty="0">
                  <a:latin typeface="KaiTi" panose="02010609060101010101" pitchFamily="49" charset="-122"/>
                  <a:ea typeface="KaiTi" panose="02010609060101010101" pitchFamily="49" charset="-122"/>
                </a:rPr>
                <a:t>犯罪</a:t>
              </a:r>
              <a:endParaRPr lang="en-US" altLang="zh-CN" sz="2000" dirty="0" smtClean="0">
                <a:latin typeface="KaiTi" panose="02010609060101010101" pitchFamily="49" charset="-122"/>
                <a:ea typeface="KaiTi" panose="02010609060101010101" pitchFamily="49" charset="-122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dirty="0" smtClean="0">
                  <a:latin typeface="KaiTi" panose="02010609060101010101" pitchFamily="49" charset="-122"/>
                  <a:ea typeface="KaiTi" panose="02010609060101010101" pitchFamily="49" charset="-122"/>
                </a:rPr>
                <a:t>敬</a:t>
              </a:r>
              <a:r>
                <a:rPr lang="zh-CN" altLang="en-US" sz="2400" dirty="0">
                  <a:latin typeface="KaiTi" panose="02010609060101010101" pitchFamily="49" charset="-122"/>
                  <a:ea typeface="KaiTi" panose="02010609060101010101" pitchFamily="49" charset="-122"/>
                </a:rPr>
                <a:t>拜</a:t>
              </a:r>
              <a:r>
                <a:rPr lang="zh-CN" sz="2400" kern="1200" dirty="0" smtClean="0">
                  <a:latin typeface="KaiTi" panose="02010609060101010101" pitchFamily="49" charset="-122"/>
                  <a:ea typeface="KaiTi" panose="02010609060101010101" pitchFamily="49" charset="-122"/>
                </a:rPr>
                <a:t>别神</a:t>
              </a:r>
              <a:endParaRPr lang="en-US" altLang="zh-CN" sz="2400" kern="1200" dirty="0" smtClean="0"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41579" y="2529129"/>
            <a:ext cx="1815555" cy="1902193"/>
            <a:chOff x="3282254" y="1326917"/>
            <a:chExt cx="1249950" cy="1249950"/>
          </a:xfrm>
        </p:grpSpPr>
        <p:sp>
          <p:nvSpPr>
            <p:cNvPr id="39" name="Oval 38"/>
            <p:cNvSpPr/>
            <p:nvPr/>
          </p:nvSpPr>
          <p:spPr>
            <a:xfrm>
              <a:off x="3282254" y="1326917"/>
              <a:ext cx="1249950" cy="1249950"/>
            </a:xfrm>
            <a:prstGeom prst="ellipse">
              <a:avLst/>
            </a:prstGeom>
            <a:ln w="1905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Oval 8"/>
            <p:cNvSpPr txBox="1"/>
            <p:nvPr/>
          </p:nvSpPr>
          <p:spPr>
            <a:xfrm>
              <a:off x="3465305" y="1509968"/>
              <a:ext cx="883848" cy="883848"/>
            </a:xfrm>
            <a:prstGeom prst="rect">
              <a:avLst/>
            </a:prstGeom>
            <a:ln w="1905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3200" dirty="0">
                  <a:latin typeface="KaiTi" panose="02010609060101010101" pitchFamily="49" charset="-122"/>
                  <a:ea typeface="KaiTi" panose="02010609060101010101" pitchFamily="49" charset="-122"/>
                </a:rPr>
                <a:t>奴役</a:t>
              </a:r>
              <a:endPara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endParaRP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400" kern="1200" dirty="0" smtClean="0">
                  <a:latin typeface="KaiTi" panose="02010609060101010101" pitchFamily="49" charset="-122"/>
                  <a:ea typeface="KaiTi" panose="02010609060101010101" pitchFamily="49" charset="-122"/>
                </a:rPr>
                <a:t>仇敌辖制</a:t>
              </a:r>
              <a:endParaRPr lang="en-US" sz="2400" kern="1200" dirty="0"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18868" y="3870928"/>
            <a:ext cx="1815555" cy="1902193"/>
            <a:chOff x="1955566" y="2653604"/>
            <a:chExt cx="1249950" cy="1249950"/>
          </a:xfrm>
        </p:grpSpPr>
        <p:sp>
          <p:nvSpPr>
            <p:cNvPr id="35" name="Oval 34"/>
            <p:cNvSpPr/>
            <p:nvPr/>
          </p:nvSpPr>
          <p:spPr>
            <a:xfrm>
              <a:off x="1955566" y="2653604"/>
              <a:ext cx="1249950" cy="1249950"/>
            </a:xfrm>
            <a:prstGeom prst="ellipse">
              <a:avLst/>
            </a:prstGeom>
            <a:ln w="1905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Oval 12"/>
            <p:cNvSpPr txBox="1"/>
            <p:nvPr/>
          </p:nvSpPr>
          <p:spPr>
            <a:xfrm>
              <a:off x="2138617" y="2836655"/>
              <a:ext cx="883848" cy="883848"/>
            </a:xfrm>
            <a:prstGeom prst="rect">
              <a:avLst/>
            </a:prstGeom>
            <a:ln w="1905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3200" kern="1200" dirty="0" smtClean="0">
                  <a:latin typeface="KaiTi" panose="02010609060101010101" pitchFamily="49" charset="-122"/>
                  <a:ea typeface="KaiTi" panose="02010609060101010101" pitchFamily="49" charset="-122"/>
                </a:rPr>
                <a:t>呼求</a:t>
              </a:r>
              <a:endParaRPr lang="en-US" altLang="zh-CN" sz="3200" kern="1200" dirty="0" smtClean="0">
                <a:latin typeface="KaiTi" panose="02010609060101010101" pitchFamily="49" charset="-122"/>
                <a:ea typeface="KaiTi" panose="02010609060101010101" pitchFamily="49" charset="-122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dirty="0">
                  <a:latin typeface="KaiTi" panose="02010609060101010101" pitchFamily="49" charset="-122"/>
                  <a:ea typeface="KaiTi" panose="02010609060101010101" pitchFamily="49" charset="-122"/>
                </a:rPr>
                <a:t>悔改回转</a:t>
              </a:r>
              <a:endParaRPr lang="en-US" altLang="zh-CN" sz="2400" kern="1200" dirty="0" smtClean="0"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35671" y="2532183"/>
            <a:ext cx="1815555" cy="1902193"/>
            <a:chOff x="628879" y="1326917"/>
            <a:chExt cx="1249950" cy="1249950"/>
          </a:xfrm>
        </p:grpSpPr>
        <p:sp>
          <p:nvSpPr>
            <p:cNvPr id="31" name="Oval 30"/>
            <p:cNvSpPr/>
            <p:nvPr/>
          </p:nvSpPr>
          <p:spPr>
            <a:xfrm>
              <a:off x="628879" y="1326917"/>
              <a:ext cx="1249950" cy="1249950"/>
            </a:xfrm>
            <a:prstGeom prst="ellipse">
              <a:avLst/>
            </a:prstGeom>
            <a:ln w="1905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Oval 16"/>
            <p:cNvSpPr txBox="1"/>
            <p:nvPr/>
          </p:nvSpPr>
          <p:spPr>
            <a:xfrm>
              <a:off x="811930" y="1509968"/>
              <a:ext cx="883848" cy="883848"/>
            </a:xfrm>
            <a:prstGeom prst="rect">
              <a:avLst/>
            </a:prstGeom>
            <a:ln w="1905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3200" dirty="0">
                  <a:latin typeface="KaiTi" panose="02010609060101010101" pitchFamily="49" charset="-122"/>
                  <a:ea typeface="KaiTi" panose="02010609060101010101" pitchFamily="49" charset="-122"/>
                </a:rPr>
                <a:t>拯救</a:t>
              </a:r>
              <a:endParaRPr lang="en-US" altLang="zh-CN" sz="3200" kern="1200" dirty="0" smtClean="0">
                <a:latin typeface="KaiTi" panose="02010609060101010101" pitchFamily="49" charset="-122"/>
                <a:ea typeface="KaiTi" panose="02010609060101010101" pitchFamily="49" charset="-122"/>
              </a:endParaRP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400" kern="1200" dirty="0" smtClean="0">
                  <a:latin typeface="KaiTi" panose="02010609060101010101" pitchFamily="49" charset="-122"/>
                  <a:ea typeface="KaiTi" panose="02010609060101010101" pitchFamily="49" charset="-122"/>
                </a:rPr>
                <a:t>国中太平</a:t>
              </a:r>
              <a:r>
                <a:rPr lang="en-US" altLang="zh-CN" sz="2400" kern="1200" dirty="0" smtClean="0">
                  <a:latin typeface="KaiTi" panose="02010609060101010101" pitchFamily="49" charset="-122"/>
                  <a:ea typeface="KaiTi" panose="02010609060101010101" pitchFamily="49" charset="-122"/>
                </a:rPr>
                <a:t>N</a:t>
              </a:r>
              <a:r>
                <a:rPr lang="zh-CN" sz="2400" kern="1200" dirty="0" smtClean="0">
                  <a:latin typeface="KaiTi" panose="02010609060101010101" pitchFamily="49" charset="-122"/>
                  <a:ea typeface="KaiTi" panose="02010609060101010101" pitchFamily="49" charset="-122"/>
                </a:rPr>
                <a:t>年</a:t>
              </a:r>
              <a:endParaRPr lang="en-US" sz="2400" kern="1200" dirty="0"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356535" y="2599010"/>
            <a:ext cx="612749" cy="503780"/>
            <a:chOff x="1698998" y="1130185"/>
            <a:chExt cx="421858" cy="331039"/>
          </a:xfrm>
        </p:grpSpPr>
        <p:sp>
          <p:nvSpPr>
            <p:cNvPr id="29" name="Right Arrow 28"/>
            <p:cNvSpPr/>
            <p:nvPr/>
          </p:nvSpPr>
          <p:spPr>
            <a:xfrm rot="18899702">
              <a:off x="1744407" y="1084776"/>
              <a:ext cx="331039" cy="4218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ight Arrow 18"/>
            <p:cNvSpPr txBox="1"/>
            <p:nvPr/>
          </p:nvSpPr>
          <p:spPr>
            <a:xfrm rot="18899702">
              <a:off x="1758954" y="1204263"/>
              <a:ext cx="231727" cy="2531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0" y="5963771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>
                <a:ea typeface="KaiTi" panose="02010609060101010101" pitchFamily="49" charset="-122"/>
                <a:cs typeface="Times New Roman" panose="02020603050405020304" pitchFamily="18" charset="0"/>
              </a:rPr>
              <a:t>那</a:t>
            </a:r>
            <a:r>
              <a:rPr lang="zh-CN" altLang="en-US" sz="2400" dirty="0">
                <a:ea typeface="KaiTi" panose="02010609060101010101" pitchFamily="49" charset="-122"/>
                <a:cs typeface="Times New Roman" panose="02020603050405020304" pitchFamily="18" charset="0"/>
              </a:rPr>
              <a:t>时，以色列中没有王，各人任意而</a:t>
            </a:r>
            <a:r>
              <a:rPr lang="zh-CN" altLang="en-US" sz="2400" dirty="0" smtClean="0">
                <a:ea typeface="KaiTi" panose="02010609060101010101" pitchFamily="49" charset="-122"/>
                <a:cs typeface="Times New Roman" panose="02020603050405020304" pitchFamily="18" charset="0"/>
              </a:rPr>
              <a:t>行。</a:t>
            </a:r>
            <a:r>
              <a:rPr lang="en-US" altLang="zh-CN" dirty="0" smtClean="0">
                <a:ea typeface="KaiTi" panose="02010609060101010101" pitchFamily="49" charset="-122"/>
                <a:cs typeface="Times New Roman" panose="02020603050405020304" pitchFamily="18" charset="0"/>
              </a:rPr>
              <a:t>『</a:t>
            </a:r>
            <a:r>
              <a:rPr lang="zh-CN" altLang="en-US" dirty="0">
                <a:ea typeface="KaiTi" panose="02010609060101010101" pitchFamily="49" charset="-122"/>
                <a:cs typeface="Times New Roman" panose="02020603050405020304" pitchFamily="18" charset="0"/>
              </a:rPr>
              <a:t>士</a:t>
            </a:r>
            <a:r>
              <a:rPr lang="en-US" dirty="0">
                <a:latin typeface="KaiTi" panose="02010609060101010101" pitchFamily="49" charset="-122"/>
                <a:cs typeface="Times New Roman" panose="02020603050405020304" pitchFamily="18" charset="0"/>
              </a:rPr>
              <a:t>21:25</a:t>
            </a:r>
            <a:r>
              <a:rPr lang="en-US" altLang="zh-CN" dirty="0">
                <a:latin typeface="KaiTi" panose="02010609060101010101" pitchFamily="49" charset="-122"/>
                <a:cs typeface="Times New Roman" panose="02020603050405020304" pitchFamily="18" charset="0"/>
              </a:rPr>
              <a:t>』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854615" y="2607950"/>
            <a:ext cx="612749" cy="503780"/>
            <a:chOff x="3026979" y="1116934"/>
            <a:chExt cx="421858" cy="331039"/>
          </a:xfrm>
        </p:grpSpPr>
        <p:sp>
          <p:nvSpPr>
            <p:cNvPr id="41" name="Right Arrow 40"/>
            <p:cNvSpPr/>
            <p:nvPr/>
          </p:nvSpPr>
          <p:spPr>
            <a:xfrm rot="2700298">
              <a:off x="3072388" y="1071525"/>
              <a:ext cx="331039" cy="4218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Right Arrow 6"/>
            <p:cNvSpPr txBox="1"/>
            <p:nvPr/>
          </p:nvSpPr>
          <p:spPr>
            <a:xfrm rot="2700298">
              <a:off x="3086935" y="1120782"/>
              <a:ext cx="231727" cy="2531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857390" y="3853371"/>
            <a:ext cx="482117" cy="641989"/>
            <a:chOff x="3084566" y="2397664"/>
            <a:chExt cx="331922" cy="421858"/>
          </a:xfrm>
        </p:grpSpPr>
        <p:sp>
          <p:nvSpPr>
            <p:cNvPr id="37" name="Right Arrow 36"/>
            <p:cNvSpPr/>
            <p:nvPr/>
          </p:nvSpPr>
          <p:spPr>
            <a:xfrm rot="8100000">
              <a:off x="3084566" y="2397664"/>
              <a:ext cx="331922" cy="4218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ight Arrow 10"/>
            <p:cNvSpPr txBox="1"/>
            <p:nvPr/>
          </p:nvSpPr>
          <p:spPr>
            <a:xfrm rot="18900000">
              <a:off x="3169560" y="2446830"/>
              <a:ext cx="232345" cy="2531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316918" y="3846976"/>
            <a:ext cx="612749" cy="505124"/>
            <a:chOff x="1712911" y="2455917"/>
            <a:chExt cx="421858" cy="331922"/>
          </a:xfrm>
        </p:grpSpPr>
        <p:sp>
          <p:nvSpPr>
            <p:cNvPr id="33" name="Right Arrow 32"/>
            <p:cNvSpPr/>
            <p:nvPr/>
          </p:nvSpPr>
          <p:spPr>
            <a:xfrm rot="13500000">
              <a:off x="1757879" y="2410949"/>
              <a:ext cx="331922" cy="4218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ight Arrow 14"/>
            <p:cNvSpPr txBox="1"/>
            <p:nvPr/>
          </p:nvSpPr>
          <p:spPr>
            <a:xfrm rot="24300000">
              <a:off x="1842873" y="2530527"/>
              <a:ext cx="232345" cy="2531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440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935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以色列人又行耶和华眼中看为恶的事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CN" sz="3200" dirty="0" smtClean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和华就把他们交在米甸人手里七年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1』</a:t>
            </a:r>
            <a:endParaRPr lang="en-US" sz="48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31377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这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样，国中太平四十年。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『5:31b』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2710961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又行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华把他们交在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359054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以色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列：神的选民 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/ 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们：神的儿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女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" y="4622529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主所爱的他必管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教。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来</a:t>
            </a:r>
            <a:r>
              <a:rPr 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12:6a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4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" y="550211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举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例 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/ 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一点说明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32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3961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以色</a:t>
            </a:r>
            <a:r>
              <a:rPr lang="zh-CN" altLang="en-US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列人的窘迫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6:2-6』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" y="116489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山中挖穴，挖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洞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" y="1894092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米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甸人，亚玛力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人和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东方人都上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来</a:t>
            </a:r>
            <a:r>
              <a:rPr 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" y="2623293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像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蝗虫那样多，人和骆驼无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数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48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" y="3352494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直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到迦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萨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毁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坏全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地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" y="4081695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逢撒种之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后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4810898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极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其穷乏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540099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遭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遇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背后的原因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行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眼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中看为恶的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事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管教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把他们交在仇敌手中（自己的例子）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582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935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色列人因米甸人的缘故，极其穷乏，就呼求耶和华。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altLang="zh-CN" sz="3200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6:6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48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6210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以色列人极其穷乏中呼求神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2341684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任何情况下我们都应该呼求神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3221268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穷乏，困苦，逆境 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| 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丰富，安舒，顺境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" y="4253252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呼求神 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蒙福</a:t>
            </a:r>
            <a:endParaRPr lang="en-US" sz="4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" y="5132836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向你们所怀的意念是赐平安的意念，不是降灾祸的意念，要叫你们末后有指望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们要呼求我，祷告我，我就应允你们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29:11-12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78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3730</Words>
  <Application>Microsoft Office PowerPoint</Application>
  <PresentationFormat>Widescreen</PresentationFormat>
  <Paragraphs>164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等线</vt:lpstr>
      <vt:lpstr>KaiTi</vt:lpstr>
      <vt:lpstr>Arial</vt:lpstr>
      <vt:lpstr>Calibri</vt:lpstr>
      <vt:lpstr>Calibri Light</vt:lpstr>
      <vt:lpstr>Times New Roman</vt:lpstr>
      <vt:lpstr>Wingdings</vt:lpstr>
      <vt:lpstr>Office Theme</vt:lpstr>
      <vt:lpstr>主啊，我有何能？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主啊，我有何能？</dc:title>
  <dc:creator>Yonghuan Cao</dc:creator>
  <cp:lastModifiedBy>Yonghuan Cao</cp:lastModifiedBy>
  <cp:revision>343</cp:revision>
  <dcterms:created xsi:type="dcterms:W3CDTF">2018-10-18T01:22:26Z</dcterms:created>
  <dcterms:modified xsi:type="dcterms:W3CDTF">2018-10-21T03:36:47Z</dcterms:modified>
</cp:coreProperties>
</file>