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57" r:id="rId3"/>
    <p:sldId id="798" r:id="rId4"/>
    <p:sldId id="799" r:id="rId5"/>
    <p:sldId id="822" r:id="rId6"/>
    <p:sldId id="823" r:id="rId7"/>
    <p:sldId id="824" r:id="rId8"/>
    <p:sldId id="622" r:id="rId9"/>
    <p:sldId id="660" r:id="rId10"/>
    <p:sldId id="825" r:id="rId11"/>
    <p:sldId id="826" r:id="rId12"/>
    <p:sldId id="827" r:id="rId13"/>
    <p:sldId id="828" r:id="rId14"/>
    <p:sldId id="829" r:id="rId15"/>
    <p:sldId id="830" r:id="rId16"/>
    <p:sldId id="831" r:id="rId17"/>
    <p:sldId id="617" r:id="rId18"/>
    <p:sldId id="820" r:id="rId19"/>
    <p:sldId id="821" r:id="rId20"/>
    <p:sldId id="834" r:id="rId21"/>
    <p:sldId id="835" r:id="rId22"/>
    <p:sldId id="836" r:id="rId23"/>
    <p:sldId id="832" r:id="rId24"/>
    <p:sldId id="837" r:id="rId25"/>
    <p:sldId id="833" r:id="rId26"/>
    <p:sldId id="840" r:id="rId27"/>
    <p:sldId id="841" r:id="rId28"/>
    <p:sldId id="838" r:id="rId29"/>
    <p:sldId id="839" r:id="rId30"/>
    <p:sldId id="842" r:id="rId31"/>
    <p:sldId id="843" r:id="rId32"/>
    <p:sldId id="844" r:id="rId33"/>
    <p:sldId id="79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5/5/2018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5/5/2018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5/5/2018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5/5/2018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5/5/2018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5/5/2018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dist"/>
            <a:r>
              <a:rPr lang="en-US" sz="7000" i="1" dirty="0" smtClean="0"/>
              <a:t>Vanquish </a:t>
            </a:r>
            <a:r>
              <a:rPr lang="en-US" sz="7000" b="1" i="1" dirty="0" smtClean="0"/>
              <a:t>Such Foolishness</a:t>
            </a:r>
          </a:p>
          <a:p>
            <a:pPr algn="dist"/>
            <a:r>
              <a:rPr lang="zh-CN" altLang="en-US" sz="7000" i="1" dirty="0" smtClean="0"/>
              <a:t>除</a:t>
            </a:r>
            <a:r>
              <a:rPr lang="zh-CN" altLang="en-US" sz="7000" i="1" dirty="0" smtClean="0"/>
              <a:t>滅</a:t>
            </a:r>
            <a:r>
              <a:rPr lang="zh-CN" altLang="en-US" sz="7000" b="1" i="1" dirty="0" smtClean="0"/>
              <a:t>這愚昧</a:t>
            </a:r>
            <a:endParaRPr lang="en-US" sz="7000" dirty="0"/>
          </a:p>
        </p:txBody>
      </p:sp>
      <p:sp>
        <p:nvSpPr>
          <p:cNvPr id="3" name="TextBox 2"/>
          <p:cNvSpPr txBox="1"/>
          <p:nvPr/>
        </p:nvSpPr>
        <p:spPr>
          <a:xfrm>
            <a:off x="0" y="304800"/>
            <a:ext cx="9144000" cy="1754326"/>
          </a:xfrm>
          <a:prstGeom prst="rect">
            <a:avLst/>
          </a:prstGeom>
          <a:noFill/>
        </p:spPr>
        <p:txBody>
          <a:bodyPr wrap="square" rtlCol="0">
            <a:spAutoFit/>
          </a:bodyPr>
          <a:lstStyle/>
          <a:p>
            <a:pPr algn="ctr"/>
            <a:r>
              <a:rPr lang="en-US" sz="3600" dirty="0" smtClean="0">
                <a:solidFill>
                  <a:schemeClr val="tx1">
                    <a:lumMod val="50000"/>
                    <a:lumOff val="50000"/>
                  </a:schemeClr>
                </a:solidFill>
              </a:rPr>
              <a:t>Series: </a:t>
            </a:r>
            <a:r>
              <a:rPr lang="en-US" sz="3600" b="1" i="1" dirty="0" smtClean="0">
                <a:solidFill>
                  <a:schemeClr val="tx1">
                    <a:lumMod val="50000"/>
                    <a:lumOff val="50000"/>
                  </a:schemeClr>
                </a:solidFill>
              </a:rPr>
              <a:t>Christ is the Only Saving Gospel to All</a:t>
            </a:r>
          </a:p>
          <a:p>
            <a:pPr algn="ctr"/>
            <a:endParaRPr lang="en-US" sz="3600" b="1" dirty="0" smtClean="0">
              <a:solidFill>
                <a:schemeClr val="accent4">
                  <a:lumMod val="50000"/>
                </a:schemeClr>
              </a:solidFill>
            </a:endParaRPr>
          </a:p>
          <a:p>
            <a:pPr algn="ctr"/>
            <a:r>
              <a:rPr lang="en-US" sz="3600" b="1" dirty="0" smtClean="0">
                <a:solidFill>
                  <a:schemeClr val="accent4">
                    <a:lumMod val="50000"/>
                  </a:schemeClr>
                </a:solidFill>
              </a:rPr>
              <a:t>Gal </a:t>
            </a:r>
            <a:r>
              <a:rPr lang="en-US" sz="3600" b="1" dirty="0" smtClean="0">
                <a:solidFill>
                  <a:schemeClr val="accent4">
                    <a:lumMod val="50000"/>
                  </a:schemeClr>
                </a:solidFill>
              </a:rPr>
              <a:t>3:1-14</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632311"/>
          </a:xfrm>
          <a:prstGeom prst="rect">
            <a:avLst/>
          </a:prstGeom>
          <a:noFill/>
        </p:spPr>
        <p:txBody>
          <a:bodyPr wrap="square" rtlCol="0">
            <a:spAutoFit/>
          </a:bodyPr>
          <a:lstStyle/>
          <a:p>
            <a:r>
              <a:rPr lang="en-US" sz="3600" dirty="0" smtClean="0">
                <a:solidFill>
                  <a:schemeClr val="bg1"/>
                </a:solidFill>
              </a:rPr>
              <a:t>7 Understand, then, that those who have faith are children of Abraham. 8 Scripture foresaw that God would justify the Gentiles by faith, and announced the gospel in advance to Abraham: “All nations will be blessed through you</a:t>
            </a:r>
            <a:r>
              <a:rPr lang="en-US" sz="3600" dirty="0" smtClean="0">
                <a:solidFill>
                  <a:schemeClr val="bg1"/>
                </a:solidFill>
              </a:rPr>
              <a:t>.”</a:t>
            </a:r>
            <a:endParaRPr lang="en-US" sz="3600" dirty="0" smtClean="0">
              <a:solidFill>
                <a:schemeClr val="bg1"/>
              </a:solidFill>
            </a:endParaRPr>
          </a:p>
          <a:p>
            <a:r>
              <a:rPr lang="en-US" sz="3600" dirty="0" smtClean="0">
                <a:solidFill>
                  <a:schemeClr val="bg1"/>
                </a:solidFill>
              </a:rPr>
              <a:t>7 </a:t>
            </a:r>
            <a:r>
              <a:rPr lang="zh-TW" altLang="en-US" sz="3600" dirty="0" smtClean="0">
                <a:solidFill>
                  <a:schemeClr val="bg1"/>
                </a:solidFill>
              </a:rPr>
              <a:t>所 以 ， 你 們 要 知 道 ： 那 以 信 為 本 的 人 ， 就 是 亞 伯 拉 罕 的 子 孫 。</a:t>
            </a:r>
            <a:r>
              <a:rPr lang="en-US" sz="3600" dirty="0" smtClean="0">
                <a:solidFill>
                  <a:schemeClr val="bg1"/>
                </a:solidFill>
              </a:rPr>
              <a:t>8 </a:t>
            </a:r>
            <a:r>
              <a:rPr lang="zh-TW" altLang="en-US" sz="3600" dirty="0" smtClean="0">
                <a:solidFill>
                  <a:schemeClr val="bg1"/>
                </a:solidFill>
              </a:rPr>
              <a:t>並 且 聖 經 既 然 預 先 看 明 ， 神 要 叫 外 邦 人 因 信 稱 義 ， 就 早 已 傳 福 音 給 亞 伯 拉 罕 ， 說 ： 萬 國 都 必 因 你 得 福 </a:t>
            </a:r>
            <a:r>
              <a:rPr lang="zh-TW" altLang="en-US" sz="3600" dirty="0" smtClean="0">
                <a:solidFill>
                  <a:schemeClr val="bg1"/>
                </a:solidFill>
              </a:rPr>
              <a:t>。</a:t>
            </a:r>
            <a:endParaRPr lang="en-US" sz="36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schemeClr val="bg1"/>
                </a:solidFill>
              </a:rPr>
              <a:t>Gal </a:t>
            </a:r>
            <a:r>
              <a:rPr lang="en-US" sz="3200" dirty="0" smtClean="0">
                <a:solidFill>
                  <a:schemeClr val="bg1"/>
                </a:solidFill>
              </a:rPr>
              <a:t>3:1-14</a:t>
            </a:r>
            <a:endParaRPr lang="en-US" sz="32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2308324"/>
          </a:xfrm>
          <a:prstGeom prst="rect">
            <a:avLst/>
          </a:prstGeom>
          <a:noFill/>
        </p:spPr>
        <p:txBody>
          <a:bodyPr wrap="square" rtlCol="0">
            <a:spAutoFit/>
          </a:bodyPr>
          <a:lstStyle/>
          <a:p>
            <a:r>
              <a:rPr lang="en-US" sz="3600" dirty="0" smtClean="0">
                <a:solidFill>
                  <a:schemeClr val="bg1"/>
                </a:solidFill>
              </a:rPr>
              <a:t>9 </a:t>
            </a:r>
            <a:r>
              <a:rPr lang="en-US" sz="3600" dirty="0" smtClean="0">
                <a:solidFill>
                  <a:schemeClr val="bg1"/>
                </a:solidFill>
              </a:rPr>
              <a:t>So those who rely on faith are blessed along with Abraham, the man of faith.</a:t>
            </a:r>
          </a:p>
          <a:p>
            <a:r>
              <a:rPr lang="en-US" sz="3600" dirty="0" smtClean="0">
                <a:solidFill>
                  <a:schemeClr val="bg1"/>
                </a:solidFill>
              </a:rPr>
              <a:t>9 </a:t>
            </a:r>
            <a:r>
              <a:rPr lang="zh-TW" altLang="en-US" sz="3600" dirty="0" smtClean="0">
                <a:solidFill>
                  <a:schemeClr val="bg1"/>
                </a:solidFill>
              </a:rPr>
              <a:t>可 見 那 以 信 為 本 的 人 和 有 信 心 的 亞 伯 拉 罕 一 同 得 福 。</a:t>
            </a:r>
            <a:endParaRPr lang="en-US" sz="36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schemeClr val="bg1"/>
                </a:solidFill>
              </a:rPr>
              <a:t>Gal </a:t>
            </a:r>
            <a:r>
              <a:rPr lang="en-US" sz="3200" dirty="0" smtClean="0">
                <a:solidFill>
                  <a:schemeClr val="bg1"/>
                </a:solidFill>
              </a:rPr>
              <a:t>3:1-14</a:t>
            </a:r>
            <a:endParaRPr lang="en-US" sz="32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970318"/>
          </a:xfrm>
          <a:prstGeom prst="rect">
            <a:avLst/>
          </a:prstGeom>
          <a:noFill/>
        </p:spPr>
        <p:txBody>
          <a:bodyPr wrap="square" rtlCol="0">
            <a:spAutoFit/>
          </a:bodyPr>
          <a:lstStyle/>
          <a:p>
            <a:r>
              <a:rPr lang="en-US" sz="3600" dirty="0" smtClean="0">
                <a:solidFill>
                  <a:schemeClr val="bg1"/>
                </a:solidFill>
              </a:rPr>
              <a:t>10 For all who rely on the works of the law are under a curse, as it is written: “Cursed is everyone who does not continue to do everything written in the Book of the Law</a:t>
            </a:r>
            <a:r>
              <a:rPr lang="en-US" sz="3600" dirty="0" smtClean="0">
                <a:solidFill>
                  <a:schemeClr val="bg1"/>
                </a:solidFill>
              </a:rPr>
              <a:t>.”</a:t>
            </a:r>
          </a:p>
          <a:p>
            <a:r>
              <a:rPr lang="en-US" sz="3600" dirty="0" smtClean="0">
                <a:solidFill>
                  <a:schemeClr val="bg1"/>
                </a:solidFill>
              </a:rPr>
              <a:t>10 </a:t>
            </a:r>
            <a:r>
              <a:rPr lang="zh-TW" altLang="en-US" sz="3600" dirty="0" smtClean="0">
                <a:solidFill>
                  <a:schemeClr val="bg1"/>
                </a:solidFill>
              </a:rPr>
              <a:t>凡 以 行 律 法 為 本 的 ， 都 是 被 咒 詛 的 ； 因 為 經 上 記 著 ： 凡 不 常 照 律 法 書 上 所 記 一 切 之 事 去 行 的 ， 就 被 咒 詛 </a:t>
            </a:r>
            <a:r>
              <a:rPr lang="zh-TW" altLang="en-US" sz="3600" dirty="0" smtClean="0">
                <a:solidFill>
                  <a:schemeClr val="bg1"/>
                </a:solidFill>
              </a:rPr>
              <a:t>。</a:t>
            </a:r>
            <a:endParaRPr lang="en-US" sz="36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schemeClr val="bg1"/>
                </a:solidFill>
              </a:rPr>
              <a:t>Gal </a:t>
            </a:r>
            <a:r>
              <a:rPr lang="en-US" sz="3200" dirty="0" smtClean="0">
                <a:solidFill>
                  <a:schemeClr val="bg1"/>
                </a:solidFill>
              </a:rPr>
              <a:t>3:1-14</a:t>
            </a:r>
            <a:endParaRPr lang="en-US" sz="32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6186309"/>
          </a:xfrm>
          <a:prstGeom prst="rect">
            <a:avLst/>
          </a:prstGeom>
          <a:noFill/>
        </p:spPr>
        <p:txBody>
          <a:bodyPr wrap="square" rtlCol="0">
            <a:spAutoFit/>
          </a:bodyPr>
          <a:lstStyle/>
          <a:p>
            <a:r>
              <a:rPr lang="en-US" sz="3600" dirty="0" smtClean="0">
                <a:solidFill>
                  <a:schemeClr val="bg1"/>
                </a:solidFill>
              </a:rPr>
              <a:t>12 The law is not based on faith; on the contrary, it says, “The person who does these things will live by them.” 13 Christ redeemed us from the curse of the law by becoming a curse for us, for it is written: “Cursed is everyone who is hung on a pole</a:t>
            </a:r>
            <a:r>
              <a:rPr lang="en-US" sz="3600" dirty="0" smtClean="0">
                <a:solidFill>
                  <a:schemeClr val="bg1"/>
                </a:solidFill>
              </a:rPr>
              <a:t>.”</a:t>
            </a:r>
          </a:p>
          <a:p>
            <a:r>
              <a:rPr lang="en-US" sz="3600" dirty="0" smtClean="0">
                <a:solidFill>
                  <a:schemeClr val="bg1"/>
                </a:solidFill>
              </a:rPr>
              <a:t>12 </a:t>
            </a:r>
            <a:r>
              <a:rPr lang="zh-TW" altLang="en-US" sz="3600" dirty="0" smtClean="0">
                <a:solidFill>
                  <a:schemeClr val="bg1"/>
                </a:solidFill>
              </a:rPr>
              <a:t>律 法 原 不 本 乎 信 ， 只 說 ： 行 這 些 事 的 ， 就 必 因 此 活 著 。</a:t>
            </a:r>
            <a:r>
              <a:rPr lang="en-US" sz="3600" dirty="0" smtClean="0">
                <a:solidFill>
                  <a:schemeClr val="bg1"/>
                </a:solidFill>
              </a:rPr>
              <a:t>13 </a:t>
            </a:r>
            <a:r>
              <a:rPr lang="zh-TW" altLang="en-US" sz="3600" dirty="0" smtClean="0">
                <a:solidFill>
                  <a:schemeClr val="bg1"/>
                </a:solidFill>
              </a:rPr>
              <a:t>基 督 既 為 我 們 受 （ 原 文 是 成 ） 了 咒 詛 ， 就 贖 出 我 們 脫 離 律 法 的 咒 詛 ； 因 為 經 上 記 著 ： 凡 掛 在 木 頭 上 都 是 被 咒 詛 的 。</a:t>
            </a:r>
            <a:endParaRPr lang="en-US" sz="36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schemeClr val="bg1"/>
                </a:solidFill>
              </a:rPr>
              <a:t>Gal </a:t>
            </a:r>
            <a:r>
              <a:rPr lang="en-US" sz="3200" dirty="0" smtClean="0">
                <a:solidFill>
                  <a:schemeClr val="bg1"/>
                </a:solidFill>
              </a:rPr>
              <a:t>3:1-14</a:t>
            </a:r>
            <a:endParaRPr lang="en-US" sz="32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970318"/>
          </a:xfrm>
          <a:prstGeom prst="rect">
            <a:avLst/>
          </a:prstGeom>
          <a:noFill/>
        </p:spPr>
        <p:txBody>
          <a:bodyPr wrap="square" rtlCol="0">
            <a:spAutoFit/>
          </a:bodyPr>
          <a:lstStyle/>
          <a:p>
            <a:r>
              <a:rPr lang="en-US" sz="3600" dirty="0" smtClean="0">
                <a:solidFill>
                  <a:schemeClr val="bg1"/>
                </a:solidFill>
              </a:rPr>
              <a:t>14 He redeemed us in order that the blessing given to Abraham might come to the Gentiles through Christ Jesus, so that by faith we might receive the promise of the </a:t>
            </a:r>
            <a:r>
              <a:rPr lang="en-US" sz="3600" dirty="0" smtClean="0">
                <a:solidFill>
                  <a:schemeClr val="bg1"/>
                </a:solidFill>
              </a:rPr>
              <a:t>Spirit.</a:t>
            </a:r>
          </a:p>
          <a:p>
            <a:r>
              <a:rPr lang="en-US" sz="3600" dirty="0" smtClean="0">
                <a:solidFill>
                  <a:schemeClr val="bg1"/>
                </a:solidFill>
              </a:rPr>
              <a:t>14 </a:t>
            </a:r>
            <a:r>
              <a:rPr lang="zh-TW" altLang="en-US" sz="3600" dirty="0" smtClean="0">
                <a:solidFill>
                  <a:schemeClr val="bg1"/>
                </a:solidFill>
              </a:rPr>
              <a:t>這 便 叫 亞 伯 拉 罕 的 福 ， 因 基 督 耶 穌 可 以 臨 到 外 邦 人 ， 使 我 們 因 信 得 著 所 應 許 的 聖 靈 。</a:t>
            </a:r>
            <a:endParaRPr lang="en-US" sz="36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schemeClr val="bg1"/>
                </a:solidFill>
              </a:rPr>
              <a:t>Gal </a:t>
            </a:r>
            <a:r>
              <a:rPr lang="en-US" sz="3200" dirty="0" smtClean="0">
                <a:solidFill>
                  <a:schemeClr val="bg1"/>
                </a:solidFill>
              </a:rPr>
              <a:t>3:1-14</a:t>
            </a:r>
            <a:endParaRPr lang="en-US" sz="32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632311"/>
          </a:xfrm>
          <a:prstGeom prst="rect">
            <a:avLst/>
          </a:prstGeom>
          <a:noFill/>
        </p:spPr>
        <p:txBody>
          <a:bodyPr wrap="square" rtlCol="0">
            <a:spAutoFit/>
          </a:bodyPr>
          <a:lstStyle/>
          <a:p>
            <a:r>
              <a:rPr lang="en-US" sz="4000" dirty="0" smtClean="0">
                <a:solidFill>
                  <a:schemeClr val="bg1"/>
                </a:solidFill>
              </a:rPr>
              <a:t>6 So also Abraham “believed God, and it was credited to him as righteousness.” 7 Understand, then, that those who have faith are children of Abraham</a:t>
            </a:r>
            <a:r>
              <a:rPr lang="en-US" sz="4000" dirty="0" smtClean="0">
                <a:solidFill>
                  <a:schemeClr val="bg1"/>
                </a:solidFill>
              </a:rPr>
              <a:t>.</a:t>
            </a:r>
          </a:p>
          <a:p>
            <a:r>
              <a:rPr lang="en-US" sz="4000" dirty="0" smtClean="0">
                <a:solidFill>
                  <a:schemeClr val="bg1"/>
                </a:solidFill>
              </a:rPr>
              <a:t> </a:t>
            </a:r>
            <a:endParaRPr lang="en-US" sz="4000" dirty="0" smtClean="0">
              <a:solidFill>
                <a:schemeClr val="bg1"/>
              </a:solidFill>
            </a:endParaRPr>
          </a:p>
          <a:p>
            <a:r>
              <a:rPr lang="en-US" sz="4000" dirty="0" smtClean="0">
                <a:solidFill>
                  <a:schemeClr val="bg1"/>
                </a:solidFill>
              </a:rPr>
              <a:t>6 </a:t>
            </a:r>
            <a:r>
              <a:rPr lang="zh-TW" altLang="en-US" sz="4000" dirty="0" smtClean="0">
                <a:solidFill>
                  <a:schemeClr val="bg1"/>
                </a:solidFill>
              </a:rPr>
              <a:t>正 如 亞 伯 拉 罕 信 神 ， 這 就 算 為 他 的 義 。</a:t>
            </a:r>
            <a:r>
              <a:rPr lang="en-US" sz="4000" dirty="0" smtClean="0">
                <a:solidFill>
                  <a:schemeClr val="bg1"/>
                </a:solidFill>
              </a:rPr>
              <a:t>7 </a:t>
            </a:r>
            <a:r>
              <a:rPr lang="zh-TW" altLang="en-US" sz="4000" dirty="0" smtClean="0">
                <a:solidFill>
                  <a:schemeClr val="bg1"/>
                </a:solidFill>
              </a:rPr>
              <a:t>所 以 ， 你 們 要 知 道 ： 那 以 信 為 本 的 人 ， 就 是 亞 伯 拉 罕 的 子 孫 。</a:t>
            </a:r>
            <a:endParaRPr lang="en-US" sz="40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schemeClr val="bg1"/>
                </a:solidFill>
              </a:rPr>
              <a:t>Gal </a:t>
            </a:r>
            <a:r>
              <a:rPr lang="en-US" sz="3200" dirty="0" smtClean="0">
                <a:solidFill>
                  <a:schemeClr val="bg1"/>
                </a:solidFill>
              </a:rPr>
              <a:t>3:6-7</a:t>
            </a:r>
            <a:endParaRPr lang="en-US" sz="32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The God-centering instruction to live by:</a:t>
            </a:r>
          </a:p>
          <a:p>
            <a:r>
              <a:rPr lang="en-US" sz="4000" b="1" dirty="0" smtClean="0">
                <a:solidFill>
                  <a:schemeClr val="bg1"/>
                </a:solidFill>
              </a:rPr>
              <a:t>Anyone who has faith in </a:t>
            </a:r>
            <a:r>
              <a:rPr lang="en-US" sz="4000" b="1" dirty="0" smtClean="0">
                <a:solidFill>
                  <a:schemeClr val="bg1"/>
                </a:solidFill>
              </a:rPr>
              <a:t>Jesus Christ (committed to him) </a:t>
            </a:r>
            <a:r>
              <a:rPr lang="en-US" sz="4000" b="1" dirty="0" smtClean="0">
                <a:solidFill>
                  <a:schemeClr val="bg1"/>
                </a:solidFill>
              </a:rPr>
              <a:t>is one blessed by God.</a:t>
            </a:r>
            <a:endParaRPr lang="en-US" sz="4000" dirty="0" smtClean="0">
              <a:solidFill>
                <a:schemeClr val="bg1"/>
              </a:solidFill>
            </a:endParaRPr>
          </a:p>
          <a:p>
            <a:r>
              <a:rPr lang="zh-CN" altLang="en-US" sz="4000" b="1" dirty="0" smtClean="0">
                <a:solidFill>
                  <a:schemeClr val="bg1"/>
                </a:solidFill>
              </a:rPr>
              <a:t>只要是信靠（委身於）耶穌基督的人，就是蒙神祝福的。</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ctr"/>
            <a:r>
              <a:rPr lang="en-US" altLang="zh-CN" sz="7000" b="1" dirty="0" smtClean="0">
                <a:solidFill>
                  <a:prstClr val="white"/>
                </a:solidFill>
              </a:rPr>
              <a:t>The Cursed Faith (Commitment)</a:t>
            </a:r>
          </a:p>
          <a:p>
            <a:pPr algn="ctr"/>
            <a:r>
              <a:rPr lang="en-US" sz="7000" b="1" dirty="0" smtClean="0">
                <a:solidFill>
                  <a:prstClr val="white"/>
                </a:solidFill>
              </a:rPr>
              <a:t>i</a:t>
            </a:r>
            <a:r>
              <a:rPr lang="en-US" sz="7000" b="1" dirty="0" smtClean="0">
                <a:solidFill>
                  <a:prstClr val="white"/>
                </a:solidFill>
              </a:rPr>
              <a:t>n the Law</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The Cursed Faith in the Law:</a:t>
            </a:r>
            <a:endParaRPr lang="en-US" sz="4000" u="sng" dirty="0" smtClean="0">
              <a:solidFill>
                <a:schemeClr val="bg1"/>
              </a:solidFill>
            </a:endParaRPr>
          </a:p>
          <a:p>
            <a:pPr lvl="0"/>
            <a:r>
              <a:rPr lang="en-US" sz="4000" dirty="0" smtClean="0">
                <a:solidFill>
                  <a:schemeClr val="bg1"/>
                </a:solidFill>
              </a:rPr>
              <a:t>Apostle Paul was </a:t>
            </a:r>
            <a:r>
              <a:rPr lang="en-US" sz="4000" b="1" dirty="0" smtClean="0">
                <a:solidFill>
                  <a:schemeClr val="bg1"/>
                </a:solidFill>
              </a:rPr>
              <a:t>NOT</a:t>
            </a:r>
            <a:r>
              <a:rPr lang="en-US" sz="4000" dirty="0" smtClean="0">
                <a:solidFill>
                  <a:schemeClr val="bg1"/>
                </a:solidFill>
              </a:rPr>
              <a:t> </a:t>
            </a:r>
            <a:r>
              <a:rPr lang="en-US" sz="4000" dirty="0" smtClean="0">
                <a:solidFill>
                  <a:schemeClr val="bg1"/>
                </a:solidFill>
              </a:rPr>
              <a:t>telling the Galatians (and us) that –</a:t>
            </a:r>
          </a:p>
          <a:p>
            <a:pPr lvl="0"/>
            <a:r>
              <a:rPr lang="en-US" sz="4000" dirty="0" smtClean="0">
                <a:solidFill>
                  <a:schemeClr val="bg1"/>
                </a:solidFill>
              </a:rPr>
              <a:t>___The </a:t>
            </a:r>
            <a:r>
              <a:rPr lang="en-US" sz="4000" dirty="0" smtClean="0">
                <a:solidFill>
                  <a:schemeClr val="bg1"/>
                </a:solidFill>
              </a:rPr>
              <a:t>law is wicked or is a curse!</a:t>
            </a:r>
          </a:p>
          <a:p>
            <a:pPr lvl="0"/>
            <a:r>
              <a:rPr lang="en-US" sz="4000" dirty="0" smtClean="0">
                <a:solidFill>
                  <a:schemeClr val="bg1"/>
                </a:solidFill>
              </a:rPr>
              <a:t>___The </a:t>
            </a:r>
            <a:r>
              <a:rPr lang="en-US" sz="4000" dirty="0" smtClean="0">
                <a:solidFill>
                  <a:schemeClr val="bg1"/>
                </a:solidFill>
              </a:rPr>
              <a:t>commitment to the law is wicked or is a curse!</a:t>
            </a:r>
            <a:endParaRPr lang="en-US" sz="54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The Cursed Faith in the Law:</a:t>
            </a:r>
            <a:endParaRPr lang="en-US" sz="4000" u="sng" dirty="0" smtClean="0">
              <a:solidFill>
                <a:schemeClr val="bg1"/>
              </a:solidFill>
            </a:endParaRPr>
          </a:p>
          <a:p>
            <a:pPr lvl="0"/>
            <a:r>
              <a:rPr lang="en-US" sz="4000" dirty="0" smtClean="0">
                <a:solidFill>
                  <a:schemeClr val="bg1"/>
                </a:solidFill>
              </a:rPr>
              <a:t>It is not the commitment to the law that is problematic</a:t>
            </a:r>
            <a:br>
              <a:rPr lang="en-US" sz="4000" dirty="0" smtClean="0">
                <a:solidFill>
                  <a:schemeClr val="bg1"/>
                </a:solidFill>
              </a:rPr>
            </a:br>
            <a:r>
              <a:rPr lang="en-US" sz="4000" dirty="0" smtClean="0">
                <a:solidFill>
                  <a:schemeClr val="bg1"/>
                </a:solidFill>
              </a:rPr>
              <a:t>BUT</a:t>
            </a:r>
          </a:p>
          <a:p>
            <a:pPr lvl="0"/>
            <a:r>
              <a:rPr lang="en-US" sz="4000" dirty="0" smtClean="0">
                <a:solidFill>
                  <a:schemeClr val="bg1"/>
                </a:solidFill>
              </a:rPr>
              <a:t>(v. 10a) </a:t>
            </a:r>
            <a:r>
              <a:rPr lang="en-US" sz="4000" dirty="0" smtClean="0">
                <a:solidFill>
                  <a:schemeClr val="bg1"/>
                </a:solidFill>
              </a:rPr>
              <a:t>the </a:t>
            </a:r>
            <a:r>
              <a:rPr lang="en-US" sz="4000" dirty="0" smtClean="0">
                <a:solidFill>
                  <a:schemeClr val="bg1"/>
                </a:solidFill>
              </a:rPr>
              <a:t>commitment to (reliance on) the law FOR SALVATION that is </a:t>
            </a:r>
            <a:r>
              <a:rPr lang="en-US" sz="4000" dirty="0" smtClean="0">
                <a:solidFill>
                  <a:schemeClr val="bg1"/>
                </a:solidFill>
              </a:rPr>
              <a:t>problematic</a:t>
            </a:r>
            <a:endParaRPr lang="en-US" sz="5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You Are a PK</a:t>
            </a:r>
            <a:endParaRPr lang="en-US" sz="7000" b="1" i="1" dirty="0">
              <a:solidFill>
                <a:prstClr val="whit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The Cursed Faith in the Law:</a:t>
            </a:r>
            <a:endParaRPr lang="en-US" sz="4000" u="sng" dirty="0" smtClean="0">
              <a:solidFill>
                <a:schemeClr val="bg1"/>
              </a:solidFill>
            </a:endParaRPr>
          </a:p>
          <a:p>
            <a:pPr lvl="0"/>
            <a:r>
              <a:rPr lang="en-US" sz="4000" dirty="0" smtClean="0">
                <a:solidFill>
                  <a:schemeClr val="bg1"/>
                </a:solidFill>
              </a:rPr>
              <a:t>(v. 11) </a:t>
            </a:r>
            <a:r>
              <a:rPr lang="en-US" sz="4000" dirty="0" smtClean="0">
                <a:solidFill>
                  <a:schemeClr val="bg1"/>
                </a:solidFill>
              </a:rPr>
              <a:t>In </a:t>
            </a:r>
            <a:r>
              <a:rPr lang="en-US" sz="4000" dirty="0" smtClean="0">
                <a:solidFill>
                  <a:schemeClr val="bg1"/>
                </a:solidFill>
              </a:rPr>
              <a:t>fact, to make the commitment to the law as the grounds for salvation is to not be in obedience to God, because </a:t>
            </a:r>
            <a:r>
              <a:rPr lang="en-US" sz="4000" dirty="0" smtClean="0">
                <a:solidFill>
                  <a:schemeClr val="bg1"/>
                </a:solidFill>
              </a:rPr>
              <a:t>God Himself </a:t>
            </a:r>
            <a:r>
              <a:rPr lang="en-US" sz="4000" dirty="0" smtClean="0">
                <a:solidFill>
                  <a:schemeClr val="bg1"/>
                </a:solidFill>
              </a:rPr>
              <a:t>has from the get go set up FAITH as the particular condition of </a:t>
            </a:r>
            <a:r>
              <a:rPr lang="en-US" sz="4000" dirty="0" smtClean="0">
                <a:solidFill>
                  <a:schemeClr val="bg1"/>
                </a:solidFill>
              </a:rPr>
              <a:t>salvation</a:t>
            </a:r>
            <a:endParaRPr lang="en-US" sz="54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The Cursed Faith in the Law:</a:t>
            </a:r>
            <a:endParaRPr lang="en-US" sz="4000" u="sng" dirty="0" smtClean="0">
              <a:solidFill>
                <a:schemeClr val="bg1"/>
              </a:solidFill>
            </a:endParaRPr>
          </a:p>
          <a:p>
            <a:pPr lvl="0"/>
            <a:r>
              <a:rPr lang="en-US" sz="4000" dirty="0" smtClean="0">
                <a:solidFill>
                  <a:schemeClr val="bg1"/>
                </a:solidFill>
              </a:rPr>
              <a:t>In fact, it is a curse because it is NOT the </a:t>
            </a:r>
            <a:r>
              <a:rPr lang="en-US" sz="4000" dirty="0" smtClean="0">
                <a:solidFill>
                  <a:schemeClr val="bg1"/>
                </a:solidFill>
              </a:rPr>
              <a:t>blessing, which is:</a:t>
            </a:r>
            <a:r>
              <a:rPr lang="en-US" sz="4000" dirty="0" smtClean="0">
                <a:solidFill>
                  <a:schemeClr val="bg1"/>
                </a:solidFill>
              </a:rPr>
              <a:t/>
            </a:r>
            <a:br>
              <a:rPr lang="en-US" sz="4000" dirty="0" smtClean="0">
                <a:solidFill>
                  <a:schemeClr val="bg1"/>
                </a:solidFill>
              </a:rPr>
            </a:br>
            <a:r>
              <a:rPr lang="en-US" sz="4000" dirty="0" smtClean="0">
                <a:solidFill>
                  <a:schemeClr val="bg1"/>
                </a:solidFill>
              </a:rPr>
              <a:t>The faith in </a:t>
            </a:r>
            <a:r>
              <a:rPr lang="en-US" sz="4000" dirty="0" smtClean="0">
                <a:solidFill>
                  <a:schemeClr val="bg1"/>
                </a:solidFill>
              </a:rPr>
              <a:t>Jesus Christ </a:t>
            </a:r>
            <a:r>
              <a:rPr lang="en-US" sz="4000" dirty="0" smtClean="0">
                <a:solidFill>
                  <a:schemeClr val="bg1"/>
                </a:solidFill>
              </a:rPr>
              <a:t>for </a:t>
            </a:r>
            <a:r>
              <a:rPr lang="en-US" sz="4000" dirty="0" smtClean="0">
                <a:solidFill>
                  <a:schemeClr val="bg1"/>
                </a:solidFill>
              </a:rPr>
              <a:t>life</a:t>
            </a:r>
          </a:p>
          <a:p>
            <a:pPr lvl="0"/>
            <a:r>
              <a:rPr lang="en-US" sz="4000" dirty="0" smtClean="0">
                <a:solidFill>
                  <a:schemeClr val="bg1"/>
                </a:solidFill>
              </a:rPr>
              <a:t>(V. 11 “The </a:t>
            </a:r>
            <a:r>
              <a:rPr lang="en-US" sz="4000" dirty="0" smtClean="0">
                <a:solidFill>
                  <a:schemeClr val="bg1"/>
                </a:solidFill>
              </a:rPr>
              <a:t>righteous will live by </a:t>
            </a:r>
            <a:r>
              <a:rPr lang="en-US" sz="4000" dirty="0" smtClean="0">
                <a:solidFill>
                  <a:schemeClr val="bg1"/>
                </a:solidFill>
              </a:rPr>
              <a:t>faith </a:t>
            </a:r>
            <a:r>
              <a:rPr lang="zh-TW" altLang="en-US" sz="4000" dirty="0" smtClean="0">
                <a:solidFill>
                  <a:schemeClr val="bg1"/>
                </a:solidFill>
              </a:rPr>
              <a:t>義 </a:t>
            </a:r>
            <a:r>
              <a:rPr lang="zh-TW" altLang="en-US" sz="4000" dirty="0" smtClean="0">
                <a:solidFill>
                  <a:schemeClr val="bg1"/>
                </a:solidFill>
              </a:rPr>
              <a:t>人 必 因 信 得 生</a:t>
            </a:r>
            <a:r>
              <a:rPr lang="en-US" sz="4000" dirty="0" smtClean="0">
                <a:solidFill>
                  <a:schemeClr val="bg1"/>
                </a:solidFill>
              </a:rPr>
              <a:t>”)</a:t>
            </a:r>
            <a:endParaRPr lang="en-US" sz="54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ctr"/>
            <a:r>
              <a:rPr lang="en-US" altLang="zh-CN" sz="7000" b="1" dirty="0" smtClean="0">
                <a:solidFill>
                  <a:prstClr val="white"/>
                </a:solidFill>
              </a:rPr>
              <a:t>The Blessed Faith (Commitment)</a:t>
            </a:r>
          </a:p>
          <a:p>
            <a:pPr algn="ctr"/>
            <a:r>
              <a:rPr lang="en-US" sz="7000" b="1" dirty="0" smtClean="0">
                <a:solidFill>
                  <a:prstClr val="white"/>
                </a:solidFill>
              </a:rPr>
              <a:t>i</a:t>
            </a:r>
            <a:r>
              <a:rPr lang="en-US" sz="7000" b="1" dirty="0" smtClean="0">
                <a:solidFill>
                  <a:prstClr val="white"/>
                </a:solidFill>
              </a:rPr>
              <a:t>n the Lord</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6001643"/>
          </a:xfrm>
          <a:prstGeom prst="rect">
            <a:avLst/>
          </a:prstGeom>
          <a:noFill/>
        </p:spPr>
        <p:txBody>
          <a:bodyPr wrap="square" rtlCol="0">
            <a:spAutoFit/>
          </a:bodyPr>
          <a:lstStyle/>
          <a:p>
            <a:r>
              <a:rPr lang="en-US" sz="3200" dirty="0" smtClean="0">
                <a:solidFill>
                  <a:schemeClr val="bg1"/>
                </a:solidFill>
              </a:rPr>
              <a:t>13 Christ redeemed us from the curse of the law by becoming a curse for us, for it is written: “Cursed is everyone who is hung on a pole.” 14 He redeemed us in order that the blessing given to Abraham might come to the Gentiles through Christ Jesus, so that by faith we might receive the promise of the </a:t>
            </a:r>
            <a:r>
              <a:rPr lang="en-US" sz="3200" dirty="0" smtClean="0">
                <a:solidFill>
                  <a:schemeClr val="bg1"/>
                </a:solidFill>
              </a:rPr>
              <a:t>Spirit.</a:t>
            </a:r>
          </a:p>
          <a:p>
            <a:endParaRPr lang="en-US" sz="3200" dirty="0" smtClean="0">
              <a:solidFill>
                <a:schemeClr val="bg1"/>
              </a:solidFill>
            </a:endParaRPr>
          </a:p>
          <a:p>
            <a:r>
              <a:rPr lang="en-US" sz="3200" dirty="0" smtClean="0">
                <a:solidFill>
                  <a:schemeClr val="bg1"/>
                </a:solidFill>
              </a:rPr>
              <a:t>13 </a:t>
            </a:r>
            <a:r>
              <a:rPr lang="zh-TW" altLang="en-US" sz="3200" dirty="0" smtClean="0">
                <a:solidFill>
                  <a:schemeClr val="bg1"/>
                </a:solidFill>
              </a:rPr>
              <a:t>基 督 既 為 我 們 受 （ 原 文 是 成 ） 了 咒 詛 ， 就 贖 出 我 們 脫 離 律 法 的 咒 詛 ； 因 為 經 上 記 著 ： 凡 掛 在 木 頭 上 都 是 被 咒 詛 的 。</a:t>
            </a:r>
            <a:r>
              <a:rPr lang="en-US" sz="3200" dirty="0" smtClean="0">
                <a:solidFill>
                  <a:schemeClr val="bg1"/>
                </a:solidFill>
              </a:rPr>
              <a:t>14 </a:t>
            </a:r>
            <a:r>
              <a:rPr lang="zh-TW" altLang="en-US" sz="3200" dirty="0" smtClean="0">
                <a:solidFill>
                  <a:schemeClr val="bg1"/>
                </a:solidFill>
              </a:rPr>
              <a:t>這 便 叫 亞 伯 拉 罕 的 福 ， 因 基 督 耶 穌 可 以 臨 到 外 邦 人 ， 使 我 們 因 信 得 著 所 應 許 的 聖 靈 。</a:t>
            </a:r>
            <a:endParaRPr lang="en-US" sz="32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schemeClr val="bg1"/>
                </a:solidFill>
              </a:rPr>
              <a:t>Gal </a:t>
            </a:r>
            <a:r>
              <a:rPr lang="en-US" sz="3200" dirty="0" smtClean="0">
                <a:solidFill>
                  <a:schemeClr val="bg1"/>
                </a:solidFill>
              </a:rPr>
              <a:t>3:13-14</a:t>
            </a:r>
            <a:endParaRPr lang="en-US" sz="32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The Blessed Faith in the Lord:</a:t>
            </a:r>
            <a:endParaRPr lang="en-US" sz="4000" u="sng" dirty="0" smtClean="0">
              <a:solidFill>
                <a:schemeClr val="bg1"/>
              </a:solidFill>
            </a:endParaRPr>
          </a:p>
          <a:p>
            <a:r>
              <a:rPr lang="en-US" sz="4000" dirty="0" smtClean="0">
                <a:solidFill>
                  <a:schemeClr val="bg1"/>
                </a:solidFill>
              </a:rPr>
              <a:t>(vv. 7-9) </a:t>
            </a:r>
            <a:r>
              <a:rPr lang="en-US" sz="4000" dirty="0" smtClean="0">
                <a:solidFill>
                  <a:schemeClr val="bg1"/>
                </a:solidFill>
              </a:rPr>
              <a:t>The </a:t>
            </a:r>
            <a:r>
              <a:rPr lang="en-US" sz="4000" dirty="0" smtClean="0">
                <a:solidFill>
                  <a:schemeClr val="bg1"/>
                </a:solidFill>
              </a:rPr>
              <a:t>blessing of a new life of being regarded as righteousness in the sight of God, of being pardoned of all our sins, of being empowered to live the new life in the Spirit – because of the faith placed unto God (and not the law</a:t>
            </a:r>
            <a:r>
              <a:rPr lang="en-US" sz="4000"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The Blessed Faith in the Lord:</a:t>
            </a:r>
            <a:endParaRPr lang="en-US" sz="4000" u="sng" dirty="0" smtClean="0">
              <a:solidFill>
                <a:schemeClr val="bg1"/>
              </a:solidFill>
            </a:endParaRPr>
          </a:p>
          <a:p>
            <a:r>
              <a:rPr lang="en-US" sz="4000" dirty="0" smtClean="0">
                <a:solidFill>
                  <a:schemeClr val="bg1"/>
                </a:solidFill>
              </a:rPr>
              <a:t>“If you Galatians really want to become part of the family of Abraham, then keep faith in God, for the marker for Abraham’s family is not the works of the law but his faith in God.”</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4031873"/>
          </a:xfrm>
          <a:prstGeom prst="rect">
            <a:avLst/>
          </a:prstGeom>
          <a:noFill/>
        </p:spPr>
        <p:txBody>
          <a:bodyPr wrap="square" rtlCol="0">
            <a:spAutoFit/>
          </a:bodyPr>
          <a:lstStyle/>
          <a:p>
            <a:r>
              <a:rPr lang="en-US" sz="3200" dirty="0" smtClean="0">
                <a:solidFill>
                  <a:schemeClr val="bg1"/>
                </a:solidFill>
              </a:rPr>
              <a:t>8 Scripture foresaw that God would justify the Gentiles by faith, and announced the gospel in advance to Abraham: “All nations will be blessed through you.” </a:t>
            </a:r>
            <a:endParaRPr lang="en-US" sz="3200" dirty="0" smtClean="0">
              <a:solidFill>
                <a:schemeClr val="bg1"/>
              </a:solidFill>
            </a:endParaRPr>
          </a:p>
          <a:p>
            <a:endParaRPr lang="en-US" altLang="zh-TW" sz="3200" dirty="0" smtClean="0">
              <a:solidFill>
                <a:schemeClr val="bg1"/>
              </a:solidFill>
            </a:endParaRPr>
          </a:p>
          <a:p>
            <a:r>
              <a:rPr lang="en-US" sz="3200" dirty="0" smtClean="0">
                <a:solidFill>
                  <a:schemeClr val="bg1"/>
                </a:solidFill>
              </a:rPr>
              <a:t>8 </a:t>
            </a:r>
            <a:r>
              <a:rPr lang="zh-TW" altLang="en-US" sz="3200" dirty="0" smtClean="0">
                <a:solidFill>
                  <a:schemeClr val="bg1"/>
                </a:solidFill>
              </a:rPr>
              <a:t>並 </a:t>
            </a:r>
            <a:r>
              <a:rPr lang="zh-TW" altLang="en-US" sz="3200" dirty="0" smtClean="0">
                <a:solidFill>
                  <a:schemeClr val="bg1"/>
                </a:solidFill>
              </a:rPr>
              <a:t>且 聖 經 既 然 預 先 看 明 ， 神 要 叫 外 邦 人 因 信 稱 義 ， 就 早 已 傳 福 音 給 亞 伯 拉 罕 ， 說 ： 萬 國 都 必 因 你 得 福 。</a:t>
            </a:r>
            <a:endParaRPr lang="en-US" sz="32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schemeClr val="bg1"/>
                </a:solidFill>
              </a:rPr>
              <a:t>Gal </a:t>
            </a:r>
            <a:r>
              <a:rPr lang="en-US" sz="3200" dirty="0" smtClean="0">
                <a:solidFill>
                  <a:schemeClr val="bg1"/>
                </a:solidFill>
              </a:rPr>
              <a:t>3:8</a:t>
            </a:r>
            <a:endParaRPr lang="en-US" sz="3200"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You Are Little </a:t>
            </a:r>
            <a:r>
              <a:rPr lang="en-US" altLang="zh-CN" sz="7000" b="1" dirty="0" err="1" smtClean="0">
                <a:solidFill>
                  <a:prstClr val="white"/>
                </a:solidFill>
              </a:rPr>
              <a:t>Christs</a:t>
            </a:r>
            <a:endParaRPr lang="en-US" sz="7000" b="1" i="1" dirty="0">
              <a:solidFill>
                <a:prstClr val="white"/>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You Are Little </a:t>
            </a:r>
            <a:r>
              <a:rPr lang="en-US" sz="4000" u="sng" dirty="0" err="1" smtClean="0">
                <a:solidFill>
                  <a:schemeClr val="bg1"/>
                </a:solidFill>
              </a:rPr>
              <a:t>Christs</a:t>
            </a:r>
            <a:r>
              <a:rPr lang="en-US" sz="4000" u="sng" dirty="0" smtClean="0">
                <a:solidFill>
                  <a:schemeClr val="bg1"/>
                </a:solidFill>
              </a:rPr>
              <a:t>:</a:t>
            </a:r>
            <a:endParaRPr lang="en-US" sz="4000" u="sng" dirty="0" smtClean="0">
              <a:solidFill>
                <a:schemeClr val="bg1"/>
              </a:solidFill>
            </a:endParaRPr>
          </a:p>
          <a:p>
            <a:r>
              <a:rPr lang="en-US" sz="4000" dirty="0" smtClean="0">
                <a:solidFill>
                  <a:schemeClr val="bg1"/>
                </a:solidFill>
              </a:rPr>
              <a:t>Dear brothers and sisters, </a:t>
            </a:r>
            <a:r>
              <a:rPr lang="en-US" sz="4000" i="1" dirty="0" smtClean="0">
                <a:solidFill>
                  <a:schemeClr val="bg1"/>
                </a:solidFill>
              </a:rPr>
              <a:t>are we fools living out a curse or the wise living in God’s blessing?</a:t>
            </a:r>
            <a:endParaRPr lang="en-US" sz="4000" dirty="0" smtClean="0">
              <a:solidFill>
                <a:schemeClr val="bg1"/>
              </a:solidFill>
            </a:endParaRPr>
          </a:p>
          <a:p>
            <a:r>
              <a:rPr lang="en-US" sz="4000" i="1" dirty="0" smtClean="0">
                <a:solidFill>
                  <a:schemeClr val="bg1"/>
                </a:solidFill>
              </a:rPr>
              <a:t>Are we little </a:t>
            </a:r>
            <a:r>
              <a:rPr lang="en-US" sz="4000" i="1" dirty="0" err="1" smtClean="0">
                <a:solidFill>
                  <a:schemeClr val="bg1"/>
                </a:solidFill>
              </a:rPr>
              <a:t>Christs</a:t>
            </a:r>
            <a:r>
              <a:rPr lang="en-US" sz="4000" i="1" dirty="0" smtClean="0">
                <a:solidFill>
                  <a:schemeClr val="bg1"/>
                </a:solidFill>
              </a:rPr>
              <a:t> who seek to always be Christ-committed in all aspects of our lives?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You Are Little </a:t>
            </a:r>
            <a:r>
              <a:rPr lang="en-US" sz="4000" u="sng" dirty="0" err="1" smtClean="0">
                <a:solidFill>
                  <a:schemeClr val="bg1"/>
                </a:solidFill>
              </a:rPr>
              <a:t>Christs</a:t>
            </a:r>
            <a:r>
              <a:rPr lang="en-US" sz="4000" u="sng" dirty="0" smtClean="0">
                <a:solidFill>
                  <a:schemeClr val="bg1"/>
                </a:solidFill>
              </a:rPr>
              <a:t>:</a:t>
            </a:r>
            <a:endParaRPr lang="en-US" sz="4000" u="sng" dirty="0" smtClean="0">
              <a:solidFill>
                <a:schemeClr val="bg1"/>
              </a:solidFill>
            </a:endParaRPr>
          </a:p>
          <a:p>
            <a:r>
              <a:rPr lang="en-US" sz="4000" dirty="0" smtClean="0">
                <a:solidFill>
                  <a:schemeClr val="tx1">
                    <a:lumMod val="50000"/>
                    <a:lumOff val="50000"/>
                  </a:schemeClr>
                </a:solidFill>
              </a:rPr>
              <a:t>Consider: Obedience to the law</a:t>
            </a:r>
          </a:p>
          <a:p>
            <a:r>
              <a:rPr lang="en-US" sz="4000" dirty="0" smtClean="0">
                <a:solidFill>
                  <a:schemeClr val="bg1"/>
                </a:solidFill>
              </a:rPr>
              <a:t>Apostle Paul was never against the spiritual growth that comes from the obedience to God’s word; but he was adamantly opposed to using works of obedience as the basis of our justification by God i.e. “Christ died </a:t>
            </a:r>
            <a:r>
              <a:rPr lang="en-US" sz="4000" dirty="0" smtClean="0">
                <a:solidFill>
                  <a:schemeClr val="bg1"/>
                </a:solidFill>
              </a:rPr>
              <a:t>for nothing!” (Gal 2:21)</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You Are a PK:</a:t>
            </a:r>
            <a:endParaRPr lang="en-US" sz="4000" u="sng" dirty="0" smtClean="0">
              <a:solidFill>
                <a:schemeClr val="bg1"/>
              </a:solidFill>
            </a:endParaRPr>
          </a:p>
          <a:p>
            <a:r>
              <a:rPr lang="en-US" sz="4000" dirty="0" smtClean="0">
                <a:solidFill>
                  <a:schemeClr val="bg1"/>
                </a:solidFill>
              </a:rPr>
              <a:t>“Since you ARE a pastor’s kid, the aggression and rudeness are not befitting of who you ALREADY ARE – a PK.”</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u="sng" dirty="0" smtClean="0">
                <a:solidFill>
                  <a:schemeClr val="bg1"/>
                </a:solidFill>
              </a:rPr>
              <a:t>You Are Little </a:t>
            </a:r>
            <a:r>
              <a:rPr lang="en-US" sz="4000" u="sng" dirty="0" err="1" smtClean="0">
                <a:solidFill>
                  <a:schemeClr val="bg1"/>
                </a:solidFill>
              </a:rPr>
              <a:t>Christs</a:t>
            </a:r>
            <a:r>
              <a:rPr lang="en-US" sz="4000" u="sng" dirty="0" smtClean="0">
                <a:solidFill>
                  <a:schemeClr val="bg1"/>
                </a:solidFill>
              </a:rPr>
              <a:t>:</a:t>
            </a:r>
            <a:endParaRPr lang="en-US" sz="4000" u="sng" dirty="0" smtClean="0">
              <a:solidFill>
                <a:schemeClr val="bg1"/>
              </a:solidFill>
            </a:endParaRPr>
          </a:p>
          <a:p>
            <a:r>
              <a:rPr lang="en-US" sz="4000" dirty="0" smtClean="0">
                <a:solidFill>
                  <a:schemeClr val="bg1"/>
                </a:solidFill>
              </a:rPr>
              <a:t>Consider: Conviction on the blessed life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You Are Little </a:t>
            </a:r>
            <a:r>
              <a:rPr lang="en-US" sz="4000" u="sng" dirty="0" err="1" smtClean="0">
                <a:solidFill>
                  <a:schemeClr val="bg1"/>
                </a:solidFill>
              </a:rPr>
              <a:t>Christs</a:t>
            </a:r>
            <a:r>
              <a:rPr lang="en-US" sz="4000" u="sng" dirty="0" smtClean="0">
                <a:solidFill>
                  <a:schemeClr val="bg1"/>
                </a:solidFill>
              </a:rPr>
              <a:t>:</a:t>
            </a:r>
            <a:endParaRPr lang="en-US" sz="4000" u="sng" dirty="0" smtClean="0">
              <a:solidFill>
                <a:schemeClr val="bg1"/>
              </a:solidFill>
            </a:endParaRPr>
          </a:p>
          <a:p>
            <a:r>
              <a:rPr lang="en-US" sz="4000" dirty="0" smtClean="0">
                <a:solidFill>
                  <a:schemeClr val="tx1">
                    <a:lumMod val="50000"/>
                    <a:lumOff val="50000"/>
                  </a:schemeClr>
                </a:solidFill>
              </a:rPr>
              <a:t>Consider: Conviction on the blessed life</a:t>
            </a:r>
          </a:p>
          <a:p>
            <a:r>
              <a:rPr lang="en-US" sz="4000" dirty="0" smtClean="0">
                <a:solidFill>
                  <a:schemeClr val="bg1"/>
                </a:solidFill>
              </a:rPr>
              <a:t>Apostle Paul would not stop a Christian from desiring relational or material blessings from God, unless these become the actual pursuit of a little Christ, that the blessing of the life of Christ as lived in the Spirit becomes tertiary to a little </a:t>
            </a:r>
            <a:r>
              <a:rPr lang="en-US" sz="4000" dirty="0" smtClean="0">
                <a:solidFill>
                  <a:schemeClr val="bg1"/>
                </a:solidFill>
              </a:rPr>
              <a:t>Christ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Selah:</a:t>
            </a:r>
            <a:endParaRPr lang="en-US" sz="4000" u="sng" dirty="0" smtClean="0">
              <a:solidFill>
                <a:schemeClr val="bg1"/>
              </a:solidFill>
            </a:endParaRPr>
          </a:p>
          <a:p>
            <a:pPr lvl="0"/>
            <a:r>
              <a:rPr lang="en-US" sz="4000" i="1" dirty="0" smtClean="0">
                <a:solidFill>
                  <a:schemeClr val="bg1"/>
                </a:solidFill>
              </a:rPr>
              <a:t>___</a:t>
            </a:r>
            <a:r>
              <a:rPr lang="en-US" sz="4000" dirty="0" smtClean="0">
                <a:solidFill>
                  <a:schemeClr val="bg1"/>
                </a:solidFill>
              </a:rPr>
              <a:t> If we know we have been foolish, let us confidently ask for forgiveness and restoration in the name of </a:t>
            </a:r>
            <a:r>
              <a:rPr lang="en-US" sz="4000" dirty="0" smtClean="0">
                <a:solidFill>
                  <a:schemeClr val="bg1"/>
                </a:solidFill>
              </a:rPr>
              <a:t>Jesus</a:t>
            </a:r>
            <a:endParaRPr lang="en-US" sz="4000" dirty="0" smtClean="0">
              <a:solidFill>
                <a:schemeClr val="bg1"/>
              </a:solidFill>
            </a:endParaRPr>
          </a:p>
          <a:p>
            <a:r>
              <a:rPr lang="en-US" sz="4000" i="1" dirty="0" smtClean="0">
                <a:solidFill>
                  <a:schemeClr val="bg1"/>
                </a:solidFill>
              </a:rPr>
              <a:t>___</a:t>
            </a:r>
            <a:r>
              <a:rPr lang="en-US" sz="4000" dirty="0" smtClean="0">
                <a:solidFill>
                  <a:schemeClr val="bg1"/>
                </a:solidFill>
              </a:rPr>
              <a:t> If we know we have been faithful, let us humbly ask for sustenance in the Spirit, so that we will continue to live by our faith in </a:t>
            </a:r>
            <a:r>
              <a:rPr lang="en-US" sz="4000" dirty="0" smtClean="0">
                <a:solidFill>
                  <a:schemeClr val="bg1"/>
                </a:solidFill>
              </a:rPr>
              <a:t>Jesus</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You Are a PK:</a:t>
            </a:r>
            <a:endParaRPr lang="en-US" sz="4000" u="sng" dirty="0" smtClean="0">
              <a:solidFill>
                <a:schemeClr val="bg1"/>
              </a:solidFill>
            </a:endParaRPr>
          </a:p>
          <a:p>
            <a:r>
              <a:rPr lang="en-US" sz="4000" dirty="0" smtClean="0">
                <a:solidFill>
                  <a:schemeClr val="bg1"/>
                </a:solidFill>
              </a:rPr>
              <a:t>“You are not casting aside the aggression and rudeness so as to be accepted as a PK; you are casting aside the aggression and rudeness exactly because you ALREADY ARE accepted as a PK.”</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You Are a PK:</a:t>
            </a:r>
            <a:endParaRPr lang="en-US" sz="4000" u="sng" dirty="0" smtClean="0">
              <a:solidFill>
                <a:schemeClr val="bg1"/>
              </a:solidFill>
            </a:endParaRPr>
          </a:p>
          <a:p>
            <a:r>
              <a:rPr lang="en-US" sz="4000" dirty="0" smtClean="0">
                <a:solidFill>
                  <a:schemeClr val="bg1"/>
                </a:solidFill>
              </a:rPr>
              <a:t>“Since you ARE a Christian, finding salvation outside of Christ is not befitting of who you ALREADY ARE – a little Christ</a:t>
            </a:r>
            <a:r>
              <a:rPr lang="en-US" sz="4000" dirty="0" smtClean="0">
                <a:solidFill>
                  <a:schemeClr val="bg1"/>
                </a:solidFil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You Are a PK:</a:t>
            </a:r>
            <a:endParaRPr lang="en-US" sz="4000" u="sng" dirty="0" smtClean="0">
              <a:solidFill>
                <a:schemeClr val="bg1"/>
              </a:solidFill>
            </a:endParaRPr>
          </a:p>
          <a:p>
            <a:r>
              <a:rPr lang="en-US" sz="4000" dirty="0" smtClean="0">
                <a:solidFill>
                  <a:schemeClr val="bg1"/>
                </a:solidFill>
              </a:rPr>
              <a:t>“</a:t>
            </a:r>
            <a:r>
              <a:rPr lang="en-US" sz="4000" dirty="0" smtClean="0">
                <a:solidFill>
                  <a:schemeClr val="bg1"/>
                </a:solidFill>
              </a:rPr>
              <a:t>You are putting aside the commitment to the law as the means of salvation exactly because you ALREADY ARE accepted by God in JC! JC is your only way, truth and life that brings you to the Father. Even the law says so!”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785104"/>
          </a:xfrm>
          <a:prstGeom prst="rect">
            <a:avLst/>
          </a:prstGeom>
          <a:noFill/>
        </p:spPr>
        <p:txBody>
          <a:bodyPr wrap="square" rtlCol="0">
            <a:spAutoFit/>
          </a:bodyPr>
          <a:lstStyle/>
          <a:p>
            <a:pPr algn="ctr"/>
            <a:r>
              <a:rPr lang="en-US" altLang="zh-CN" sz="7000" b="1" dirty="0" smtClean="0">
                <a:solidFill>
                  <a:prstClr val="white"/>
                </a:solidFill>
              </a:rPr>
              <a:t>Gal </a:t>
            </a:r>
            <a:r>
              <a:rPr lang="en-US" altLang="zh-CN" sz="7000" b="1" dirty="0" smtClean="0">
                <a:solidFill>
                  <a:prstClr val="white"/>
                </a:solidFill>
              </a:rPr>
              <a:t>3:1-14</a:t>
            </a:r>
            <a:endParaRPr lang="en-US" altLang="zh-CN" sz="7000" b="1" dirty="0" smtClean="0">
              <a:solidFill>
                <a:prstClr val="white"/>
              </a:solidFill>
            </a:endParaRPr>
          </a:p>
          <a:p>
            <a:pPr algn="ct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6186309"/>
          </a:xfrm>
          <a:prstGeom prst="rect">
            <a:avLst/>
          </a:prstGeom>
          <a:noFill/>
        </p:spPr>
        <p:txBody>
          <a:bodyPr wrap="square" rtlCol="0">
            <a:spAutoFit/>
          </a:bodyPr>
          <a:lstStyle/>
          <a:p>
            <a:r>
              <a:rPr lang="en-US" sz="3600" dirty="0" smtClean="0">
                <a:solidFill>
                  <a:schemeClr val="bg1"/>
                </a:solidFill>
              </a:rPr>
              <a:t>1 You </a:t>
            </a:r>
            <a:r>
              <a:rPr lang="en-US" sz="3600" dirty="0" smtClean="0">
                <a:solidFill>
                  <a:schemeClr val="bg1"/>
                </a:solidFill>
              </a:rPr>
              <a:t>foolish Galatians! Who has bewitched you? Before your very eyes Jesus Christ was clearly portrayed as crucified. 2 I would like to learn just one thing from you: Did you receive the Spirit by the works of the law, or by believing what you heard</a:t>
            </a:r>
            <a:r>
              <a:rPr lang="en-US" sz="3600" dirty="0" smtClean="0">
                <a:solidFill>
                  <a:schemeClr val="bg1"/>
                </a:solidFill>
              </a:rPr>
              <a:t>?</a:t>
            </a:r>
          </a:p>
          <a:p>
            <a:r>
              <a:rPr lang="en-US" sz="3600" dirty="0" smtClean="0">
                <a:solidFill>
                  <a:schemeClr val="bg1"/>
                </a:solidFill>
              </a:rPr>
              <a:t>1 </a:t>
            </a:r>
            <a:r>
              <a:rPr lang="zh-TW" altLang="en-US" sz="3600" dirty="0" smtClean="0">
                <a:solidFill>
                  <a:schemeClr val="bg1"/>
                </a:solidFill>
              </a:rPr>
              <a:t>無 </a:t>
            </a:r>
            <a:r>
              <a:rPr lang="zh-TW" altLang="en-US" sz="3600" dirty="0" smtClean="0">
                <a:solidFill>
                  <a:schemeClr val="bg1"/>
                </a:solidFill>
              </a:rPr>
              <a:t>知 的 加 拉 太 人 哪 ， 耶 穌 基 督 釘 十 字 架 ， 已 經 活 畫 在 你 們 眼 前 ， 誰 又 迷 惑 了 你 們 呢 ？</a:t>
            </a:r>
            <a:r>
              <a:rPr lang="en-US" sz="3600" dirty="0" smtClean="0">
                <a:solidFill>
                  <a:schemeClr val="bg1"/>
                </a:solidFill>
              </a:rPr>
              <a:t>2 </a:t>
            </a:r>
            <a:r>
              <a:rPr lang="zh-TW" altLang="en-US" sz="3600" dirty="0" smtClean="0">
                <a:solidFill>
                  <a:schemeClr val="bg1"/>
                </a:solidFill>
              </a:rPr>
              <a:t>我 只 要 問 你 們 這 一 件 ： 你 們 受 了 聖 靈 ， 是 因 行 律 法 呢 ？ 是 因 聽 信 福 音 呢 ？</a:t>
            </a:r>
            <a:endParaRPr lang="en-US" sz="36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schemeClr val="bg1"/>
                </a:solidFill>
              </a:rPr>
              <a:t>Gal </a:t>
            </a:r>
            <a:r>
              <a:rPr lang="en-US" sz="3200" dirty="0" smtClean="0">
                <a:solidFill>
                  <a:schemeClr val="bg1"/>
                </a:solidFill>
              </a:rPr>
              <a:t>3:1-14</a:t>
            </a:r>
            <a:endParaRPr lang="en-US" sz="32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4524315"/>
          </a:xfrm>
          <a:prstGeom prst="rect">
            <a:avLst/>
          </a:prstGeom>
          <a:noFill/>
        </p:spPr>
        <p:txBody>
          <a:bodyPr wrap="square" rtlCol="0">
            <a:spAutoFit/>
          </a:bodyPr>
          <a:lstStyle/>
          <a:p>
            <a:r>
              <a:rPr lang="en-US" sz="3600" dirty="0" smtClean="0">
                <a:solidFill>
                  <a:schemeClr val="bg1"/>
                </a:solidFill>
              </a:rPr>
              <a:t>3 Are you so foolish? After beginning by means of the Spirit, are you now trying to finish by means of the flesh? 4 Have you experienced so much in vain—if it really was in vain? </a:t>
            </a:r>
            <a:endParaRPr lang="en-US" sz="3600" dirty="0" smtClean="0">
              <a:solidFill>
                <a:schemeClr val="bg1"/>
              </a:solidFill>
            </a:endParaRPr>
          </a:p>
          <a:p>
            <a:r>
              <a:rPr lang="en-US" sz="3600" dirty="0" smtClean="0">
                <a:solidFill>
                  <a:schemeClr val="bg1"/>
                </a:solidFill>
              </a:rPr>
              <a:t>3 </a:t>
            </a:r>
            <a:r>
              <a:rPr lang="zh-TW" altLang="en-US" sz="3600" dirty="0" smtClean="0">
                <a:solidFill>
                  <a:schemeClr val="bg1"/>
                </a:solidFill>
              </a:rPr>
              <a:t>你 們 既 靠 聖 靈 入 門 ， 如 今 還 靠 肉 身 成 全 麼 ？ 你 們 是 這 樣 的 無 知 麼 ？</a:t>
            </a:r>
            <a:r>
              <a:rPr lang="en-US" sz="3600" dirty="0" smtClean="0">
                <a:solidFill>
                  <a:schemeClr val="bg1"/>
                </a:solidFill>
              </a:rPr>
              <a:t>4 </a:t>
            </a:r>
            <a:r>
              <a:rPr lang="zh-TW" altLang="en-US" sz="3600" dirty="0" smtClean="0">
                <a:solidFill>
                  <a:schemeClr val="bg1"/>
                </a:solidFill>
              </a:rPr>
              <a:t>你 們 受 苦 如 此 之 多 ， 都 是 徒 然 的 麼 ？ 難 道 果 真 是 徒 然 的 麼 ？</a:t>
            </a:r>
            <a:endParaRPr lang="en-US" sz="36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schemeClr val="bg1"/>
                </a:solidFill>
              </a:rPr>
              <a:t>Gal </a:t>
            </a:r>
            <a:r>
              <a:rPr lang="en-US" sz="3200" dirty="0" smtClean="0">
                <a:solidFill>
                  <a:schemeClr val="bg1"/>
                </a:solidFill>
              </a:rPr>
              <a:t>3:1-14</a:t>
            </a:r>
            <a:endParaRPr lang="en-US" sz="32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2119</TotalTime>
  <Words>1733</Words>
  <Application>Microsoft Office PowerPoint</Application>
  <PresentationFormat>On-screen Show (4:3)</PresentationFormat>
  <Paragraphs>86</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544</cp:revision>
  <dcterms:created xsi:type="dcterms:W3CDTF">2015-05-17T06:09:38Z</dcterms:created>
  <dcterms:modified xsi:type="dcterms:W3CDTF">2018-05-06T04:49:50Z</dcterms:modified>
</cp:coreProperties>
</file>