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57" r:id="rId4"/>
    <p:sldId id="622" r:id="rId5"/>
    <p:sldId id="617" r:id="rId6"/>
    <p:sldId id="514" r:id="rId7"/>
    <p:sldId id="659" r:id="rId8"/>
    <p:sldId id="686" r:id="rId9"/>
    <p:sldId id="681" r:id="rId10"/>
    <p:sldId id="687" r:id="rId11"/>
    <p:sldId id="688" r:id="rId12"/>
    <p:sldId id="682" r:id="rId13"/>
    <p:sldId id="660" r:id="rId14"/>
    <p:sldId id="689" r:id="rId15"/>
    <p:sldId id="690" r:id="rId16"/>
    <p:sldId id="683" r:id="rId17"/>
    <p:sldId id="701" r:id="rId18"/>
    <p:sldId id="691" r:id="rId19"/>
    <p:sldId id="692" r:id="rId20"/>
    <p:sldId id="693" r:id="rId21"/>
    <p:sldId id="684" r:id="rId22"/>
    <p:sldId id="685" r:id="rId23"/>
    <p:sldId id="694" r:id="rId24"/>
    <p:sldId id="696" r:id="rId25"/>
    <p:sldId id="697" r:id="rId26"/>
    <p:sldId id="698" r:id="rId27"/>
    <p:sldId id="699" r:id="rId28"/>
    <p:sldId id="7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92"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9/30/2017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pPr/>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pPr/>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9/30/2017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9/30/2017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323987"/>
          </a:xfrm>
          <a:prstGeom prst="rect">
            <a:avLst/>
          </a:prstGeom>
          <a:noFill/>
        </p:spPr>
        <p:txBody>
          <a:bodyPr wrap="square" rtlCol="0">
            <a:spAutoFit/>
          </a:bodyPr>
          <a:lstStyle/>
          <a:p>
            <a:pPr algn="dist"/>
            <a:r>
              <a:rPr lang="en-US" sz="7000" b="1" i="1" dirty="0" smtClean="0"/>
              <a:t>You as Me</a:t>
            </a:r>
          </a:p>
          <a:p>
            <a:pPr algn="dist"/>
            <a:r>
              <a:rPr lang="en-US" sz="7000" b="1" i="1" dirty="0" smtClean="0"/>
              <a:t>as He</a:t>
            </a:r>
          </a:p>
          <a:p>
            <a:pPr algn="dist"/>
            <a:r>
              <a:rPr lang="zh-CN" altLang="en-US" sz="7000" b="1" i="1" dirty="0" smtClean="0"/>
              <a:t>你如我如他</a:t>
            </a:r>
            <a:endParaRPr lang="en-US" sz="7000" dirty="0"/>
          </a:p>
        </p:txBody>
      </p:sp>
      <p:sp>
        <p:nvSpPr>
          <p:cNvPr id="3" name="TextBox 2"/>
          <p:cNvSpPr txBox="1"/>
          <p:nvPr/>
        </p:nvSpPr>
        <p:spPr>
          <a:xfrm>
            <a:off x="1828800" y="1106269"/>
            <a:ext cx="5410200" cy="646331"/>
          </a:xfrm>
          <a:prstGeom prst="rect">
            <a:avLst/>
          </a:prstGeom>
          <a:noFill/>
        </p:spPr>
        <p:txBody>
          <a:bodyPr wrap="square" rtlCol="0">
            <a:spAutoFit/>
          </a:bodyPr>
          <a:lstStyle/>
          <a:p>
            <a:pPr algn="ctr"/>
            <a:r>
              <a:rPr lang="en-US" sz="3600" dirty="0" smtClean="0"/>
              <a:t>Matthew </a:t>
            </a:r>
            <a:r>
              <a:rPr lang="en-US" sz="3600" dirty="0" smtClean="0"/>
              <a:t>28:16-20</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smtClean="0">
                <a:solidFill>
                  <a:prstClr val="white"/>
                </a:solidFill>
              </a:rPr>
              <a:t>Jesus’ Grand</a:t>
            </a:r>
            <a:r>
              <a:rPr lang="en-US" altLang="zh-CN" sz="7000" b="1" dirty="0" smtClean="0">
                <a:solidFill>
                  <a:prstClr val="white"/>
                </a:solidFill>
              </a:rPr>
              <a:t> #goals</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r"/>
            <a:r>
              <a:rPr lang="en-US" sz="3200" dirty="0" smtClean="0">
                <a:solidFill>
                  <a:schemeClr val="bg1"/>
                </a:solidFill>
              </a:rPr>
              <a:t>Mt </a:t>
            </a:r>
            <a:r>
              <a:rPr lang="en-US" sz="3200" dirty="0" smtClean="0">
                <a:solidFill>
                  <a:schemeClr val="bg1"/>
                </a:solidFill>
              </a:rPr>
              <a:t>28:18-20</a:t>
            </a:r>
            <a:endParaRPr lang="en-US" sz="3200" dirty="0" smtClean="0">
              <a:solidFill>
                <a:schemeClr val="bg1"/>
              </a:solidFill>
            </a:endParaRPr>
          </a:p>
          <a:p>
            <a:r>
              <a:rPr lang="en-US" sz="4000" dirty="0" smtClean="0">
                <a:solidFill>
                  <a:schemeClr val="bg1"/>
                </a:solidFill>
              </a:rPr>
              <a:t>18 Then Jesus came to them and said, “All authority in heaven and on earth has been given to me. 19 Therefore go and make disciples of all nations, baptizing them in the name of the Father and of the Son and of the Holy Spirit, 20 and teaching to obey everything I have commanded you. And surely I am with you always, to the very end of the age.”</a:t>
            </a:r>
            <a:endParaRPr lang="en-US" sz="4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r"/>
            <a:r>
              <a:rPr lang="en-US" sz="3200" dirty="0" smtClean="0">
                <a:solidFill>
                  <a:schemeClr val="bg1"/>
                </a:solidFill>
              </a:rPr>
              <a:t>Mt </a:t>
            </a:r>
            <a:r>
              <a:rPr lang="en-US" sz="3200" dirty="0" smtClean="0">
                <a:solidFill>
                  <a:schemeClr val="bg1"/>
                </a:solidFill>
              </a:rPr>
              <a:t>28:18-20</a:t>
            </a:r>
            <a:endParaRPr lang="en-US" sz="3200" dirty="0" smtClean="0">
              <a:solidFill>
                <a:schemeClr val="bg1"/>
              </a:solidFill>
            </a:endParaRPr>
          </a:p>
          <a:p>
            <a:r>
              <a:rPr lang="en-US" sz="4000" dirty="0" smtClean="0">
                <a:solidFill>
                  <a:schemeClr val="bg1"/>
                </a:solidFill>
              </a:rPr>
              <a:t>18</a:t>
            </a:r>
            <a:r>
              <a:rPr lang="zh-TW" altLang="en-US" sz="4000" dirty="0" smtClean="0">
                <a:solidFill>
                  <a:schemeClr val="bg1"/>
                </a:solidFill>
              </a:rPr>
              <a:t>耶 穌 進 前 來 ， 對 他 們 說 ： 天 上 地 下 所 有 的 權 柄 都 賜 給 我 了 。</a:t>
            </a:r>
            <a:r>
              <a:rPr lang="en-US" sz="4000" dirty="0" smtClean="0">
                <a:solidFill>
                  <a:schemeClr val="bg1"/>
                </a:solidFill>
              </a:rPr>
              <a:t>19</a:t>
            </a:r>
            <a:r>
              <a:rPr lang="zh-TW" altLang="en-US" sz="4000" dirty="0" smtClean="0">
                <a:solidFill>
                  <a:schemeClr val="bg1"/>
                </a:solidFill>
              </a:rPr>
              <a:t>所 以 ， 你 們 要 去 ， 使 萬 民 作 我 的 門 徒 ， 奉 父 、 子 、 聖 靈 的 名 給 他 們 施 洗 （ 或 作 ： 給 他 們 施 洗 ， 歸 於 父 、 子 、 聖 靈 的 名 ） 。</a:t>
            </a:r>
            <a:r>
              <a:rPr lang="en-US" sz="4000" dirty="0" smtClean="0">
                <a:solidFill>
                  <a:schemeClr val="bg1"/>
                </a:solidFill>
              </a:rPr>
              <a:t>20 </a:t>
            </a:r>
            <a:r>
              <a:rPr lang="zh-TW" altLang="en-US" sz="4000" dirty="0" smtClean="0">
                <a:solidFill>
                  <a:schemeClr val="bg1"/>
                </a:solidFill>
              </a:rPr>
              <a:t>凡 我 所 吩 咐 你 們 的 ， 都 教 訓 他 們 遵 守 ， 我 就 常 與 你 們 同 在 ， 直 到 世 界 的 末 了 。</a:t>
            </a:r>
            <a:endParaRPr lang="en-US"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Mt </a:t>
            </a:r>
            <a:r>
              <a:rPr lang="en-US" sz="3200" dirty="0" smtClean="0">
                <a:solidFill>
                  <a:schemeClr val="bg1"/>
                </a:solidFill>
              </a:rPr>
              <a:t>1</a:t>
            </a:r>
            <a:r>
              <a:rPr lang="en-US" sz="3200" dirty="0" smtClean="0">
                <a:solidFill>
                  <a:schemeClr val="bg1"/>
                </a:solidFill>
              </a:rPr>
              <a:t>:1</a:t>
            </a:r>
            <a:endParaRPr lang="en-US" sz="3200" dirty="0" smtClean="0">
              <a:solidFill>
                <a:schemeClr val="bg1"/>
              </a:solidFill>
            </a:endParaRPr>
          </a:p>
          <a:p>
            <a:r>
              <a:rPr lang="en-US" sz="4000" dirty="0" smtClean="0">
                <a:solidFill>
                  <a:schemeClr val="bg1"/>
                </a:solidFill>
              </a:rPr>
              <a:t>This is the genealogy of Jesus Christ the son of David, the son of </a:t>
            </a:r>
            <a:r>
              <a:rPr lang="en-US" sz="4000" dirty="0" smtClean="0">
                <a:solidFill>
                  <a:schemeClr val="bg1"/>
                </a:solidFill>
              </a:rPr>
              <a:t>Abraham…</a:t>
            </a:r>
          </a:p>
          <a:p>
            <a:endParaRPr lang="en-US" altLang="zh-TW" sz="4000" dirty="0" smtClean="0">
              <a:solidFill>
                <a:schemeClr val="bg1"/>
              </a:solidFill>
            </a:endParaRPr>
          </a:p>
          <a:p>
            <a:r>
              <a:rPr lang="zh-TW" altLang="en-US" sz="4000" dirty="0" smtClean="0">
                <a:solidFill>
                  <a:schemeClr val="bg1"/>
                </a:solidFill>
              </a:rPr>
              <a:t>亞 </a:t>
            </a:r>
            <a:r>
              <a:rPr lang="zh-TW" altLang="en-US" sz="4000" dirty="0" smtClean="0">
                <a:solidFill>
                  <a:schemeClr val="bg1"/>
                </a:solidFill>
              </a:rPr>
              <a:t>伯 拉 罕 的 後 裔 ， 大 衛 的 子 孫 （ 後 裔 子 孫 原 文 都 作 兒 子 下 同 ） ， 耶 穌 基 督 的 家 </a:t>
            </a:r>
            <a:r>
              <a:rPr lang="zh-TW" altLang="en-US" sz="4000" dirty="0" smtClean="0">
                <a:solidFill>
                  <a:schemeClr val="bg1"/>
                </a:solidFill>
              </a:rPr>
              <a:t>譜</a:t>
            </a:r>
            <a:r>
              <a:rPr lang="en-US" altLang="zh-TW" sz="4000" dirty="0" smtClean="0">
                <a:solidFill>
                  <a:schemeClr val="bg1"/>
                </a:solidFill>
              </a:rPr>
              <a:t>…</a:t>
            </a:r>
            <a:endParaRPr lang="en-US" sz="4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u="sng" dirty="0" smtClean="0">
                <a:solidFill>
                  <a:schemeClr val="bg1"/>
                </a:solidFill>
              </a:rPr>
              <a:t>Jesus’ Grand #goals:</a:t>
            </a:r>
            <a:endParaRPr lang="en-US" sz="4000" u="sng" dirty="0" smtClean="0">
              <a:solidFill>
                <a:schemeClr val="bg1"/>
              </a:solidFill>
            </a:endParaRPr>
          </a:p>
          <a:p>
            <a:r>
              <a:rPr lang="en-US" sz="4000" dirty="0" smtClean="0">
                <a:solidFill>
                  <a:schemeClr val="bg1"/>
                </a:solidFill>
              </a:rPr>
              <a:t>Intentional closing: Geography</a:t>
            </a:r>
          </a:p>
          <a:p>
            <a:r>
              <a:rPr lang="en-US" sz="4000" dirty="0" smtClean="0">
                <a:solidFill>
                  <a:schemeClr val="bg1"/>
                </a:solidFill>
              </a:rPr>
              <a:t>___Mountain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u="sng" dirty="0" smtClean="0">
                <a:solidFill>
                  <a:schemeClr val="bg1"/>
                </a:solidFill>
              </a:rPr>
              <a:t>Jesus’ Grand #goals:</a:t>
            </a:r>
            <a:endParaRPr lang="en-US" sz="4000" u="sng" dirty="0" smtClean="0">
              <a:solidFill>
                <a:schemeClr val="bg1"/>
              </a:solidFill>
            </a:endParaRPr>
          </a:p>
          <a:p>
            <a:r>
              <a:rPr lang="en-US" sz="4000" dirty="0" smtClean="0">
                <a:solidFill>
                  <a:schemeClr val="bg1"/>
                </a:solidFill>
              </a:rPr>
              <a:t>Intentional closing: Geography</a:t>
            </a:r>
          </a:p>
          <a:p>
            <a:r>
              <a:rPr lang="en-US" sz="4000" dirty="0" smtClean="0">
                <a:solidFill>
                  <a:schemeClr val="bg1">
                    <a:lumMod val="50000"/>
                  </a:schemeClr>
                </a:solidFill>
              </a:rPr>
              <a:t>___Mountain</a:t>
            </a:r>
          </a:p>
          <a:p>
            <a:r>
              <a:rPr lang="en-US" sz="4000" dirty="0" smtClean="0">
                <a:solidFill>
                  <a:schemeClr val="bg1"/>
                </a:solidFill>
              </a:rPr>
              <a:t>___Galilee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u="sng" dirty="0" smtClean="0">
                <a:solidFill>
                  <a:schemeClr val="bg1"/>
                </a:solidFill>
              </a:rPr>
              <a:t>Jesus’ Grand #goals:</a:t>
            </a:r>
            <a:endParaRPr lang="en-US" sz="4000" u="sng" dirty="0" smtClean="0">
              <a:solidFill>
                <a:schemeClr val="bg1"/>
              </a:solidFill>
            </a:endParaRPr>
          </a:p>
          <a:p>
            <a:r>
              <a:rPr lang="en-US" sz="4000" dirty="0" smtClean="0">
                <a:solidFill>
                  <a:schemeClr val="bg1"/>
                </a:solidFill>
              </a:rPr>
              <a:t>Intentional closing: Jesus’ words (vv. 18-20)</a:t>
            </a:r>
          </a:p>
          <a:p>
            <a:r>
              <a:rPr lang="en-US" sz="4000" dirty="0" smtClean="0">
                <a:solidFill>
                  <a:schemeClr val="bg1"/>
                </a:solidFill>
              </a:rPr>
              <a:t>___There is a King &lt; &gt; “I am the King”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u="sng" dirty="0" smtClean="0">
                <a:solidFill>
                  <a:schemeClr val="bg1"/>
                </a:solidFill>
              </a:rPr>
              <a:t>Jesus’ Grand #goals:</a:t>
            </a:r>
            <a:endParaRPr lang="en-US" sz="4000" u="sng" dirty="0" smtClean="0">
              <a:solidFill>
                <a:schemeClr val="bg1"/>
              </a:solidFill>
            </a:endParaRPr>
          </a:p>
          <a:p>
            <a:r>
              <a:rPr lang="en-US" sz="4000" dirty="0" smtClean="0">
                <a:solidFill>
                  <a:schemeClr val="bg1"/>
                </a:solidFill>
              </a:rPr>
              <a:t>Intentional closing: Jesus’ words (vv. 18-20)</a:t>
            </a:r>
          </a:p>
          <a:p>
            <a:r>
              <a:rPr lang="en-US" sz="4000" dirty="0" smtClean="0">
                <a:solidFill>
                  <a:schemeClr val="bg1">
                    <a:lumMod val="50000"/>
                  </a:schemeClr>
                </a:solidFill>
              </a:rPr>
              <a:t>___There is a King &lt; &gt; “I am the King”</a:t>
            </a:r>
          </a:p>
          <a:p>
            <a:r>
              <a:rPr lang="en-US" sz="4000" dirty="0" smtClean="0">
                <a:solidFill>
                  <a:schemeClr val="bg1"/>
                </a:solidFill>
              </a:rPr>
              <a:t>___There are the citizens of the Kingdom</a:t>
            </a:r>
            <a:br>
              <a:rPr lang="en-US" sz="4000" dirty="0" smtClean="0">
                <a:solidFill>
                  <a:schemeClr val="bg1"/>
                </a:solidFill>
              </a:rPr>
            </a:br>
            <a:r>
              <a:rPr lang="en-US" sz="4000" dirty="0" smtClean="0">
                <a:solidFill>
                  <a:schemeClr val="bg1"/>
                </a:solidFill>
              </a:rPr>
              <a:t>&lt; &gt; “You repentant ones are the citizens”</a:t>
            </a:r>
          </a:p>
          <a:p>
            <a:r>
              <a:rPr lang="en-US" sz="4000" dirty="0" smtClean="0">
                <a:solidFill>
                  <a:schemeClr val="bg1"/>
                </a:solidFill>
                <a:sym typeface="Wingdings" pitchFamily="2" charset="2"/>
              </a:rPr>
              <a:t> Faithful, Obedient; MADE (imperative)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u="sng" dirty="0" smtClean="0">
                <a:solidFill>
                  <a:schemeClr val="bg1"/>
                </a:solidFill>
              </a:rPr>
              <a:t>Jesus’ Grand #goals:</a:t>
            </a:r>
            <a:endParaRPr lang="en-US" sz="4000" u="sng" dirty="0" smtClean="0">
              <a:solidFill>
                <a:schemeClr val="bg1"/>
              </a:solidFill>
            </a:endParaRPr>
          </a:p>
          <a:p>
            <a:r>
              <a:rPr lang="en-US" sz="4000" dirty="0" smtClean="0">
                <a:solidFill>
                  <a:schemeClr val="bg1"/>
                </a:solidFill>
              </a:rPr>
              <a:t>Intentional closing: Jesus’ words (vv. 18-20)</a:t>
            </a:r>
          </a:p>
          <a:p>
            <a:r>
              <a:rPr lang="en-US" sz="4000" dirty="0" smtClean="0">
                <a:solidFill>
                  <a:schemeClr val="bg1">
                    <a:lumMod val="50000"/>
                  </a:schemeClr>
                </a:solidFill>
              </a:rPr>
              <a:t>___There is a King &lt; &gt; “I am the King”</a:t>
            </a:r>
          </a:p>
          <a:p>
            <a:r>
              <a:rPr lang="en-US" sz="4000" dirty="0" smtClean="0">
                <a:solidFill>
                  <a:schemeClr val="bg1">
                    <a:lumMod val="50000"/>
                  </a:schemeClr>
                </a:solidFill>
              </a:rPr>
              <a:t>___There are the citizens of the Kingdom</a:t>
            </a:r>
            <a:br>
              <a:rPr lang="en-US" sz="4000" dirty="0" smtClean="0">
                <a:solidFill>
                  <a:schemeClr val="bg1">
                    <a:lumMod val="50000"/>
                  </a:schemeClr>
                </a:solidFill>
              </a:rPr>
            </a:br>
            <a:r>
              <a:rPr lang="en-US" sz="4000" dirty="0" smtClean="0">
                <a:solidFill>
                  <a:schemeClr val="bg1">
                    <a:lumMod val="50000"/>
                  </a:schemeClr>
                </a:solidFill>
              </a:rPr>
              <a:t>&lt; &gt; “You repentant ones are the citizens”</a:t>
            </a:r>
          </a:p>
          <a:p>
            <a:r>
              <a:rPr lang="en-US" sz="4000" dirty="0" smtClean="0">
                <a:solidFill>
                  <a:schemeClr val="bg1">
                    <a:lumMod val="50000"/>
                  </a:schemeClr>
                </a:solidFill>
                <a:sym typeface="Wingdings" pitchFamily="2" charset="2"/>
              </a:rPr>
              <a:t> Faithful, Obedient; MADE (imperative)</a:t>
            </a:r>
          </a:p>
          <a:p>
            <a:r>
              <a:rPr lang="en-US" sz="4000" dirty="0" smtClean="0">
                <a:solidFill>
                  <a:schemeClr val="bg1"/>
                </a:solidFill>
              </a:rPr>
              <a:t>___There is the King who is ever present with His citizens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smtClean="0">
                <a:solidFill>
                  <a:prstClr val="white"/>
                </a:solidFill>
              </a:rPr>
              <a:t>Our Grand Reality</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785104"/>
          </a:xfrm>
          <a:prstGeom prst="rect">
            <a:avLst/>
          </a:prstGeom>
          <a:noFill/>
        </p:spPr>
        <p:txBody>
          <a:bodyPr wrap="square" rtlCol="0">
            <a:spAutoFit/>
          </a:bodyPr>
          <a:lstStyle/>
          <a:p>
            <a:pPr algn="ctr"/>
            <a:r>
              <a:rPr lang="en-US" altLang="zh-CN" sz="7000" b="1" dirty="0" smtClean="0">
                <a:solidFill>
                  <a:prstClr val="white"/>
                </a:solidFill>
              </a:rPr>
              <a:t>Mt </a:t>
            </a:r>
            <a:r>
              <a:rPr lang="en-US" altLang="zh-CN" sz="7000" b="1" dirty="0" smtClean="0">
                <a:solidFill>
                  <a:prstClr val="white"/>
                </a:solidFill>
              </a:rPr>
              <a:t>28:16-20</a:t>
            </a:r>
            <a:endParaRPr lang="en-US" altLang="zh-CN" sz="7000" b="1" dirty="0" smtClean="0">
              <a:solidFill>
                <a:prstClr val="white"/>
              </a:solidFill>
            </a:endParaRPr>
          </a:p>
          <a:p>
            <a:pPr algn="ctr"/>
            <a:endParaRPr lang="en-US" sz="4000"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u="sng" dirty="0" smtClean="0">
                <a:solidFill>
                  <a:schemeClr val="bg1"/>
                </a:solidFill>
              </a:rPr>
              <a:t>Our Grand Reality:</a:t>
            </a:r>
            <a:endParaRPr lang="en-US" sz="4000" u="sng" dirty="0" smtClean="0">
              <a:solidFill>
                <a:schemeClr val="bg1"/>
              </a:solidFill>
            </a:endParaRPr>
          </a:p>
          <a:p>
            <a:r>
              <a:rPr lang="en-US" sz="4000" dirty="0" smtClean="0">
                <a:solidFill>
                  <a:schemeClr val="bg1"/>
                </a:solidFill>
              </a:rPr>
              <a:t>We who are disciples of </a:t>
            </a:r>
            <a:r>
              <a:rPr lang="en-US" sz="4000" dirty="0" smtClean="0">
                <a:solidFill>
                  <a:schemeClr val="bg1"/>
                </a:solidFill>
              </a:rPr>
              <a:t>Jesus are </a:t>
            </a:r>
            <a:r>
              <a:rPr lang="en-US" sz="4000" dirty="0" smtClean="0">
                <a:solidFill>
                  <a:schemeClr val="bg1"/>
                </a:solidFill>
              </a:rPr>
              <a:t>the living Mt 28:18-20!</a:t>
            </a:r>
            <a:br>
              <a:rPr lang="en-US" sz="4000" dirty="0" smtClean="0">
                <a:solidFill>
                  <a:schemeClr val="bg1"/>
                </a:solidFill>
              </a:rPr>
            </a:br>
            <a:endParaRPr lang="en-US" sz="4000" dirty="0" smtClean="0">
              <a:solidFill>
                <a:schemeClr val="bg1"/>
              </a:solidFill>
            </a:endParaRPr>
          </a:p>
          <a:p>
            <a:r>
              <a:rPr lang="en-US" sz="4000" dirty="0" smtClean="0">
                <a:solidFill>
                  <a:schemeClr val="bg1"/>
                </a:solidFill>
              </a:rPr>
              <a:t>What Jesus first </a:t>
            </a:r>
            <a:r>
              <a:rPr lang="en-US" sz="4000" dirty="0" smtClean="0">
                <a:solidFill>
                  <a:schemeClr val="bg1"/>
                </a:solidFill>
              </a:rPr>
              <a:t>spoke of as the grand prescription and description of God’s </a:t>
            </a:r>
            <a:r>
              <a:rPr lang="en-US" sz="4000" dirty="0" smtClean="0">
                <a:solidFill>
                  <a:schemeClr val="bg1"/>
                </a:solidFill>
              </a:rPr>
              <a:t>Kingdom has become and is </a:t>
            </a:r>
            <a:r>
              <a:rPr lang="en-US" sz="4000" dirty="0" smtClean="0">
                <a:solidFill>
                  <a:schemeClr val="bg1"/>
                </a:solidFill>
              </a:rPr>
              <a:t>already OUR GRAND REALITY </a:t>
            </a:r>
            <a:r>
              <a:rPr lang="en-US" sz="4000" u="sng" dirty="0" smtClean="0">
                <a:solidFill>
                  <a:schemeClr val="bg1"/>
                </a:solidFill>
              </a:rPr>
              <a:t>now</a:t>
            </a:r>
            <a:r>
              <a:rPr lang="en-US" sz="4000" dirty="0" smtClean="0">
                <a:solidFill>
                  <a:schemeClr val="bg1"/>
                </a:solidFill>
              </a:rPr>
              <a: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509474"/>
          </a:xfrm>
          <a:prstGeom prst="rect">
            <a:avLst/>
          </a:prstGeom>
          <a:noFill/>
        </p:spPr>
        <p:txBody>
          <a:bodyPr wrap="square" rtlCol="0">
            <a:spAutoFit/>
          </a:bodyPr>
          <a:lstStyle/>
          <a:p>
            <a:pPr algn="r"/>
            <a:r>
              <a:rPr lang="en-US" sz="3200" dirty="0" smtClean="0">
                <a:solidFill>
                  <a:schemeClr val="bg1"/>
                </a:solidFill>
              </a:rPr>
              <a:t>Mt </a:t>
            </a:r>
            <a:r>
              <a:rPr lang="en-US" sz="3200" dirty="0" smtClean="0">
                <a:solidFill>
                  <a:schemeClr val="bg1"/>
                </a:solidFill>
              </a:rPr>
              <a:t>6:31-33</a:t>
            </a:r>
            <a:endParaRPr lang="en-US" sz="3200" dirty="0" smtClean="0">
              <a:solidFill>
                <a:schemeClr val="bg1"/>
              </a:solidFill>
            </a:endParaRPr>
          </a:p>
          <a:p>
            <a:r>
              <a:rPr lang="en-US" sz="3500" dirty="0" smtClean="0">
                <a:solidFill>
                  <a:schemeClr val="bg1"/>
                </a:solidFill>
              </a:rPr>
              <a:t>So do not worry, saying, ‘What shall we eat?’ or ‘What shall we drink?’ or ‘What shall we wear?’ </a:t>
            </a:r>
            <a:r>
              <a:rPr lang="en-US" sz="3500" b="1" dirty="0" smtClean="0">
                <a:solidFill>
                  <a:schemeClr val="bg1"/>
                </a:solidFill>
              </a:rPr>
              <a:t>For the pagans run after all these things</a:t>
            </a:r>
            <a:r>
              <a:rPr lang="en-US" sz="3500" dirty="0" smtClean="0">
                <a:solidFill>
                  <a:schemeClr val="bg1"/>
                </a:solidFill>
              </a:rPr>
              <a:t>, and your heavenly Father knows that you need them. </a:t>
            </a:r>
            <a:r>
              <a:rPr lang="en-US" sz="3500" b="1" dirty="0" smtClean="0">
                <a:solidFill>
                  <a:schemeClr val="bg1"/>
                </a:solidFill>
              </a:rPr>
              <a:t>But seek first his kingdom and his righteousness</a:t>
            </a:r>
            <a:r>
              <a:rPr lang="en-US" sz="3500" dirty="0" smtClean="0">
                <a:solidFill>
                  <a:schemeClr val="bg1"/>
                </a:solidFill>
              </a:rPr>
              <a:t>, and all these things will be given to you as well</a:t>
            </a:r>
            <a:r>
              <a:rPr lang="en-US" sz="3500" dirty="0" smtClean="0">
                <a:solidFill>
                  <a:schemeClr val="bg1"/>
                </a:solidFill>
              </a:rPr>
              <a:t>.</a:t>
            </a:r>
          </a:p>
          <a:p>
            <a:r>
              <a:rPr lang="zh-TW" altLang="en-US" sz="3500" dirty="0" smtClean="0">
                <a:solidFill>
                  <a:schemeClr val="bg1"/>
                </a:solidFill>
              </a:rPr>
              <a:t>所 </a:t>
            </a:r>
            <a:r>
              <a:rPr lang="zh-TW" altLang="en-US" sz="3500" dirty="0" smtClean="0">
                <a:solidFill>
                  <a:schemeClr val="bg1"/>
                </a:solidFill>
              </a:rPr>
              <a:t>以 ， 不 要 憂 慮 說 ： 吃 甚 麼 ？ 喝 甚 麼 ？ 穿 甚 麼 ？</a:t>
            </a:r>
            <a:r>
              <a:rPr lang="zh-TW" altLang="en-US" sz="3500" b="1" dirty="0" smtClean="0">
                <a:solidFill>
                  <a:schemeClr val="bg1"/>
                </a:solidFill>
              </a:rPr>
              <a:t>這 都 是 外 邦 人 所 求 的</a:t>
            </a:r>
            <a:r>
              <a:rPr lang="zh-TW" altLang="en-US" sz="3500" dirty="0" smtClean="0">
                <a:solidFill>
                  <a:schemeClr val="bg1"/>
                </a:solidFill>
              </a:rPr>
              <a:t> ， 你 們 需 用 的 這 一 切 東 西 ， 你 們 的 天 父 是 知 道 的 。</a:t>
            </a:r>
            <a:r>
              <a:rPr lang="zh-TW" altLang="en-US" sz="3500" b="1" dirty="0" smtClean="0">
                <a:solidFill>
                  <a:schemeClr val="bg1"/>
                </a:solidFill>
              </a:rPr>
              <a:t>你 們 要 先 求 他 的 國 和 他 的 義</a:t>
            </a:r>
            <a:r>
              <a:rPr lang="zh-TW" altLang="en-US" sz="3500" dirty="0" smtClean="0">
                <a:solidFill>
                  <a:schemeClr val="bg1"/>
                </a:solidFill>
              </a:rPr>
              <a:t> ， 這 些 東 西 都 要 加 給 你 們 了 。</a:t>
            </a:r>
            <a:endParaRPr lang="en-US" sz="35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7000" t="10667" r="16000"/>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7010400" y="6248400"/>
            <a:ext cx="1676400" cy="276999"/>
          </a:xfrm>
          <a:prstGeom prst="rect">
            <a:avLst/>
          </a:prstGeom>
          <a:noFill/>
        </p:spPr>
        <p:txBody>
          <a:bodyPr wrap="square" rtlCol="0">
            <a:spAutoFit/>
          </a:bodyPr>
          <a:lstStyle/>
          <a:p>
            <a:r>
              <a:rPr lang="en-US" sz="1200" dirty="0" smtClean="0">
                <a:solidFill>
                  <a:prstClr val="white"/>
                </a:solidFill>
              </a:rPr>
              <a:t>IG: @</a:t>
            </a:r>
            <a:r>
              <a:rPr lang="en-US" sz="1200" dirty="0" err="1" smtClean="0">
                <a:solidFill>
                  <a:prstClr val="white"/>
                </a:solidFill>
              </a:rPr>
              <a:t>skitguys</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u="sng" dirty="0" smtClean="0">
                <a:solidFill>
                  <a:schemeClr val="bg1"/>
                </a:solidFill>
              </a:rPr>
              <a:t>Our Grand Reality:</a:t>
            </a:r>
            <a:endParaRPr lang="en-US" sz="4000" u="sng" dirty="0" smtClean="0">
              <a:solidFill>
                <a:schemeClr val="bg1"/>
              </a:solidFill>
            </a:endParaRPr>
          </a:p>
          <a:p>
            <a:r>
              <a:rPr lang="en-US" sz="4000" dirty="0" smtClean="0">
                <a:solidFill>
                  <a:schemeClr val="bg1"/>
                </a:solidFill>
              </a:rPr>
              <a:t>(Though with hesitancy)</a:t>
            </a:r>
          </a:p>
          <a:p>
            <a:r>
              <a:rPr lang="en-US" sz="4000" dirty="0" smtClean="0">
                <a:solidFill>
                  <a:schemeClr val="bg1"/>
                </a:solidFill>
              </a:rPr>
              <a:t>BUT</a:t>
            </a:r>
            <a:r>
              <a:rPr lang="en-US" sz="4000" dirty="0" smtClean="0">
                <a:solidFill>
                  <a:schemeClr val="bg1"/>
                </a:solidFill>
              </a:rPr>
              <a:t/>
            </a:r>
            <a:br>
              <a:rPr lang="en-US" sz="4000" dirty="0" smtClean="0">
                <a:solidFill>
                  <a:schemeClr val="bg1"/>
                </a:solidFill>
              </a:rPr>
            </a:br>
            <a:r>
              <a:rPr lang="en-US" sz="4000" dirty="0" smtClean="0">
                <a:solidFill>
                  <a:schemeClr val="bg1"/>
                </a:solidFill>
              </a:rPr>
              <a:t>when with faith and obedience, we know what we are to do exactly:</a:t>
            </a:r>
            <a:br>
              <a:rPr lang="en-US" sz="4000" dirty="0" smtClean="0">
                <a:solidFill>
                  <a:schemeClr val="bg1"/>
                </a:solidFill>
              </a:rPr>
            </a:br>
            <a:r>
              <a:rPr lang="en-US" sz="4000" b="1" dirty="0" smtClean="0">
                <a:solidFill>
                  <a:schemeClr val="bg1"/>
                </a:solidFill>
              </a:rPr>
              <a:t>Do as </a:t>
            </a:r>
            <a:r>
              <a:rPr lang="en-US" sz="4000" b="1" dirty="0" smtClean="0">
                <a:solidFill>
                  <a:schemeClr val="bg1"/>
                </a:solidFill>
              </a:rPr>
              <a:t>Jesus the Christ </a:t>
            </a:r>
            <a:r>
              <a:rPr lang="en-US" sz="4000" b="1" dirty="0" smtClean="0">
                <a:solidFill>
                  <a:schemeClr val="bg1"/>
                </a:solidFill>
              </a:rPr>
              <a:t>said to do</a:t>
            </a:r>
            <a:r>
              <a:rPr lang="en-US" sz="4000" dirty="0" smtClean="0">
                <a:solidFill>
                  <a:schemeClr val="bg1"/>
                </a:solidFill>
              </a:rPr>
              <a: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5336"/>
            <a:ext cx="9144000" cy="4401205"/>
          </a:xfrm>
          <a:prstGeom prst="rect">
            <a:avLst/>
          </a:prstGeom>
          <a:noFill/>
        </p:spPr>
        <p:txBody>
          <a:bodyPr wrap="square" rtlCol="0">
            <a:spAutoFit/>
          </a:bodyPr>
          <a:lstStyle/>
          <a:p>
            <a:r>
              <a:rPr lang="en-US" sz="4000" i="1" dirty="0" smtClean="0">
                <a:solidFill>
                  <a:prstClr val="white"/>
                </a:solidFill>
              </a:rPr>
              <a:t>Remarkably, Jesus does not foresee a time when any part of his teaching will be rightly judged needless, outmoded, superseded, or untrue. Everything he has commanded must be passed on “to the very end of the </a:t>
            </a:r>
            <a:r>
              <a:rPr lang="en-US" sz="4000" i="1" dirty="0" smtClean="0">
                <a:solidFill>
                  <a:prstClr val="white"/>
                </a:solidFill>
              </a:rPr>
              <a:t>age.”</a:t>
            </a:r>
          </a:p>
          <a:p>
            <a:pPr algn="r"/>
            <a:r>
              <a:rPr lang="en-US" sz="4000" dirty="0" smtClean="0">
                <a:solidFill>
                  <a:prstClr val="white"/>
                </a:solidFill>
              </a:rPr>
              <a:t>~Michael J. Wilkins</a:t>
            </a:r>
            <a:endParaRPr lang="en-US" sz="4000" u="sng"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u="sng" dirty="0" smtClean="0">
                <a:solidFill>
                  <a:schemeClr val="bg1"/>
                </a:solidFill>
              </a:rPr>
              <a:t>Our Grand Reality:</a:t>
            </a:r>
            <a:endParaRPr lang="en-US" sz="4000" u="sng" dirty="0" smtClean="0">
              <a:solidFill>
                <a:schemeClr val="bg1"/>
              </a:solidFill>
            </a:endParaRPr>
          </a:p>
          <a:p>
            <a:r>
              <a:rPr lang="en-US" sz="4000" b="1" i="1" dirty="0" smtClean="0">
                <a:solidFill>
                  <a:schemeClr val="bg1"/>
                </a:solidFill>
              </a:rPr>
              <a:t>What now will be the message the way you and I live proclaim</a:t>
            </a:r>
            <a:r>
              <a:rPr lang="en-US" sz="4000" b="1" i="1" dirty="0" smtClean="0">
                <a:solidFill>
                  <a:schemeClr val="bg1"/>
                </a:solidFill>
              </a:rPr>
              <a:t>?</a:t>
            </a:r>
            <a:br>
              <a:rPr lang="en-US" sz="4000" b="1" i="1" dirty="0" smtClean="0">
                <a:solidFill>
                  <a:schemeClr val="bg1"/>
                </a:solidFill>
              </a:rPr>
            </a:br>
            <a:r>
              <a:rPr lang="en-US" sz="4000" dirty="0" smtClean="0">
                <a:solidFill>
                  <a:schemeClr val="bg1"/>
                </a:solidFill>
              </a:rPr>
              <a:t>(</a:t>
            </a:r>
            <a:r>
              <a:rPr lang="en-US" sz="4000" dirty="0" smtClean="0">
                <a:solidFill>
                  <a:schemeClr val="bg1"/>
                </a:solidFill>
              </a:rPr>
              <a:t>Against the many other #goals that the World has to offer)</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u="sng" dirty="0" smtClean="0">
                <a:solidFill>
                  <a:schemeClr val="bg1"/>
                </a:solidFill>
              </a:rPr>
              <a:t>Our Grand Reality:</a:t>
            </a:r>
            <a:endParaRPr lang="en-US" sz="4000" u="sng" dirty="0" smtClean="0">
              <a:solidFill>
                <a:schemeClr val="bg1"/>
              </a:solidFill>
            </a:endParaRPr>
          </a:p>
          <a:p>
            <a:r>
              <a:rPr lang="en-US" sz="4000" b="1" dirty="0" smtClean="0">
                <a:solidFill>
                  <a:schemeClr val="bg1"/>
                </a:solidFill>
              </a:rPr>
              <a:t>Ultimately, </a:t>
            </a:r>
            <a:r>
              <a:rPr lang="en-US" sz="4000" b="1" i="1" dirty="0" smtClean="0">
                <a:solidFill>
                  <a:schemeClr val="bg1"/>
                </a:solidFill>
              </a:rPr>
              <a:t>WHO WILL THEY SEE AS WORHTY OF WORSHIP</a:t>
            </a:r>
            <a:r>
              <a:rPr lang="en-US" sz="4000" b="1" i="1" dirty="0" smtClean="0">
                <a:solidFill>
                  <a:schemeClr val="bg1"/>
                </a:solidFill>
              </a:rPr>
              <a: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The life-giving instruction of Mt </a:t>
            </a:r>
            <a:r>
              <a:rPr lang="en-US" sz="4000" u="sng" dirty="0" smtClean="0">
                <a:solidFill>
                  <a:schemeClr val="bg1"/>
                </a:solidFill>
              </a:rPr>
              <a:t>28:16-20:</a:t>
            </a:r>
            <a:endParaRPr lang="en-US" sz="4000" u="sng" dirty="0" smtClean="0">
              <a:solidFill>
                <a:schemeClr val="bg1"/>
              </a:solidFill>
            </a:endParaRPr>
          </a:p>
          <a:p>
            <a:r>
              <a:rPr lang="en-US" sz="4000" b="1" dirty="0" smtClean="0">
                <a:solidFill>
                  <a:schemeClr val="bg1"/>
                </a:solidFill>
              </a:rPr>
              <a:t>The Great Commission is to make faithful, obedient little </a:t>
            </a:r>
            <a:r>
              <a:rPr lang="en-US" sz="4000" b="1" dirty="0" err="1" smtClean="0">
                <a:solidFill>
                  <a:schemeClr val="bg1"/>
                </a:solidFill>
              </a:rPr>
              <a:t>Christs</a:t>
            </a:r>
            <a:r>
              <a:rPr lang="en-US" sz="4000" b="1" dirty="0" smtClean="0">
                <a:solidFill>
                  <a:schemeClr val="bg1"/>
                </a:solidFill>
              </a:rPr>
              <a:t> of Christ</a:t>
            </a:r>
            <a:r>
              <a:rPr lang="en-US" sz="4000" dirty="0" smtClean="0">
                <a:solidFill>
                  <a:schemeClr val="bg1"/>
                </a:solidFill>
              </a:rPr>
              <a:t>.</a:t>
            </a:r>
          </a:p>
          <a:p>
            <a:endParaRPr lang="en-US" sz="4000" dirty="0" smtClean="0">
              <a:solidFill>
                <a:schemeClr val="bg1"/>
              </a:solidFill>
            </a:endParaRPr>
          </a:p>
          <a:p>
            <a:r>
              <a:rPr lang="zh-CN" altLang="en-US" sz="4000" b="1" dirty="0" smtClean="0">
                <a:solidFill>
                  <a:schemeClr val="bg1"/>
                </a:solidFill>
              </a:rPr>
              <a:t>大使命也就是要使人成為歸屬基督、對基督忠誠、順服的小基督。</a:t>
            </a:r>
            <a:endParaRPr lang="en-US" sz="4000" dirty="0" smtClean="0">
              <a:solidFill>
                <a:schemeClr val="bg1"/>
              </a:solidFill>
            </a:endParaRPr>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smtClean="0">
                <a:solidFill>
                  <a:prstClr val="white"/>
                </a:solidFill>
              </a:rPr>
              <a:t>Our Different #goals</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Our Different #goals:</a:t>
            </a:r>
            <a:endParaRPr lang="en-US" sz="4000" u="sng" dirty="0" smtClean="0">
              <a:solidFill>
                <a:schemeClr val="bg1"/>
              </a:solidFill>
            </a:endParaRPr>
          </a:p>
          <a:p>
            <a:r>
              <a:rPr lang="en-US" sz="4000" dirty="0" smtClean="0">
                <a:solidFill>
                  <a:schemeClr val="bg1"/>
                </a:solidFill>
              </a:rPr>
              <a:t>Our #goals gives us:</a:t>
            </a:r>
          </a:p>
          <a:p>
            <a:r>
              <a:rPr lang="en-US" sz="4000" dirty="0" smtClean="0">
                <a:solidFill>
                  <a:schemeClr val="bg1"/>
                </a:solidFill>
              </a:rPr>
              <a:t>First, a </a:t>
            </a:r>
            <a:r>
              <a:rPr lang="en-US" sz="4000" dirty="0" smtClean="0">
                <a:solidFill>
                  <a:schemeClr val="bg1"/>
                </a:solidFill>
              </a:rPr>
              <a:t>destination.</a:t>
            </a:r>
          </a:p>
          <a:p>
            <a:r>
              <a:rPr lang="en-US" sz="4000" dirty="0" smtClean="0">
                <a:solidFill>
                  <a:schemeClr val="bg1"/>
                </a:solidFill>
              </a:rPr>
              <a:t/>
            </a:r>
            <a:br>
              <a:rPr lang="en-US" sz="4000" dirty="0" smtClean="0">
                <a:solidFill>
                  <a:schemeClr val="bg1"/>
                </a:solidFill>
              </a:rPr>
            </a:br>
            <a:r>
              <a:rPr lang="en-US" sz="4000" dirty="0" smtClean="0">
                <a:solidFill>
                  <a:schemeClr val="bg1"/>
                </a:solidFill>
              </a:rPr>
              <a:t>With the destination, an imagination + motivation + direction (preparation) toward the </a:t>
            </a:r>
            <a:r>
              <a:rPr lang="en-US" sz="4000" dirty="0" smtClean="0">
                <a:solidFill>
                  <a:schemeClr val="bg1"/>
                </a:solidFill>
              </a:rPr>
              <a:t>destination.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u="sng" dirty="0" smtClean="0">
                <a:solidFill>
                  <a:schemeClr val="bg1"/>
                </a:solidFill>
              </a:rPr>
              <a:t>Our Different #goals:</a:t>
            </a:r>
            <a:endParaRPr lang="en-US" sz="4000" u="sng" dirty="0" smtClean="0">
              <a:solidFill>
                <a:schemeClr val="bg1"/>
              </a:solidFill>
            </a:endParaRPr>
          </a:p>
          <a:p>
            <a:r>
              <a:rPr lang="en-US" sz="4000" dirty="0" smtClean="0">
                <a:solidFill>
                  <a:schemeClr val="bg1"/>
                </a:solidFill>
              </a:rPr>
              <a:t>The power of our #goals is NOT just on an individual </a:t>
            </a:r>
            <a:r>
              <a:rPr lang="en-US" sz="4000" dirty="0" smtClean="0">
                <a:solidFill>
                  <a:schemeClr val="bg1"/>
                </a:solidFill>
              </a:rPr>
              <a:t>plane, </a:t>
            </a:r>
            <a:r>
              <a:rPr lang="en-US" sz="4000" dirty="0" smtClean="0">
                <a:solidFill>
                  <a:schemeClr val="bg1"/>
                </a:solidFill>
              </a:rPr>
              <a:t>but also communal</a:t>
            </a:r>
            <a:br>
              <a:rPr lang="en-US" sz="4000" dirty="0" smtClean="0">
                <a:solidFill>
                  <a:schemeClr val="bg1"/>
                </a:solidFill>
              </a:rPr>
            </a:br>
            <a:r>
              <a:rPr lang="en-US" sz="4000" dirty="0" smtClean="0">
                <a:solidFill>
                  <a:schemeClr val="bg1"/>
                </a:solidFill>
              </a:rPr>
              <a:t>i.e. It impacts not just the one who dreams, but those around him/ her</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5336"/>
            <a:ext cx="9144000" cy="6247864"/>
          </a:xfrm>
          <a:prstGeom prst="rect">
            <a:avLst/>
          </a:prstGeom>
          <a:noFill/>
        </p:spPr>
        <p:txBody>
          <a:bodyPr wrap="square" rtlCol="0">
            <a:spAutoFit/>
          </a:bodyPr>
          <a:lstStyle/>
          <a:p>
            <a:r>
              <a:rPr lang="en-US" sz="4000" i="1" dirty="0" smtClean="0">
                <a:solidFill>
                  <a:prstClr val="white"/>
                </a:solidFill>
              </a:rPr>
              <a:t>I have a dream that one day on the red hills of Georgia the sons of former slaves and the sons of former slave-owners will be able to sit down together at a table of </a:t>
            </a:r>
            <a:r>
              <a:rPr lang="en-US" sz="4000" i="1" dirty="0" smtClean="0">
                <a:solidFill>
                  <a:prstClr val="white"/>
                </a:solidFill>
              </a:rPr>
              <a:t>brotherhood.</a:t>
            </a:r>
          </a:p>
          <a:p>
            <a:endParaRPr lang="en-US" sz="4000" i="1" dirty="0" smtClean="0">
              <a:solidFill>
                <a:prstClr val="white"/>
              </a:solidFill>
            </a:endParaRPr>
          </a:p>
          <a:p>
            <a:r>
              <a:rPr lang="en-US" sz="4000" i="1" dirty="0" smtClean="0">
                <a:solidFill>
                  <a:prstClr val="white"/>
                </a:solidFill>
              </a:rPr>
              <a:t>We will not be satisfied until justice rolls down like waters and righteousness like a mighty stream.</a:t>
            </a:r>
            <a:endParaRPr lang="en-US" sz="4000" i="1" dirty="0" smtClean="0">
              <a:solidFill>
                <a:prstClr val="white"/>
              </a:solidFill>
            </a:endParaRPr>
          </a:p>
          <a:p>
            <a:pPr algn="r"/>
            <a:r>
              <a:rPr lang="en-US" sz="4000" dirty="0" smtClean="0">
                <a:solidFill>
                  <a:prstClr val="white"/>
                </a:solidFill>
              </a:rPr>
              <a:t>~Dr. Martin Luther King Jr.</a:t>
            </a:r>
            <a:endParaRPr lang="en-US" sz="4000" u="sng"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5336"/>
            <a:ext cx="9144000" cy="6247864"/>
          </a:xfrm>
          <a:prstGeom prst="rect">
            <a:avLst/>
          </a:prstGeom>
          <a:noFill/>
        </p:spPr>
        <p:txBody>
          <a:bodyPr wrap="square" rtlCol="0">
            <a:spAutoFit/>
          </a:bodyPr>
          <a:lstStyle/>
          <a:p>
            <a:r>
              <a:rPr lang="en-US" sz="4000" i="1" dirty="0" smtClean="0">
                <a:solidFill>
                  <a:prstClr val="white"/>
                </a:solidFill>
              </a:rPr>
              <a:t>We enjoy mixing up cocktails and an hors d’oeuvre or two, putting a little mood music on the phonograph and inviting in a female acquaintance for a quiet discussion on Picasso, Nietzsche, jazz, </a:t>
            </a:r>
            <a:r>
              <a:rPr lang="en-US" sz="4000" i="1" dirty="0" smtClean="0">
                <a:solidFill>
                  <a:prstClr val="white"/>
                </a:solidFill>
              </a:rPr>
              <a:t>sex.</a:t>
            </a:r>
          </a:p>
          <a:p>
            <a:r>
              <a:rPr lang="en-US" sz="4000" i="1" dirty="0" smtClean="0">
                <a:solidFill>
                  <a:prstClr val="white"/>
                </a:solidFill>
              </a:rPr>
              <a:t>That </a:t>
            </a:r>
            <a:r>
              <a:rPr lang="en-US" sz="4000" i="1" dirty="0" smtClean="0">
                <a:solidFill>
                  <a:prstClr val="white"/>
                </a:solidFill>
              </a:rPr>
              <a:t>I changed attitudes toward sex. That nice people can live together now. That I decontaminated the notion of premarital sex. That gives me great satisfaction.</a:t>
            </a:r>
            <a:endParaRPr lang="en-US" sz="4000" i="1" dirty="0" smtClean="0">
              <a:solidFill>
                <a:prstClr val="white"/>
              </a:solidFill>
            </a:endParaRPr>
          </a:p>
          <a:p>
            <a:pPr algn="r"/>
            <a:r>
              <a:rPr lang="en-US" sz="4000" dirty="0" smtClean="0">
                <a:solidFill>
                  <a:prstClr val="white"/>
                </a:solidFill>
              </a:rPr>
              <a:t>~Mr. </a:t>
            </a:r>
            <a:r>
              <a:rPr lang="en-US" sz="4000" dirty="0" smtClean="0">
                <a:solidFill>
                  <a:prstClr val="white"/>
                </a:solidFill>
              </a:rPr>
              <a:t>Hugh Hefner</a:t>
            </a:r>
            <a:endParaRPr lang="en-US" sz="4000" u="sng"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u="sng" dirty="0" smtClean="0">
                <a:solidFill>
                  <a:schemeClr val="bg1"/>
                </a:solidFill>
              </a:rPr>
              <a:t>Our Different #goals:</a:t>
            </a:r>
            <a:endParaRPr lang="en-US" sz="4000" u="sng" dirty="0" smtClean="0">
              <a:solidFill>
                <a:schemeClr val="bg1"/>
              </a:solidFill>
            </a:endParaRPr>
          </a:p>
          <a:p>
            <a:pPr lvl="0"/>
            <a:r>
              <a:rPr lang="en-US" sz="4000" i="1" dirty="0" smtClean="0">
                <a:solidFill>
                  <a:schemeClr val="bg1"/>
                </a:solidFill>
              </a:rPr>
              <a:t>Who would you like to be as you grow up?</a:t>
            </a:r>
            <a:endParaRPr lang="en-US" sz="4000" dirty="0" smtClean="0">
              <a:solidFill>
                <a:schemeClr val="bg1"/>
              </a:solidFill>
            </a:endParaRPr>
          </a:p>
          <a:p>
            <a:r>
              <a:rPr lang="en-US" sz="4000" i="1" dirty="0" smtClean="0">
                <a:solidFill>
                  <a:schemeClr val="bg1"/>
                </a:solidFill>
              </a:rPr>
              <a:t>What would you like to do as you grow up</a:t>
            </a:r>
            <a:r>
              <a:rPr lang="en-US" sz="4000" i="1" dirty="0" smtClean="0">
                <a:solidFill>
                  <a:schemeClr val="bg1"/>
                </a:solidFill>
              </a:rPr>
              <a:t>?</a:t>
            </a:r>
          </a:p>
          <a:p>
            <a:pPr lvl="0"/>
            <a:r>
              <a:rPr lang="en-US" sz="4000" i="1" dirty="0" smtClean="0">
                <a:solidFill>
                  <a:schemeClr val="bg1"/>
                </a:solidFill>
              </a:rPr>
              <a:t>What is the #goals that will give you a destination worth arriving in?</a:t>
            </a:r>
            <a:endParaRPr lang="en-US" sz="4000" dirty="0" smtClean="0">
              <a:solidFill>
                <a:schemeClr val="bg1"/>
              </a:solidFill>
            </a:endParaRPr>
          </a:p>
          <a:p>
            <a:r>
              <a:rPr lang="en-US" sz="4000" i="1" dirty="0" smtClean="0">
                <a:solidFill>
                  <a:schemeClr val="bg1"/>
                </a:solidFill>
              </a:rPr>
              <a:t>What is the #goals that will bring about the imagination, motivation and direction-preparation?</a:t>
            </a:r>
            <a:endParaRPr lang="en-US" sz="4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920</Words>
  <Application>Microsoft Office PowerPoint</Application>
  <PresentationFormat>On-screen Show (4:3)</PresentationFormat>
  <Paragraphs>75</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sAMo.O</dc:creator>
  <cp:lastModifiedBy>sAMo.O</cp:lastModifiedBy>
  <cp:revision>422</cp:revision>
  <dcterms:created xsi:type="dcterms:W3CDTF">2015-05-17T06:09:38Z</dcterms:created>
  <dcterms:modified xsi:type="dcterms:W3CDTF">2017-10-01T04:03:28Z</dcterms:modified>
</cp:coreProperties>
</file>