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434" r:id="rId3"/>
    <p:sldId id="355" r:id="rId4"/>
    <p:sldId id="412" r:id="rId5"/>
    <p:sldId id="433" r:id="rId6"/>
    <p:sldId id="456" r:id="rId7"/>
    <p:sldId id="449" r:id="rId8"/>
    <p:sldId id="452" r:id="rId9"/>
    <p:sldId id="457" r:id="rId10"/>
    <p:sldId id="450" r:id="rId11"/>
    <p:sldId id="453" r:id="rId12"/>
    <p:sldId id="458" r:id="rId13"/>
    <p:sldId id="459" r:id="rId14"/>
    <p:sldId id="460" r:id="rId15"/>
    <p:sldId id="461" r:id="rId16"/>
    <p:sldId id="462" r:id="rId17"/>
    <p:sldId id="463" r:id="rId18"/>
    <p:sldId id="464" r:id="rId19"/>
    <p:sldId id="465" r:id="rId20"/>
    <p:sldId id="347" r:id="rId21"/>
    <p:sldId id="466" r:id="rId22"/>
    <p:sldId id="451" r:id="rId23"/>
    <p:sldId id="467" r:id="rId24"/>
    <p:sldId id="468" r:id="rId25"/>
    <p:sldId id="469" r:id="rId26"/>
    <p:sldId id="470" r:id="rId27"/>
    <p:sldId id="471" r:id="rId28"/>
    <p:sldId id="472" r:id="rId29"/>
    <p:sldId id="42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692" y="-76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3/4/2017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7fEbW568CZo"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algn="dist"/>
            <a:r>
              <a:rPr lang="en-US" sz="7000" b="1" dirty="0" smtClean="0"/>
              <a:t>Total </a:t>
            </a:r>
            <a:r>
              <a:rPr lang="en-US" sz="7000" b="1" dirty="0" smtClean="0"/>
              <a:t>Redemption</a:t>
            </a:r>
          </a:p>
          <a:p>
            <a:pPr algn="dist"/>
            <a:r>
              <a:rPr lang="en-US" sz="7000" dirty="0" smtClean="0"/>
              <a:t>For </a:t>
            </a:r>
            <a:r>
              <a:rPr lang="en-US" sz="7000" dirty="0" smtClean="0"/>
              <a:t>the Totally Rotten </a:t>
            </a:r>
            <a:endParaRPr lang="en-US" sz="7000" dirty="0" smtClean="0"/>
          </a:p>
          <a:p>
            <a:pPr algn="dist"/>
            <a:r>
              <a:rPr lang="zh-CN" altLang="en-US" sz="7000" b="1" dirty="0" smtClean="0"/>
              <a:t>全</a:t>
            </a:r>
            <a:r>
              <a:rPr lang="zh-CN" altLang="en-US" sz="7000" b="1" dirty="0" smtClean="0"/>
              <a:t>然的救</a:t>
            </a:r>
            <a:r>
              <a:rPr lang="zh-CN" altLang="en-US" sz="7000" b="1" dirty="0" smtClean="0"/>
              <a:t>贖</a:t>
            </a:r>
            <a:endParaRPr lang="en-US" altLang="zh-CN" sz="7000" b="1" dirty="0" smtClean="0"/>
          </a:p>
          <a:p>
            <a:pPr algn="dist"/>
            <a:r>
              <a:rPr lang="zh-CN" altLang="en-US" sz="7000" dirty="0" smtClean="0"/>
              <a:t>給</a:t>
            </a:r>
            <a:r>
              <a:rPr lang="zh-CN" altLang="en-US" sz="7000" dirty="0" smtClean="0"/>
              <a:t>那全然墮落的</a:t>
            </a:r>
            <a:endParaRPr lang="en-US" sz="7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308324"/>
          </a:xfrm>
          <a:prstGeom prst="rect">
            <a:avLst/>
          </a:prstGeom>
          <a:noFill/>
        </p:spPr>
        <p:txBody>
          <a:bodyPr wrap="square" rtlCol="0">
            <a:spAutoFit/>
          </a:bodyPr>
          <a:lstStyle/>
          <a:p>
            <a:r>
              <a:rPr lang="en-US" sz="7200" dirty="0" smtClean="0">
                <a:solidFill>
                  <a:schemeClr val="bg1"/>
                </a:solidFill>
              </a:rPr>
              <a:t>Not So Beautiful</a:t>
            </a:r>
          </a:p>
          <a:p>
            <a:r>
              <a:rPr lang="en-US" sz="7200" dirty="0" smtClean="0">
                <a:solidFill>
                  <a:schemeClr val="bg1"/>
                </a:solidFill>
              </a:rPr>
              <a:t>After </a:t>
            </a:r>
            <a:r>
              <a:rPr lang="en-US" sz="7200" dirty="0" smtClean="0">
                <a:solidFill>
                  <a:schemeClr val="bg1"/>
                </a:solidFill>
              </a:rPr>
              <a:t>All</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dirty="0" smtClean="0">
                <a:solidFill>
                  <a:schemeClr val="bg1"/>
                </a:solidFill>
              </a:rPr>
              <a:t>(Humanistic </a:t>
            </a:r>
            <a:r>
              <a:rPr lang="en-US" sz="4000" dirty="0" err="1" smtClean="0">
                <a:solidFill>
                  <a:schemeClr val="bg1"/>
                </a:solidFill>
              </a:rPr>
              <a:t>Moralism</a:t>
            </a:r>
            <a:r>
              <a:rPr lang="en-US" sz="4000" dirty="0" smtClean="0">
                <a:solidFill>
                  <a:schemeClr val="bg1"/>
                </a:solidFill>
              </a:rPr>
              <a:t>)</a:t>
            </a:r>
          </a:p>
          <a:p>
            <a:r>
              <a:rPr lang="en-US" sz="4000" dirty="0" smtClean="0">
                <a:solidFill>
                  <a:schemeClr val="bg1"/>
                </a:solidFill>
              </a:rPr>
              <a:t>We </a:t>
            </a:r>
            <a:r>
              <a:rPr lang="en-US" sz="4000" dirty="0" smtClean="0">
                <a:solidFill>
                  <a:schemeClr val="bg1"/>
                </a:solidFill>
              </a:rPr>
              <a:t>are presented two general types of humanity:</a:t>
            </a:r>
            <a:br>
              <a:rPr lang="en-US" sz="4000" dirty="0" smtClean="0">
                <a:solidFill>
                  <a:schemeClr val="bg1"/>
                </a:solidFill>
              </a:rPr>
            </a:br>
            <a:r>
              <a:rPr lang="en-US" sz="4000" dirty="0" smtClean="0">
                <a:solidFill>
                  <a:schemeClr val="bg1"/>
                </a:solidFill>
              </a:rPr>
              <a:t>The good people and the less than good, even bad, people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u="sng" dirty="0" smtClean="0">
                <a:solidFill>
                  <a:schemeClr val="bg1"/>
                </a:solidFill>
              </a:rPr>
              <a:t>Humanistic</a:t>
            </a:r>
            <a:r>
              <a:rPr lang="en-US" sz="4000" dirty="0" smtClean="0">
                <a:solidFill>
                  <a:schemeClr val="bg1"/>
                </a:solidFill>
              </a:rPr>
              <a:t>: the individual (ME) is the most important, perception is removed of any divine/ supernatural association and intervention, assumed to have a prepackaged goodness that just needs to be “unpacked”</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u="sng" dirty="0" err="1" smtClean="0">
                <a:solidFill>
                  <a:schemeClr val="bg1"/>
                </a:solidFill>
              </a:rPr>
              <a:t>Moralism</a:t>
            </a:r>
            <a:r>
              <a:rPr lang="en-US" sz="4000" dirty="0" smtClean="0">
                <a:solidFill>
                  <a:schemeClr val="bg1"/>
                </a:solidFill>
              </a:rPr>
              <a:t>: Still a matter of good and </a:t>
            </a:r>
            <a:r>
              <a:rPr lang="en-US" sz="4000" dirty="0" smtClean="0">
                <a:solidFill>
                  <a:schemeClr val="bg1"/>
                </a:solidFill>
              </a:rPr>
              <a:t>bad</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0178" name="Picture 2" descr="Related image"/>
          <p:cNvPicPr>
            <a:picLocks noChangeAspect="1" noChangeArrowheads="1"/>
          </p:cNvPicPr>
          <p:nvPr/>
        </p:nvPicPr>
        <p:blipFill>
          <a:blip r:embed="rId2" cstate="print">
            <a:lum bright="-30000"/>
          </a:blip>
          <a:srcRect/>
          <a:stretch>
            <a:fillRect/>
          </a:stretch>
        </p:blipFill>
        <p:spPr bwMode="auto">
          <a:xfrm>
            <a:off x="0" y="1715668"/>
            <a:ext cx="9144000" cy="5142331"/>
          </a:xfrm>
          <a:prstGeom prst="rect">
            <a:avLst/>
          </a:prstGeom>
          <a:noFill/>
        </p:spPr>
      </p:pic>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i="1" dirty="0" smtClean="0">
                <a:solidFill>
                  <a:schemeClr val="bg1"/>
                </a:solidFill>
              </a:rPr>
              <a:t>Why is it that Gaston is obnoxious and a bad taste while Belle is so swoon worthy despite her self-righteousness?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dirty="0" smtClean="0">
                <a:solidFill>
                  <a:schemeClr val="bg1"/>
                </a:solidFill>
              </a:rPr>
              <a:t>Fundamentally, </a:t>
            </a:r>
            <a:r>
              <a:rPr lang="en-US" sz="4000" dirty="0" smtClean="0">
                <a:solidFill>
                  <a:schemeClr val="bg1"/>
                </a:solidFill>
              </a:rPr>
              <a:t>it (humanistic </a:t>
            </a:r>
            <a:r>
              <a:rPr lang="en-US" sz="4000" dirty="0" err="1" smtClean="0">
                <a:solidFill>
                  <a:schemeClr val="bg1"/>
                </a:solidFill>
              </a:rPr>
              <a:t>moralism</a:t>
            </a:r>
            <a:r>
              <a:rPr lang="en-US" sz="4000" dirty="0" smtClean="0">
                <a:solidFill>
                  <a:schemeClr val="bg1"/>
                </a:solidFill>
              </a:rPr>
              <a:t>) clicks </a:t>
            </a:r>
            <a:r>
              <a:rPr lang="en-US" sz="4000" dirty="0" smtClean="0">
                <a:solidFill>
                  <a:schemeClr val="bg1"/>
                </a:solidFill>
              </a:rPr>
              <a:t>well with what we hear and desire so </a:t>
            </a:r>
            <a:r>
              <a:rPr lang="en-US" sz="4000" dirty="0" smtClean="0">
                <a:solidFill>
                  <a:schemeClr val="bg1"/>
                </a:solidFill>
              </a:rPr>
              <a:t>much:</a:t>
            </a:r>
          </a:p>
          <a:p>
            <a:r>
              <a:rPr lang="en-US" sz="4000" dirty="0" smtClean="0">
                <a:solidFill>
                  <a:schemeClr val="bg1"/>
                </a:solidFill>
              </a:rPr>
              <a:t>I </a:t>
            </a:r>
            <a:r>
              <a:rPr lang="en-US" sz="4000" dirty="0" smtClean="0">
                <a:solidFill>
                  <a:schemeClr val="bg1"/>
                </a:solidFill>
              </a:rPr>
              <a:t>AM A GOOD PERSON + I am a better person than at least some of YOU</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dirty="0" smtClean="0">
                <a:solidFill>
                  <a:schemeClr val="bg1"/>
                </a:solidFill>
              </a:rPr>
              <a:t>And when it is not the Disney version but the Christian/ Church version, it is called Moralistic Therapeutic </a:t>
            </a:r>
            <a:r>
              <a:rPr lang="en-US" sz="4000" dirty="0" smtClean="0">
                <a:solidFill>
                  <a:schemeClr val="bg1"/>
                </a:solidFill>
              </a:rPr>
              <a:t>Deism </a:t>
            </a:r>
            <a:r>
              <a:rPr lang="zh-CN" altLang="en-US" sz="4000" dirty="0" smtClean="0">
                <a:solidFill>
                  <a:schemeClr val="bg1"/>
                </a:solidFill>
              </a:rPr>
              <a:t>道</a:t>
            </a:r>
            <a:r>
              <a:rPr lang="zh-CN" altLang="en-US" sz="4000" dirty="0" smtClean="0">
                <a:solidFill>
                  <a:schemeClr val="bg1"/>
                </a:solidFill>
              </a:rPr>
              <a:t>德治療性神本主義</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dirty="0" smtClean="0">
                <a:solidFill>
                  <a:schemeClr val="bg1"/>
                </a:solidFill>
              </a:rPr>
              <a:t>God is my physical trainer, my financial planner, my home builder, my solution provider, my sins forgiver, my career maker, my grade saver… BUT never quite my LORD, my MAKER</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b="1" i="1" dirty="0" smtClean="0">
                <a:solidFill>
                  <a:schemeClr val="bg1"/>
                </a:solidFill>
              </a:rPr>
              <a:t>Do we think and live as if God’s primary care toward us is our happiness and NOT our holiness?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Not So Beautiful After All:</a:t>
            </a:r>
            <a:endParaRPr lang="en-US" sz="4000" u="sng" dirty="0" smtClean="0">
              <a:solidFill>
                <a:schemeClr val="bg1"/>
              </a:solidFill>
            </a:endParaRPr>
          </a:p>
          <a:p>
            <a:r>
              <a:rPr lang="en-US" sz="4000" dirty="0" smtClean="0">
                <a:solidFill>
                  <a:schemeClr val="bg1"/>
                </a:solidFill>
              </a:rPr>
              <a:t>GOD’S GRACE IS NEVER ABSOLUTELY PRECIOUS BECAUSE WE DO NEVER REGARD OURSELVES AS ABSOLUTELY </a:t>
            </a:r>
            <a:r>
              <a:rPr lang="en-US" sz="4000" dirty="0" smtClean="0">
                <a:solidFill>
                  <a:schemeClr val="bg1"/>
                </a:solidFill>
              </a:rPr>
              <a:t>UNDERSERVING.</a:t>
            </a:r>
          </a:p>
          <a:p>
            <a:r>
              <a:rPr lang="en-US" sz="4000" dirty="0" smtClean="0">
                <a:solidFill>
                  <a:schemeClr val="bg1"/>
                </a:solidFill>
              </a:rPr>
              <a:t>CHRIST’S </a:t>
            </a:r>
            <a:r>
              <a:rPr lang="en-US" sz="4000" dirty="0" smtClean="0">
                <a:solidFill>
                  <a:schemeClr val="bg1"/>
                </a:solidFill>
              </a:rPr>
              <a:t>REDEMPTION IS NEVER TOTAL BECAUSE WE </a:t>
            </a:r>
            <a:r>
              <a:rPr lang="en-US" sz="4000" dirty="0" smtClean="0">
                <a:solidFill>
                  <a:schemeClr val="bg1"/>
                </a:solidFill>
              </a:rPr>
              <a:t>NEVER </a:t>
            </a:r>
            <a:r>
              <a:rPr lang="en-US" sz="4000" dirty="0" smtClean="0">
                <a:solidFill>
                  <a:schemeClr val="bg1"/>
                </a:solidFill>
              </a:rPr>
              <a:t>ACKNOWLEDGE OURSELVES TO BE TOTALLY ROTTEN.</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308324"/>
          </a:xfrm>
          <a:prstGeom prst="rect">
            <a:avLst/>
          </a:prstGeom>
          <a:noFill/>
        </p:spPr>
        <p:txBody>
          <a:bodyPr wrap="square" rtlCol="0">
            <a:spAutoFit/>
          </a:bodyPr>
          <a:lstStyle/>
          <a:p>
            <a:r>
              <a:rPr lang="en-US" sz="7200" dirty="0" smtClean="0">
                <a:solidFill>
                  <a:schemeClr val="bg1"/>
                </a:solidFill>
              </a:rPr>
              <a:t>Not So Cutesy</a:t>
            </a:r>
          </a:p>
          <a:p>
            <a:r>
              <a:rPr lang="en-US" sz="7200" dirty="0" smtClean="0">
                <a:solidFill>
                  <a:schemeClr val="bg1"/>
                </a:solidFill>
              </a:rPr>
              <a:t>After All</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354765"/>
          </a:xfrm>
          <a:prstGeom prst="rect">
            <a:avLst/>
          </a:prstGeom>
          <a:noFill/>
        </p:spPr>
        <p:txBody>
          <a:bodyPr wrap="square" rtlCol="0">
            <a:spAutoFit/>
          </a:bodyPr>
          <a:lstStyle/>
          <a:p>
            <a:pPr algn="r"/>
            <a:r>
              <a:rPr lang="en-US" sz="3200" b="1" dirty="0" smtClean="0">
                <a:solidFill>
                  <a:schemeClr val="bg1"/>
                </a:solidFill>
              </a:rPr>
              <a:t>Ezek 18: 32</a:t>
            </a:r>
            <a:endParaRPr lang="en-US" sz="3200" b="1" dirty="0" smtClean="0">
              <a:solidFill>
                <a:schemeClr val="bg1"/>
              </a:solidFill>
            </a:endParaRPr>
          </a:p>
          <a:p>
            <a:r>
              <a:rPr lang="en-US" sz="3600" b="1" dirty="0" smtClean="0">
                <a:solidFill>
                  <a:schemeClr val="bg1"/>
                </a:solidFill>
              </a:rPr>
              <a:t>For I take no pleasure in the death of anyone</a:t>
            </a:r>
            <a:r>
              <a:rPr lang="en-US" sz="3600" dirty="0" smtClean="0">
                <a:solidFill>
                  <a:schemeClr val="bg1"/>
                </a:solidFill>
              </a:rPr>
              <a:t>, declares the Sovereign </a:t>
            </a:r>
            <a:r>
              <a:rPr lang="en-US" sz="3600" cap="small" dirty="0" smtClean="0">
                <a:solidFill>
                  <a:schemeClr val="bg1"/>
                </a:solidFill>
              </a:rPr>
              <a:t>Lord</a:t>
            </a:r>
            <a:r>
              <a:rPr lang="en-US" sz="3600" dirty="0" smtClean="0">
                <a:solidFill>
                  <a:schemeClr val="bg1"/>
                </a:solidFill>
              </a:rPr>
              <a:t>. Repent and live</a:t>
            </a:r>
            <a:r>
              <a:rPr lang="en-US" sz="3600" dirty="0" smtClean="0">
                <a:solidFill>
                  <a:schemeClr val="bg1"/>
                </a:solidFill>
              </a:rPr>
              <a:t>!</a:t>
            </a:r>
          </a:p>
          <a:p>
            <a:endParaRPr lang="en-US" sz="3600" b="1" dirty="0" smtClean="0">
              <a:solidFill>
                <a:schemeClr val="bg1"/>
              </a:solidFill>
            </a:endParaRPr>
          </a:p>
          <a:p>
            <a:r>
              <a:rPr lang="zh-TW" altLang="en-US" sz="3600" dirty="0" smtClean="0">
                <a:solidFill>
                  <a:schemeClr val="bg1"/>
                </a:solidFill>
              </a:rPr>
              <a:t>主 耶 和 華 說 ： </a:t>
            </a:r>
            <a:r>
              <a:rPr lang="zh-TW" altLang="en-US" sz="3600" b="1" dirty="0" smtClean="0">
                <a:solidFill>
                  <a:schemeClr val="bg1"/>
                </a:solidFill>
              </a:rPr>
              <a:t>我 不 喜 悅 那 死 人 之 死 </a:t>
            </a:r>
            <a:r>
              <a:rPr lang="zh-TW" altLang="en-US" sz="3600" dirty="0" smtClean="0">
                <a:solidFill>
                  <a:schemeClr val="bg1"/>
                </a:solidFill>
              </a:rPr>
              <a:t>， 所 以 你 們 當 回 頭 而 存 活 。</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678751"/>
          </a:xfrm>
          <a:prstGeom prst="rect">
            <a:avLst/>
          </a:prstGeom>
          <a:noFill/>
        </p:spPr>
        <p:txBody>
          <a:bodyPr wrap="square" rtlCol="0">
            <a:spAutoFit/>
          </a:bodyPr>
          <a:lstStyle/>
          <a:p>
            <a:pPr algn="r"/>
            <a:r>
              <a:rPr lang="en-US" sz="3200" b="1" dirty="0" smtClean="0">
                <a:solidFill>
                  <a:schemeClr val="bg1"/>
                </a:solidFill>
              </a:rPr>
              <a:t>Ezek 36: 26-27</a:t>
            </a:r>
            <a:endParaRPr lang="en-US" sz="3200" b="1" dirty="0" smtClean="0">
              <a:solidFill>
                <a:schemeClr val="bg1"/>
              </a:solidFill>
            </a:endParaRPr>
          </a:p>
          <a:p>
            <a:r>
              <a:rPr lang="en-US" sz="3600" dirty="0" smtClean="0">
                <a:solidFill>
                  <a:schemeClr val="bg1"/>
                </a:solidFill>
              </a:rPr>
              <a:t>I will give you a new heart and put a new spirit in you; I will remove from you your heart of stone and give you a heart of flesh. And I will put my Spirit in you and move you </a:t>
            </a:r>
            <a:r>
              <a:rPr lang="en-US" sz="3600" b="1" dirty="0" smtClean="0">
                <a:solidFill>
                  <a:schemeClr val="bg1"/>
                </a:solidFill>
              </a:rPr>
              <a:t>to follow my decrees and be careful to keep my </a:t>
            </a:r>
            <a:r>
              <a:rPr lang="en-US" sz="3600" b="1" dirty="0" smtClean="0">
                <a:solidFill>
                  <a:schemeClr val="bg1"/>
                </a:solidFill>
              </a:rPr>
              <a:t>laws.</a:t>
            </a:r>
          </a:p>
          <a:p>
            <a:endParaRPr lang="en-US" altLang="zh-CN" sz="3600" b="1" dirty="0" smtClean="0">
              <a:solidFill>
                <a:schemeClr val="bg1"/>
              </a:solidFill>
            </a:endParaRPr>
          </a:p>
          <a:p>
            <a:r>
              <a:rPr lang="zh-CN" altLang="en-US" sz="3600" dirty="0" smtClean="0">
                <a:solidFill>
                  <a:schemeClr val="bg1"/>
                </a:solidFill>
              </a:rPr>
              <a:t>我 </a:t>
            </a:r>
            <a:r>
              <a:rPr lang="zh-CN" altLang="en-US" sz="3600" dirty="0" smtClean="0">
                <a:solidFill>
                  <a:schemeClr val="bg1"/>
                </a:solidFill>
              </a:rPr>
              <a:t>也 要 赐 给 你 们 一 个 新 心 ， 将 新 灵 放 在 你 们 里 面 ， 又 从 你 们 的 肉 体 中 除 掉 石 心 ， 赐 给 你 们 肉 心 。我 必 将 我 的 灵 放 在 你 们 里 面 ， </a:t>
            </a:r>
            <a:r>
              <a:rPr lang="zh-CN" altLang="en-US" sz="3600" b="1" dirty="0" smtClean="0">
                <a:solidFill>
                  <a:schemeClr val="bg1"/>
                </a:solidFill>
              </a:rPr>
              <a:t>使 你 们 顺 从 我 的 律 例 ， 谨 守 遵 行 我 的 典 章</a:t>
            </a:r>
            <a:r>
              <a:rPr lang="zh-CN" altLang="en-US" sz="3600" dirty="0" smtClean="0">
                <a:solidFill>
                  <a:schemeClr val="bg1"/>
                </a:solidFill>
              </a:rPr>
              <a:t>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308324"/>
          </a:xfrm>
          <a:prstGeom prst="rect">
            <a:avLst/>
          </a:prstGeom>
          <a:noFill/>
        </p:spPr>
        <p:txBody>
          <a:bodyPr wrap="square" rtlCol="0">
            <a:spAutoFit/>
          </a:bodyPr>
          <a:lstStyle/>
          <a:p>
            <a:r>
              <a:rPr lang="en-US" sz="7200" dirty="0" smtClean="0">
                <a:solidFill>
                  <a:schemeClr val="bg1"/>
                </a:solidFill>
              </a:rPr>
              <a:t>The Prince Who Became the Beast</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462760"/>
          </a:xfrm>
          <a:prstGeom prst="rect">
            <a:avLst/>
          </a:prstGeom>
          <a:noFill/>
        </p:spPr>
        <p:txBody>
          <a:bodyPr wrap="square" rtlCol="0">
            <a:spAutoFit/>
          </a:bodyPr>
          <a:lstStyle/>
          <a:p>
            <a:pPr algn="r"/>
            <a:r>
              <a:rPr lang="en-US" sz="3200" b="1" dirty="0" smtClean="0">
                <a:solidFill>
                  <a:schemeClr val="bg1"/>
                </a:solidFill>
              </a:rPr>
              <a:t>Rom 5: 6-8</a:t>
            </a:r>
            <a:endParaRPr lang="en-US" sz="3200" b="1" dirty="0" smtClean="0">
              <a:solidFill>
                <a:schemeClr val="bg1"/>
              </a:solidFill>
            </a:endParaRPr>
          </a:p>
          <a:p>
            <a:r>
              <a:rPr lang="en-US" sz="3600" baseline="30000" dirty="0" smtClean="0">
                <a:solidFill>
                  <a:schemeClr val="bg1"/>
                </a:solidFill>
              </a:rPr>
              <a:t>6 </a:t>
            </a:r>
            <a:r>
              <a:rPr lang="en-US" sz="3600" dirty="0" smtClean="0">
                <a:solidFill>
                  <a:schemeClr val="bg1"/>
                </a:solidFill>
              </a:rPr>
              <a:t>You see, at just the right time, when we were still powerless, Christ died for the ungodly. </a:t>
            </a:r>
            <a:r>
              <a:rPr lang="en-US" sz="3600" baseline="30000" dirty="0" smtClean="0">
                <a:solidFill>
                  <a:schemeClr val="bg1"/>
                </a:solidFill>
              </a:rPr>
              <a:t>7 </a:t>
            </a:r>
            <a:r>
              <a:rPr lang="en-US" sz="3600" dirty="0" smtClean="0">
                <a:solidFill>
                  <a:schemeClr val="bg1"/>
                </a:solidFill>
              </a:rPr>
              <a:t>Very rarely will anyone die for a righteous person, though for a good person someone might possibly dare to die. </a:t>
            </a:r>
            <a:r>
              <a:rPr lang="en-US" sz="3600" baseline="30000" dirty="0" smtClean="0">
                <a:solidFill>
                  <a:schemeClr val="bg1"/>
                </a:solidFill>
              </a:rPr>
              <a:t>8 </a:t>
            </a:r>
            <a:r>
              <a:rPr lang="en-US" sz="3600" dirty="0" smtClean="0">
                <a:solidFill>
                  <a:schemeClr val="bg1"/>
                </a:solidFill>
              </a:rPr>
              <a:t>But God demonstrates his own love for us in this: While we were still sinners, Christ died for us.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908762"/>
          </a:xfrm>
          <a:prstGeom prst="rect">
            <a:avLst/>
          </a:prstGeom>
          <a:noFill/>
        </p:spPr>
        <p:txBody>
          <a:bodyPr wrap="square" rtlCol="0">
            <a:spAutoFit/>
          </a:bodyPr>
          <a:lstStyle/>
          <a:p>
            <a:pPr algn="r"/>
            <a:r>
              <a:rPr lang="en-US" sz="3200" b="1" dirty="0" smtClean="0">
                <a:solidFill>
                  <a:schemeClr val="bg1"/>
                </a:solidFill>
              </a:rPr>
              <a:t>Rom 5: 6-8</a:t>
            </a:r>
            <a:endParaRPr lang="en-US" sz="3200" b="1" dirty="0" smtClean="0">
              <a:solidFill>
                <a:schemeClr val="bg1"/>
              </a:solidFill>
            </a:endParaRPr>
          </a:p>
          <a:p>
            <a:r>
              <a:rPr lang="en-US" altLang="zh-TW" sz="3600" baseline="30000" dirty="0" smtClean="0">
                <a:solidFill>
                  <a:schemeClr val="bg1"/>
                </a:solidFill>
              </a:rPr>
              <a:t>6 </a:t>
            </a:r>
            <a:r>
              <a:rPr lang="zh-TW" altLang="en-US" sz="3600" dirty="0" smtClean="0">
                <a:solidFill>
                  <a:schemeClr val="bg1"/>
                </a:solidFill>
              </a:rPr>
              <a:t>因 我 們 還 軟 弱 的 時 候 ， 基 督 就 按 所 定 的 日 期 為 罪 人 死 </a:t>
            </a:r>
            <a:r>
              <a:rPr lang="zh-TW" altLang="en-US" sz="3600" dirty="0" smtClean="0">
                <a:solidFill>
                  <a:schemeClr val="bg1"/>
                </a:solidFill>
              </a:rPr>
              <a:t>。</a:t>
            </a:r>
            <a:r>
              <a:rPr lang="en-US" altLang="zh-TW" sz="3600" baseline="30000" dirty="0" smtClean="0">
                <a:solidFill>
                  <a:schemeClr val="bg1"/>
                </a:solidFill>
              </a:rPr>
              <a:t>7</a:t>
            </a:r>
            <a:r>
              <a:rPr lang="en-US" altLang="zh-TW" sz="3600" baseline="30000" dirty="0" smtClean="0">
                <a:solidFill>
                  <a:schemeClr val="bg1"/>
                </a:solidFill>
              </a:rPr>
              <a:t> </a:t>
            </a:r>
            <a:r>
              <a:rPr lang="zh-TW" altLang="en-US" sz="3600" dirty="0" smtClean="0">
                <a:solidFill>
                  <a:schemeClr val="bg1"/>
                </a:solidFill>
              </a:rPr>
              <a:t>為 義 人 死 ， 是 少 有 的 ； 為 仁 人 死 、 或 者 有 敢 做 的 </a:t>
            </a:r>
            <a:r>
              <a:rPr lang="zh-TW" altLang="en-US" sz="3600" dirty="0" smtClean="0">
                <a:solidFill>
                  <a:schemeClr val="bg1"/>
                </a:solidFill>
              </a:rPr>
              <a:t>。</a:t>
            </a:r>
            <a:r>
              <a:rPr lang="en-US" altLang="zh-TW" sz="3600" baseline="30000" dirty="0" smtClean="0">
                <a:solidFill>
                  <a:schemeClr val="bg1"/>
                </a:solidFill>
              </a:rPr>
              <a:t>8</a:t>
            </a:r>
            <a:r>
              <a:rPr lang="en-US" altLang="zh-TW" sz="3600" baseline="30000" dirty="0" smtClean="0">
                <a:solidFill>
                  <a:schemeClr val="bg1"/>
                </a:solidFill>
              </a:rPr>
              <a:t> </a:t>
            </a:r>
            <a:r>
              <a:rPr lang="zh-TW" altLang="en-US" sz="3600" dirty="0" smtClean="0">
                <a:solidFill>
                  <a:schemeClr val="bg1"/>
                </a:solidFill>
              </a:rPr>
              <a:t>惟 有 基 督 在 我 們 還 作 罪 人 的 時 候 為 我 們 死 ， 神 的 愛 就 在 此 向 我 們 顯 明 了 。</a:t>
            </a:r>
            <a:endParaRPr lang="zh-TW" altLang="en-US" sz="36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462760"/>
          </a:xfrm>
          <a:prstGeom prst="rect">
            <a:avLst/>
          </a:prstGeom>
          <a:noFill/>
        </p:spPr>
        <p:txBody>
          <a:bodyPr wrap="square" rtlCol="0">
            <a:spAutoFit/>
          </a:bodyPr>
          <a:lstStyle/>
          <a:p>
            <a:pPr algn="r"/>
            <a:r>
              <a:rPr lang="en-US" sz="3200" b="1" dirty="0" smtClean="0">
                <a:solidFill>
                  <a:schemeClr val="bg1"/>
                </a:solidFill>
              </a:rPr>
              <a:t>Isa 52: 14</a:t>
            </a:r>
            <a:endParaRPr lang="en-US" sz="3200" b="1" dirty="0" smtClean="0">
              <a:solidFill>
                <a:schemeClr val="bg1"/>
              </a:solidFill>
            </a:endParaRPr>
          </a:p>
          <a:p>
            <a:r>
              <a:rPr lang="en-US" sz="3600" dirty="0" smtClean="0">
                <a:solidFill>
                  <a:schemeClr val="bg1"/>
                </a:solidFill>
              </a:rPr>
              <a:t>Just as there were many who were appalled at him— his appearance was so disfigured beyond that of any human being and his form marred beyond human </a:t>
            </a:r>
            <a:r>
              <a:rPr lang="en-US" sz="3600" dirty="0" smtClean="0">
                <a:solidFill>
                  <a:schemeClr val="bg1"/>
                </a:solidFill>
              </a:rPr>
              <a:t>likeness.</a:t>
            </a:r>
          </a:p>
          <a:p>
            <a:endParaRPr lang="en-US" altLang="zh-TW" sz="3600" dirty="0" smtClean="0">
              <a:solidFill>
                <a:schemeClr val="bg1"/>
              </a:solidFill>
            </a:endParaRPr>
          </a:p>
          <a:p>
            <a:r>
              <a:rPr lang="zh-TW" altLang="en-US" sz="3600" dirty="0" smtClean="0">
                <a:solidFill>
                  <a:schemeClr val="bg1"/>
                </a:solidFill>
              </a:rPr>
              <a:t>許 多 人 因 他 </a:t>
            </a:r>
            <a:r>
              <a:rPr lang="zh-TW" altLang="en-US" sz="3600" dirty="0" smtClean="0">
                <a:solidFill>
                  <a:schemeClr val="bg1"/>
                </a:solidFill>
              </a:rPr>
              <a:t>驚 </a:t>
            </a:r>
            <a:r>
              <a:rPr lang="zh-TW" altLang="en-US" sz="3600" dirty="0" smtClean="0">
                <a:solidFill>
                  <a:schemeClr val="bg1"/>
                </a:solidFill>
              </a:rPr>
              <a:t>奇 ； 他 的 面 貌 比 別 人 憔 悴 ； 他 的 形 容 比 世 人 枯 槁 。</a:t>
            </a:r>
            <a:endParaRPr lang="zh-TW" altLang="en-US" sz="36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462760"/>
          </a:xfrm>
          <a:prstGeom prst="rect">
            <a:avLst/>
          </a:prstGeom>
          <a:noFill/>
        </p:spPr>
        <p:txBody>
          <a:bodyPr wrap="square" rtlCol="0">
            <a:spAutoFit/>
          </a:bodyPr>
          <a:lstStyle/>
          <a:p>
            <a:pPr algn="r"/>
            <a:r>
              <a:rPr lang="en-US" sz="3200" b="1" dirty="0" smtClean="0">
                <a:solidFill>
                  <a:schemeClr val="bg1"/>
                </a:solidFill>
              </a:rPr>
              <a:t>1 </a:t>
            </a:r>
            <a:r>
              <a:rPr lang="en-US" altLang="zh-CN" sz="3200" b="1" dirty="0" err="1" smtClean="0">
                <a:solidFill>
                  <a:schemeClr val="bg1"/>
                </a:solidFill>
              </a:rPr>
              <a:t>Jn</a:t>
            </a:r>
            <a:r>
              <a:rPr lang="en-US" altLang="zh-CN" sz="3200" b="1" dirty="0" smtClean="0">
                <a:solidFill>
                  <a:schemeClr val="bg1"/>
                </a:solidFill>
              </a:rPr>
              <a:t> 4: 10, 19</a:t>
            </a:r>
            <a:endParaRPr lang="en-US" sz="3200" b="1" dirty="0" smtClean="0">
              <a:solidFill>
                <a:schemeClr val="bg1"/>
              </a:solidFill>
            </a:endParaRPr>
          </a:p>
          <a:p>
            <a:r>
              <a:rPr lang="en-US" sz="3600" dirty="0" smtClean="0">
                <a:solidFill>
                  <a:schemeClr val="bg1"/>
                </a:solidFill>
              </a:rPr>
              <a:t>This is love: not that we loved God, but that he loved us and sent his Son as an atoning sacrifice for our sins. We love because </a:t>
            </a:r>
            <a:r>
              <a:rPr lang="en-US" sz="3600" b="1" dirty="0" smtClean="0">
                <a:solidFill>
                  <a:schemeClr val="bg1"/>
                </a:solidFill>
              </a:rPr>
              <a:t>he first loved us</a:t>
            </a:r>
            <a:r>
              <a:rPr lang="en-US" sz="3600" dirty="0" smtClean="0">
                <a:solidFill>
                  <a:schemeClr val="bg1"/>
                </a:solidFill>
              </a:rPr>
              <a:t>.</a:t>
            </a:r>
            <a:endParaRPr lang="en-US" sz="3600" dirty="0" smtClean="0">
              <a:solidFill>
                <a:schemeClr val="bg1"/>
              </a:solidFill>
            </a:endParaRPr>
          </a:p>
          <a:p>
            <a:endParaRPr lang="en-US" altLang="zh-TW" sz="3600" dirty="0" smtClean="0">
              <a:solidFill>
                <a:schemeClr val="bg1"/>
              </a:solidFill>
            </a:endParaRPr>
          </a:p>
          <a:p>
            <a:r>
              <a:rPr lang="zh-TW" altLang="en-US" sz="3600" dirty="0" smtClean="0">
                <a:solidFill>
                  <a:schemeClr val="bg1"/>
                </a:solidFill>
              </a:rPr>
              <a:t>不 是 我 們 愛 神 ， 乃 是 神 愛 我 們 ， 差 他 的 兒 子 為 我 們 的 罪 作 了 挽 回 祭 ， 這 就 是 愛 了 。 我 們 愛 ， 因 為 </a:t>
            </a:r>
            <a:r>
              <a:rPr lang="zh-TW" altLang="en-US" sz="3600" b="1" dirty="0" smtClean="0">
                <a:solidFill>
                  <a:schemeClr val="bg1"/>
                </a:solidFill>
              </a:rPr>
              <a:t>神 先 愛 我 們 </a:t>
            </a:r>
            <a:r>
              <a:rPr lang="zh-TW" altLang="en-US" sz="3600" dirty="0" smtClean="0">
                <a:solidFill>
                  <a:schemeClr val="bg1"/>
                </a:solidFill>
              </a:rPr>
              <a:t>。</a:t>
            </a:r>
            <a:endParaRPr lang="zh-TW" altLang="en-US" sz="36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678751"/>
          </a:xfrm>
          <a:prstGeom prst="rect">
            <a:avLst/>
          </a:prstGeom>
          <a:noFill/>
        </p:spPr>
        <p:txBody>
          <a:bodyPr wrap="square" rtlCol="0">
            <a:spAutoFit/>
          </a:bodyPr>
          <a:lstStyle/>
          <a:p>
            <a:pPr algn="r"/>
            <a:r>
              <a:rPr lang="en-US" altLang="zh-CN" sz="3200" b="1" dirty="0" err="1" smtClean="0">
                <a:solidFill>
                  <a:schemeClr val="bg1"/>
                </a:solidFill>
              </a:rPr>
              <a:t>Jn</a:t>
            </a:r>
            <a:r>
              <a:rPr lang="en-US" altLang="zh-CN" sz="3200" b="1" dirty="0" smtClean="0">
                <a:solidFill>
                  <a:schemeClr val="bg1"/>
                </a:solidFill>
              </a:rPr>
              <a:t> 13: 34; 14: 21</a:t>
            </a:r>
            <a:endParaRPr lang="en-US" sz="3200" b="1" dirty="0" smtClean="0">
              <a:solidFill>
                <a:schemeClr val="bg1"/>
              </a:solidFill>
            </a:endParaRPr>
          </a:p>
          <a:p>
            <a:r>
              <a:rPr lang="en-US" sz="3600" dirty="0" smtClean="0">
                <a:solidFill>
                  <a:schemeClr val="bg1"/>
                </a:solidFill>
              </a:rPr>
              <a:t>A new command I give you: Love one another. As I have loved you, so you must love one another. Whoever has my commands and keeps them is the one who loves me. The one who loves me will be loved by my Father, and I too will love them and show myself to </a:t>
            </a:r>
            <a:r>
              <a:rPr lang="en-US" sz="3600" dirty="0" smtClean="0">
                <a:solidFill>
                  <a:schemeClr val="bg1"/>
                </a:solidFill>
              </a:rPr>
              <a:t>them.</a:t>
            </a:r>
            <a:endParaRPr lang="en-US" altLang="zh-TW" sz="3600" dirty="0" smtClean="0">
              <a:solidFill>
                <a:schemeClr val="bg1"/>
              </a:solidFill>
            </a:endParaRPr>
          </a:p>
          <a:p>
            <a:r>
              <a:rPr lang="zh-TW" altLang="en-US" sz="3600" dirty="0" smtClean="0">
                <a:solidFill>
                  <a:schemeClr val="bg1"/>
                </a:solidFill>
              </a:rPr>
              <a:t>我 賜 給 你 們 一 條 新 命 令 ， 乃 是 叫 你 們 彼 此 相 愛 ； 我 怎 樣 愛 你 們 ， 你 們 也 要 怎 樣 相 愛 。 有 了 我 的 命 令 又 遵 守 的 ， 這 人 就 是 愛 我 的 ； 愛 我 的 必 蒙 我 父 愛 他 ， 我 也 要 愛 他 ， 並 且 要 向 他 顯 現 。</a:t>
            </a:r>
            <a:endParaRPr lang="zh-TW" altLang="en-US" sz="36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2459504"/>
            <a:ext cx="3886200" cy="2400657"/>
          </a:xfrm>
          <a:prstGeom prst="rect">
            <a:avLst/>
          </a:prstGeom>
          <a:noFill/>
        </p:spPr>
        <p:txBody>
          <a:bodyPr wrap="square" rtlCol="0">
            <a:spAutoFit/>
          </a:bodyPr>
          <a:lstStyle/>
          <a:p>
            <a:r>
              <a:rPr lang="en-US" sz="15000" dirty="0" smtClean="0">
                <a:solidFill>
                  <a:schemeClr val="bg1"/>
                </a:solidFill>
              </a:rPr>
              <a:t>EVIL</a:t>
            </a:r>
            <a:endParaRPr lang="en-US" sz="15000" dirty="0">
              <a:solidFill>
                <a:schemeClr val="bg1"/>
              </a:solidFill>
            </a:endParaRPr>
          </a:p>
        </p:txBody>
      </p:sp>
      <p:grpSp>
        <p:nvGrpSpPr>
          <p:cNvPr id="6" name="Group 5"/>
          <p:cNvGrpSpPr/>
          <p:nvPr/>
        </p:nvGrpSpPr>
        <p:grpSpPr>
          <a:xfrm>
            <a:off x="3581400" y="1905000"/>
            <a:ext cx="1981200" cy="3657600"/>
            <a:chOff x="3581400" y="1905000"/>
            <a:chExt cx="1981200" cy="3657600"/>
          </a:xfrm>
        </p:grpSpPr>
        <p:sp>
          <p:nvSpPr>
            <p:cNvPr id="3" name="Rectangle 2"/>
            <p:cNvSpPr/>
            <p:nvPr/>
          </p:nvSpPr>
          <p:spPr>
            <a:xfrm>
              <a:off x="3581400" y="2819400"/>
              <a:ext cx="1981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rot="5400000">
              <a:off x="2743200" y="3581400"/>
              <a:ext cx="3657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5257800" y="2459504"/>
            <a:ext cx="3886200" cy="2400657"/>
          </a:xfrm>
          <a:prstGeom prst="rect">
            <a:avLst/>
          </a:prstGeom>
          <a:noFill/>
        </p:spPr>
        <p:txBody>
          <a:bodyPr wrap="square" rtlCol="0">
            <a:spAutoFit/>
          </a:bodyPr>
          <a:lstStyle/>
          <a:p>
            <a:pPr algn="r"/>
            <a:r>
              <a:rPr lang="en-US" sz="15000" dirty="0" smtClean="0">
                <a:solidFill>
                  <a:schemeClr val="bg1"/>
                </a:solidFill>
              </a:rPr>
              <a:t>LIVE</a:t>
            </a:r>
            <a:endParaRPr lang="en-US" sz="15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5602" name="Picture 2" descr="Image result for tom and jerry"/>
          <p:cNvPicPr>
            <a:picLocks noChangeAspect="1" noChangeArrowheads="1"/>
          </p:cNvPicPr>
          <p:nvPr/>
        </p:nvPicPr>
        <p:blipFill>
          <a:blip r:embed="rId2" cstate="print"/>
          <a:srcRect/>
          <a:stretch>
            <a:fillRect/>
          </a:stretch>
        </p:blipFill>
        <p:spPr bwMode="auto">
          <a:xfrm>
            <a:off x="0" y="0"/>
            <a:ext cx="9144000" cy="6871066"/>
          </a:xfrm>
          <a:prstGeom prst="rect">
            <a:avLst/>
          </a:prstGeom>
          <a:noFill/>
        </p:spPr>
      </p:pic>
      <p:sp>
        <p:nvSpPr>
          <p:cNvPr id="4" name="TextBox 3"/>
          <p:cNvSpPr txBox="1"/>
          <p:nvPr/>
        </p:nvSpPr>
        <p:spPr>
          <a:xfrm>
            <a:off x="7010400" y="6248400"/>
            <a:ext cx="1676400" cy="276999"/>
          </a:xfrm>
          <a:prstGeom prst="rect">
            <a:avLst/>
          </a:prstGeom>
          <a:noFill/>
        </p:spPr>
        <p:txBody>
          <a:bodyPr wrap="square" rtlCol="0">
            <a:spAutoFit/>
          </a:bodyPr>
          <a:lstStyle/>
          <a:p>
            <a:r>
              <a:rPr lang="en-US" sz="1200" dirty="0" smtClean="0">
                <a:solidFill>
                  <a:schemeClr val="bg1"/>
                </a:solidFill>
              </a:rPr>
              <a:t>Wikipedia</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Not So Cutesy After All:</a:t>
            </a:r>
            <a:endParaRPr lang="en-US" sz="4000" u="sng" dirty="0" smtClean="0">
              <a:solidFill>
                <a:schemeClr val="bg1"/>
              </a:solidFill>
            </a:endParaRPr>
          </a:p>
          <a:p>
            <a:r>
              <a:rPr lang="en-US" sz="4000" dirty="0" smtClean="0">
                <a:solidFill>
                  <a:schemeClr val="bg1"/>
                </a:solidFill>
              </a:rPr>
              <a:t>Yet… </a:t>
            </a:r>
            <a:r>
              <a:rPr lang="en-US" sz="4000" i="1" dirty="0" smtClean="0">
                <a:solidFill>
                  <a:schemeClr val="bg1"/>
                </a:solidFill>
              </a:rPr>
              <a:t>what are some of these values that are therefore welcomed openly into our homes, into our consciousness, shaping our conscience?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i="1" dirty="0" smtClean="0">
                <a:solidFill>
                  <a:schemeClr val="bg1"/>
                </a:solidFill>
              </a:rPr>
              <a:t>If we do not </a:t>
            </a:r>
            <a:r>
              <a:rPr lang="en-US" sz="4000" i="1" u="sng" dirty="0" smtClean="0">
                <a:solidFill>
                  <a:schemeClr val="bg1"/>
                </a:solidFill>
              </a:rPr>
              <a:t>think</a:t>
            </a:r>
            <a:r>
              <a:rPr lang="en-US" sz="4000" i="1" dirty="0" smtClean="0">
                <a:solidFill>
                  <a:schemeClr val="bg1"/>
                </a:solidFill>
              </a:rPr>
              <a:t> in terms of measured appropriation, biblical evaluation, and thoughtful transformation, we will probably be consumed by culture, and won’t even know that </a:t>
            </a:r>
            <a:r>
              <a:rPr lang="en-US" sz="4000" b="1" i="1" dirty="0" smtClean="0">
                <a:solidFill>
                  <a:schemeClr val="bg1"/>
                </a:solidFill>
              </a:rPr>
              <a:t>we are more American than we are Christian</a:t>
            </a:r>
            <a:r>
              <a:rPr lang="en-US" sz="4000" i="1" dirty="0" smtClean="0">
                <a:solidFill>
                  <a:schemeClr val="bg1"/>
                </a:solidFill>
              </a:rPr>
              <a:t>.</a:t>
            </a:r>
          </a:p>
          <a:p>
            <a:endParaRPr lang="en-US" sz="4000" i="1" dirty="0" smtClean="0">
              <a:solidFill>
                <a:schemeClr val="bg1"/>
              </a:solidFill>
            </a:endParaRPr>
          </a:p>
          <a:p>
            <a:pPr algn="r"/>
            <a:r>
              <a:rPr lang="en-US" sz="4000" i="1" dirty="0" smtClean="0">
                <a:solidFill>
                  <a:schemeClr val="bg1"/>
                </a:solidFill>
              </a:rPr>
              <a:t>~</a:t>
            </a:r>
            <a:r>
              <a:rPr lang="en-US" sz="4000" i="1" dirty="0" smtClean="0">
                <a:solidFill>
                  <a:schemeClr val="bg1"/>
                </a:solidFill>
              </a:rPr>
              <a:t>Pastor </a:t>
            </a:r>
            <a:r>
              <a:rPr lang="en-US" sz="4000" i="1" dirty="0" smtClean="0">
                <a:solidFill>
                  <a:schemeClr val="bg1"/>
                </a:solidFill>
              </a:rPr>
              <a:t>John Piper, Don’t Waste Your Life</a:t>
            </a:r>
            <a:endParaRPr lang="en-US" sz="4000"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Not So Cutesy After All:</a:t>
            </a:r>
            <a:endParaRPr lang="en-US" sz="4000" u="sng" dirty="0" smtClean="0">
              <a:solidFill>
                <a:schemeClr val="bg1"/>
              </a:solidFill>
            </a:endParaRPr>
          </a:p>
          <a:p>
            <a:r>
              <a:rPr lang="en-US" sz="4000" dirty="0" smtClean="0">
                <a:solidFill>
                  <a:schemeClr val="bg1"/>
                </a:solidFill>
              </a:rPr>
              <a:t>Somehow, the Holy Spirit doesn’t usually get the invitation, </a:t>
            </a:r>
            <a:r>
              <a:rPr lang="en-US" sz="4000" i="1" dirty="0" smtClean="0">
                <a:solidFill>
                  <a:schemeClr val="bg1"/>
                </a:solidFill>
              </a:rPr>
              <a:t>does he?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308324"/>
          </a:xfrm>
          <a:prstGeom prst="rect">
            <a:avLst/>
          </a:prstGeom>
          <a:noFill/>
        </p:spPr>
        <p:txBody>
          <a:bodyPr wrap="square" rtlCol="0">
            <a:spAutoFit/>
          </a:bodyPr>
          <a:lstStyle/>
          <a:p>
            <a:r>
              <a:rPr lang="en-US" sz="7200" dirty="0" smtClean="0">
                <a:solidFill>
                  <a:schemeClr val="bg1"/>
                </a:solidFill>
              </a:rPr>
              <a:t>                   ‘s</a:t>
            </a:r>
          </a:p>
          <a:p>
            <a:r>
              <a:rPr lang="en-US" sz="7200" dirty="0" smtClean="0">
                <a:solidFill>
                  <a:schemeClr val="bg1"/>
                </a:solidFill>
              </a:rPr>
              <a:t>Beauty and the Beast</a:t>
            </a:r>
            <a:endParaRPr lang="en-US" sz="7200" dirty="0">
              <a:solidFill>
                <a:schemeClr val="bg1"/>
              </a:solidFill>
            </a:endParaRPr>
          </a:p>
        </p:txBody>
      </p:sp>
      <p:pic>
        <p:nvPicPr>
          <p:cNvPr id="3" name="Picture 2" descr="Image result for disney"/>
          <p:cNvPicPr>
            <a:picLocks noChangeAspect="1" noChangeArrowheads="1"/>
          </p:cNvPicPr>
          <p:nvPr/>
        </p:nvPicPr>
        <p:blipFill>
          <a:blip r:embed="rId2" cstate="print">
            <a:duotone>
              <a:schemeClr val="bg2">
                <a:shade val="45000"/>
                <a:satMod val="135000"/>
              </a:schemeClr>
              <a:prstClr val="white"/>
            </a:duotone>
            <a:lum bright="100000"/>
          </a:blip>
          <a:stretch>
            <a:fillRect/>
          </a:stretch>
        </p:blipFill>
        <p:spPr bwMode="auto">
          <a:xfrm>
            <a:off x="76200" y="1676400"/>
            <a:ext cx="3810000" cy="16002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Disney’s Beauty and the Beast:</a:t>
            </a:r>
            <a:endParaRPr lang="en-US" sz="4000" u="sng" dirty="0" smtClean="0">
              <a:solidFill>
                <a:schemeClr val="bg1"/>
              </a:solidFill>
            </a:endParaRPr>
          </a:p>
          <a:p>
            <a:r>
              <a:rPr lang="en-US" sz="4000" dirty="0" smtClean="0">
                <a:solidFill>
                  <a:schemeClr val="bg1"/>
                </a:solidFill>
              </a:rPr>
              <a:t>Opening sequence -</a:t>
            </a:r>
            <a:r>
              <a:rPr lang="en-US" sz="4000" i="1" dirty="0" smtClean="0">
                <a:solidFill>
                  <a:schemeClr val="bg1"/>
                </a:solidFill>
              </a:rPr>
              <a:t> </a:t>
            </a:r>
            <a:r>
              <a:rPr lang="en-US" sz="4000" u="sng" dirty="0" smtClean="0">
                <a:hlinkClick r:id="rId2"/>
              </a:rPr>
              <a:t>https://</a:t>
            </a:r>
            <a:r>
              <a:rPr lang="en-US" sz="4000" u="sng" dirty="0" smtClean="0">
                <a:hlinkClick r:id="rId2"/>
              </a:rPr>
              <a:t>www.youtube.com/watch?v=7fEbW568CZo</a:t>
            </a:r>
            <a:endParaRPr lang="en-US" sz="4000"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7010400" y="6248400"/>
            <a:ext cx="1676400" cy="276999"/>
          </a:xfrm>
          <a:prstGeom prst="rect">
            <a:avLst/>
          </a:prstGeom>
          <a:noFill/>
        </p:spPr>
        <p:txBody>
          <a:bodyPr wrap="square" rtlCol="0">
            <a:spAutoFit/>
          </a:bodyPr>
          <a:lstStyle/>
          <a:p>
            <a:r>
              <a:rPr lang="en-US" sz="1200" dirty="0" smtClean="0">
                <a:solidFill>
                  <a:schemeClr val="bg1"/>
                </a:solidFill>
              </a:rPr>
              <a:t>54disneyreviews.com</a:t>
            </a:r>
            <a:endParaRPr lang="en-US" sz="1200" dirty="0">
              <a:solidFill>
                <a:schemeClr val="bg1"/>
              </a:solidFill>
            </a:endParaRPr>
          </a:p>
        </p:txBody>
      </p:sp>
      <p:pic>
        <p:nvPicPr>
          <p:cNvPr id="47106" name="Picture 2" descr="Image result for beauty and the beast animation"/>
          <p:cNvPicPr>
            <a:picLocks noChangeAspect="1" noChangeArrowheads="1"/>
          </p:cNvPicPr>
          <p:nvPr/>
        </p:nvPicPr>
        <p:blipFill>
          <a:blip r:embed="rId2" cstate="print"/>
          <a:srcRect b="24364"/>
          <a:stretch>
            <a:fillRect/>
          </a:stretch>
        </p:blipFill>
        <p:spPr bwMode="auto">
          <a:xfrm>
            <a:off x="-1" y="0"/>
            <a:ext cx="6594231"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942</Words>
  <Application>Microsoft Office PowerPoint</Application>
  <PresentationFormat>On-screen Show (4:3)</PresentationFormat>
  <Paragraphs>68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161</cp:revision>
  <dcterms:created xsi:type="dcterms:W3CDTF">2015-05-17T06:09:38Z</dcterms:created>
  <dcterms:modified xsi:type="dcterms:W3CDTF">2017-03-05T05:19:08Z</dcterms:modified>
</cp:coreProperties>
</file>