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608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266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358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376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975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635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610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323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270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866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33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0A825-E7BF-4B55-8E7E-2E4CDE68A958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99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235" y="1681447"/>
            <a:ext cx="7480883" cy="1655762"/>
          </a:xfrm>
        </p:spPr>
        <p:txBody>
          <a:bodyPr>
            <a:noAutofit/>
          </a:bodyPr>
          <a:lstStyle/>
          <a:p>
            <a:r>
              <a:rPr lang="zh-CN" altLang="en-US" sz="40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</a:t>
            </a:r>
            <a:r>
              <a:rPr lang="zh-CN" altLang="en-US" sz="4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为耶和华知道义人的道路；恶人的道路却必灭亡</a:t>
            </a:r>
            <a:r>
              <a:rPr lang="zh-CN" altLang="en-US" sz="40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诗一：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436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178" y="0"/>
            <a:ext cx="8371643" cy="754602"/>
          </a:xfrm>
        </p:spPr>
        <p:txBody>
          <a:bodyPr>
            <a:normAutofit/>
          </a:bodyPr>
          <a:lstStyle/>
          <a:p>
            <a:pPr lvl="0" algn="ctr"/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 smtClean="0">
                <a:solidFill>
                  <a:srgbClr val="00B050"/>
                </a:solidFill>
              </a:rPr>
              <a:t>面对仇人的胸怀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" y="809297"/>
            <a:ext cx="8859914" cy="59466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同样被出买，他们有着怎样的胸怀？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约瑟：宽宏大量，彻底原谅</a:t>
            </a:r>
            <a:endParaRPr lang="en-US" altLang="zh-CN" sz="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“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不要害怕，我岂能代替神呢？从前你们的意思是要害我，但神的意思原是好的，要保全许多人的性命，成就今日的光景。</a:t>
            </a:r>
            <a:r>
              <a:rPr lang="zh-CN" altLang="en-US" sz="3400" b="1" dirty="0" smtClean="0">
                <a:latin typeface="+mn-ea"/>
              </a:rPr>
              <a:t>”（创五十：</a:t>
            </a:r>
            <a:r>
              <a:rPr lang="en-US" sz="3400" b="1" dirty="0" smtClean="0">
                <a:latin typeface="+mn-ea"/>
              </a:rPr>
              <a:t>20</a:t>
            </a:r>
            <a:r>
              <a:rPr lang="zh-CN" altLang="en-US" sz="3400" b="1" dirty="0" smtClean="0">
                <a:latin typeface="+mn-ea"/>
              </a:rPr>
              <a:t>）</a:t>
            </a:r>
            <a:endParaRPr lang="en-US" altLang="zh-CN" sz="400" b="1" dirty="0" smtClean="0">
              <a:latin typeface="+mn-ea"/>
            </a:endParaRPr>
          </a:p>
          <a:p>
            <a:pPr lvl="1">
              <a:buNone/>
            </a:pPr>
            <a:endParaRPr lang="en-US" altLang="zh-CN" sz="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参孙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心胸狭窄</a:t>
            </a:r>
            <a:r>
              <a:rPr lang="zh-CN" altLang="en-US" sz="3600" b="1" dirty="0" smtClean="0">
                <a:latin typeface="+mn-ea"/>
              </a:rPr>
              <a:t>，</a:t>
            </a:r>
            <a:r>
              <a:rPr lang="zh-CN" altLang="en-US" sz="3600" b="1" dirty="0">
                <a:latin typeface="+mn-ea"/>
              </a:rPr>
              <a:t>怒火中烧</a:t>
            </a:r>
            <a:endParaRPr lang="en-US" altLang="zh-CN" sz="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2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因赌输而赌气</a:t>
            </a:r>
            <a:endParaRPr lang="en-US" altLang="zh-CN" sz="3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12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178" y="0"/>
            <a:ext cx="8371643" cy="754602"/>
          </a:xfrm>
        </p:spPr>
        <p:txBody>
          <a:bodyPr>
            <a:normAutofit/>
          </a:bodyPr>
          <a:lstStyle/>
          <a:p>
            <a:pPr lvl="0" algn="ctr"/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 smtClean="0">
                <a:solidFill>
                  <a:srgbClr val="00B050"/>
                </a:solidFill>
              </a:rPr>
              <a:t>面对仇人的胸怀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" y="809297"/>
            <a:ext cx="8859914" cy="59466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约瑟得胜之法：相信神的主权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我岂能代替神呢？</a:t>
            </a:r>
            <a:r>
              <a:rPr lang="en-US" altLang="zh-CN" sz="3400" b="1" dirty="0" smtClean="0">
                <a:latin typeface="+mn-ea"/>
              </a:rPr>
              <a:t>--</a:t>
            </a:r>
            <a:r>
              <a:rPr lang="zh-CN" altLang="en-US" sz="3400" b="1" dirty="0" smtClean="0">
                <a:latin typeface="+mn-ea"/>
              </a:rPr>
              <a:t>申冤在主</a:t>
            </a:r>
            <a:endParaRPr lang="en-US" altLang="zh-CN" sz="8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8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/>
              <a:t>记</a:t>
            </a:r>
            <a:r>
              <a:rPr lang="zh-CN" altLang="en-US" sz="3400" b="1" dirty="0" smtClean="0">
                <a:latin typeface="+mn-ea"/>
              </a:rPr>
              <a:t>恨人就是不相信也不顺服神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8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“记恨他人如同自己喝毒药，却奢望伤害对方。”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700" b="1" dirty="0" smtClean="0"/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越早认识这点，就越早得释放</a:t>
            </a:r>
            <a:endParaRPr lang="en-US" altLang="zh-CN" sz="3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12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178" y="0"/>
            <a:ext cx="8371643" cy="754602"/>
          </a:xfrm>
        </p:spPr>
        <p:txBody>
          <a:bodyPr>
            <a:normAutofit/>
          </a:bodyPr>
          <a:lstStyle/>
          <a:p>
            <a:pPr lvl="0" algn="ctr"/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 smtClean="0">
                <a:solidFill>
                  <a:srgbClr val="00B050"/>
                </a:solidFill>
              </a:rPr>
              <a:t>面对仇人的胸怀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" y="809297"/>
            <a:ext cx="8859914" cy="59466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约瑟得胜之法：相信神的计划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神的意思原是好的</a:t>
            </a:r>
            <a:r>
              <a:rPr lang="en-US" altLang="zh-CN" sz="3400" b="1" dirty="0" smtClean="0">
                <a:latin typeface="+mn-ea"/>
              </a:rPr>
              <a:t>—</a:t>
            </a:r>
            <a:r>
              <a:rPr lang="zh-CN" altLang="en-US" sz="3400" b="1" dirty="0" smtClean="0">
                <a:latin typeface="+mn-ea"/>
              </a:rPr>
              <a:t>一切由神掌管</a:t>
            </a:r>
            <a:endParaRPr lang="en-US" altLang="zh-CN" sz="8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8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他人的冒犯是神对自己的刻意磨炼？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8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被出</a:t>
            </a:r>
            <a:r>
              <a:rPr lang="zh-CN" altLang="en-US" sz="3400" b="1" dirty="0" smtClean="0">
                <a:latin typeface="+mn-ea"/>
              </a:rPr>
              <a:t>卖</a:t>
            </a:r>
            <a:r>
              <a:rPr lang="zh-CN" altLang="en-US" sz="3400" b="1" dirty="0" smtClean="0">
                <a:latin typeface="+mn-ea"/>
              </a:rPr>
              <a:t>应该</a:t>
            </a:r>
            <a:r>
              <a:rPr lang="zh-CN" altLang="en-US" sz="3400" b="1" dirty="0" smtClean="0">
                <a:latin typeface="+mn-ea"/>
              </a:rPr>
              <a:t>是</a:t>
            </a:r>
            <a:r>
              <a:rPr lang="zh-CN" altLang="en-US" sz="3400" b="1" dirty="0" smtClean="0">
                <a:latin typeface="+mn-ea"/>
              </a:rPr>
              <a:t>神给参孙的一个</a:t>
            </a:r>
            <a:r>
              <a:rPr lang="zh-CN" altLang="en-US" sz="3400" b="1" dirty="0" smtClean="0">
                <a:latin typeface="+mn-ea"/>
              </a:rPr>
              <a:t>预警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800" b="1" dirty="0" smtClean="0"/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与其愤愤不平，不如体会神的心意</a:t>
            </a:r>
            <a:endParaRPr lang="en-US" altLang="zh-CN" sz="3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12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178" y="0"/>
            <a:ext cx="8371643" cy="754602"/>
          </a:xfrm>
        </p:spPr>
        <p:txBody>
          <a:bodyPr>
            <a:normAutofit/>
          </a:bodyPr>
          <a:lstStyle/>
          <a:p>
            <a:pPr lvl="0" algn="ctr"/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 smtClean="0">
                <a:solidFill>
                  <a:srgbClr val="00B050"/>
                </a:solidFill>
              </a:rPr>
              <a:t>面对仇人的胸怀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" y="809297"/>
            <a:ext cx="8859914" cy="59466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彭柯丽的见证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们各人若不从心里饶恕你的弟兄，我天父也要这样待你们了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太十八：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35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</a:rPr>
              <a:t>是否原谅人决定了我们属灵生命的作为</a:t>
            </a:r>
            <a:endParaRPr lang="en-US" altLang="zh-CN" sz="1200" b="1" dirty="0">
              <a:latin typeface="+mn-ea"/>
            </a:endParaRPr>
          </a:p>
          <a:p>
            <a:pPr marL="0" indent="0">
              <a:buNone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参孙：力大无比，在愤怒面前软弱无力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约瑟：虽无蛮力，因原谅人而无比刚强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12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178" y="0"/>
            <a:ext cx="8371643" cy="754602"/>
          </a:xfrm>
        </p:spPr>
        <p:txBody>
          <a:bodyPr>
            <a:normAutofit/>
          </a:bodyPr>
          <a:lstStyle/>
          <a:p>
            <a:pPr lvl="0" algn="ctr"/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CN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 smtClean="0">
                <a:solidFill>
                  <a:srgbClr val="00B050"/>
                </a:solidFill>
              </a:rPr>
              <a:t>面对使命的态度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" y="809297"/>
            <a:ext cx="8859914" cy="59466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同样被神呼召，他们的态度如何？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约瑟：遭遇坎坷，仍然忠心</a:t>
            </a:r>
            <a:endParaRPr lang="en-US" altLang="zh-CN" sz="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“</a:t>
            </a:r>
            <a:r>
              <a:rPr lang="zh-CN" altLang="en-US" sz="3400" b="1" dirty="0" smtClean="0"/>
              <a:t>尽都顺利”</a:t>
            </a:r>
            <a:endParaRPr lang="en-US" altLang="zh-CN" sz="34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“有神的灵在他里头”（创四十一：</a:t>
            </a:r>
            <a:r>
              <a:rPr lang="en-US" sz="3400" b="1" dirty="0" smtClean="0">
                <a:latin typeface="+mn-ea"/>
              </a:rPr>
              <a:t>38</a:t>
            </a:r>
            <a:r>
              <a:rPr lang="zh-CN" altLang="en-US" sz="3400" b="1" dirty="0" smtClean="0">
                <a:latin typeface="+mn-ea"/>
              </a:rPr>
              <a:t>）</a:t>
            </a:r>
            <a:endParaRPr lang="en-US" altLang="zh-CN" sz="3400" b="1" dirty="0" smtClean="0">
              <a:latin typeface="+mn-ea"/>
            </a:endParaRPr>
          </a:p>
          <a:p>
            <a:pPr lvl="1">
              <a:buNone/>
            </a:pPr>
            <a:endParaRPr lang="en-US" altLang="zh-CN" sz="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参孙：威风八面</a:t>
            </a:r>
            <a:r>
              <a:rPr lang="zh-CN" altLang="en-US" sz="3600" b="1" dirty="0" smtClean="0">
                <a:latin typeface="+mn-ea"/>
              </a:rPr>
              <a:t>，唯缺敬虔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>
                <a:latin typeface="+mn-ea"/>
              </a:rPr>
              <a:t>使</a:t>
            </a:r>
            <a:r>
              <a:rPr lang="zh-CN" altLang="en-US" sz="3400" b="1" dirty="0" smtClean="0">
                <a:latin typeface="+mn-ea"/>
              </a:rPr>
              <a:t>用神的恩赐，却忘记了神自己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神使用他的违背成就自己的旨意</a:t>
            </a:r>
            <a:endParaRPr lang="en-US" altLang="zh-CN" sz="3400" b="1" dirty="0" smtClean="0">
              <a:latin typeface="+mn-ea"/>
            </a:endParaRPr>
          </a:p>
          <a:p>
            <a:pPr lvl="1">
              <a:buNone/>
            </a:pP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12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178" y="0"/>
            <a:ext cx="8371643" cy="754602"/>
          </a:xfrm>
        </p:spPr>
        <p:txBody>
          <a:bodyPr>
            <a:normAutofit/>
          </a:bodyPr>
          <a:lstStyle/>
          <a:p>
            <a:pPr lvl="0" algn="ctr"/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CN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 smtClean="0">
                <a:solidFill>
                  <a:srgbClr val="00B050"/>
                </a:solidFill>
              </a:rPr>
              <a:t>面对使命的态度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" y="809297"/>
            <a:ext cx="8859914" cy="59466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如何面对使命？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约瑟：依靠忠心和执着</a:t>
            </a:r>
            <a:endParaRPr lang="en-US" altLang="zh-CN" sz="1200" b="1" dirty="0" smtClean="0">
              <a:latin typeface="+mn-ea"/>
            </a:endParaRPr>
          </a:p>
          <a:p>
            <a:pPr lvl="1">
              <a:buNone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参孙：倚仗恩赐和魅力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都完成了神的旨意，但结局截然不同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3400" b="1" dirty="0" smtClean="0">
              <a:latin typeface="+mn-ea"/>
            </a:endParaRPr>
          </a:p>
          <a:p>
            <a:pPr lvl="1">
              <a:buNone/>
            </a:pP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12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178" y="0"/>
            <a:ext cx="8371643" cy="754602"/>
          </a:xfrm>
        </p:spPr>
        <p:txBody>
          <a:bodyPr>
            <a:normAutofit/>
          </a:bodyPr>
          <a:lstStyle/>
          <a:p>
            <a:pPr lvl="0" algn="ctr"/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CN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 smtClean="0">
                <a:solidFill>
                  <a:srgbClr val="00B050"/>
                </a:solidFill>
              </a:rPr>
              <a:t>面对使命的态度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" y="809297"/>
            <a:ext cx="8859914" cy="59466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我们当如何履行使命？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在任何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时候、地点都可奉神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以生活见证神的灵在我们里头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侍奉与事工存在着本质的区别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做事结果很重要，心态更重要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34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3400" b="1" dirty="0" smtClean="0">
              <a:latin typeface="+mn-ea"/>
            </a:endParaRPr>
          </a:p>
          <a:p>
            <a:pPr lvl="1">
              <a:buNone/>
            </a:pP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12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564" y="687897"/>
            <a:ext cx="8043981" cy="56290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以，你们要脱去一切的污秽和盈余的邪恶，存温柔的心领受那所栽种的道，就是能救你们灵魂的道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雅一：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愿引领保护的约瑟的神大大帮助我们！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700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564" y="687897"/>
            <a:ext cx="8043981" cy="56290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两条道路：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约瑟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与参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孙</a:t>
            </a: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altLang="zh-CN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以，你们要脱去一切的污秽和盈余的邪恶，存温柔的心领受那所栽种的道，就是能救你们灵魂的道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雅一：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700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900"/>
            <a:ext cx="7886700" cy="641553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约瑟的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生平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67" y="822121"/>
            <a:ext cx="8917497" cy="59226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/>
              <a:t>自</a:t>
            </a:r>
            <a:r>
              <a:rPr lang="zh-CN" altLang="en-US" sz="3600" b="1" dirty="0" smtClean="0"/>
              <a:t>小得蒙父亲宠爱</a:t>
            </a:r>
            <a:endParaRPr lang="en-US" altLang="zh-CN" sz="3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梦中获神特别启示</a:t>
            </a:r>
            <a:endParaRPr lang="en-US" altLang="zh-CN" sz="3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被兄长出卖至埃及</a:t>
            </a:r>
            <a:endParaRPr lang="en-US" altLang="zh-CN" sz="3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被主母陷害成囚犯</a:t>
            </a:r>
            <a:endParaRPr lang="en-US" altLang="zh-CN" sz="3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被酒政遗忘于监牢</a:t>
            </a:r>
            <a:endParaRPr lang="en-US" altLang="zh-CN" sz="3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被</a:t>
            </a:r>
            <a:r>
              <a:rPr lang="zh-CN" altLang="en-US" sz="3600" b="1" dirty="0"/>
              <a:t>法</a:t>
            </a:r>
            <a:r>
              <a:rPr lang="zh-CN" altLang="en-US" sz="3600" b="1" dirty="0" smtClean="0"/>
              <a:t>老重用为宰相</a:t>
            </a:r>
            <a:endParaRPr lang="en-US" altLang="zh-CN" sz="3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/>
              <a:t>原</a:t>
            </a:r>
            <a:r>
              <a:rPr lang="zh-CN" altLang="en-US" sz="3600" b="1" dirty="0" smtClean="0"/>
              <a:t>谅兄长</a:t>
            </a:r>
            <a:r>
              <a:rPr lang="zh-CN" altLang="en-US" sz="3600" b="1" dirty="0"/>
              <a:t>拯</a:t>
            </a:r>
            <a:r>
              <a:rPr lang="zh-CN" altLang="en-US" sz="3600" b="1" dirty="0" smtClean="0"/>
              <a:t>救</a:t>
            </a:r>
            <a:r>
              <a:rPr lang="zh-CN" altLang="en-US" sz="3600" b="1" dirty="0"/>
              <a:t>全家</a:t>
            </a:r>
            <a:endParaRPr lang="en-US" sz="3600" b="1" dirty="0"/>
          </a:p>
        </p:txBody>
      </p:sp>
      <p:pic>
        <p:nvPicPr>
          <p:cNvPr id="1026" name="Picture 2" descr="Image result for image joseph genes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822121"/>
            <a:ext cx="3810000" cy="534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1236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556"/>
            <a:ext cx="7886700" cy="854074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/>
              <a:t>参孙的经历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07" y="892630"/>
            <a:ext cx="8907236" cy="58565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生前被神分别为圣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生活须遵照神的条例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被神赐予巨大的神力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被非利士人恨之入骨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藐视神的吩咐的条例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跟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随眼目情欲被制服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与非利士人同归于尽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2050" name="Picture 2" descr="Image result for image samson judg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5915" y="1020762"/>
            <a:ext cx="4278086" cy="503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727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32" y="88776"/>
            <a:ext cx="8939814" cy="66848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约瑟：选择义人之路，最终蒙福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参孙：虽非无恶不作，结局可悲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两人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之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对比对我们的启发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87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178" y="0"/>
            <a:ext cx="8371643" cy="754602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面对试探的反应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" y="754602"/>
            <a:ext cx="8859914" cy="60013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同受情欲的试探，他们如何反应？</a:t>
            </a:r>
            <a:endParaRPr lang="en-US" altLang="zh-CN" sz="1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约瑟：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“我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怎能做此大恶，得罪神呢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？”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为圣洁付出代价，却使神得荣耀</a:t>
            </a:r>
            <a:endParaRPr lang="en-US" altLang="zh-CN" sz="1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/>
              <a:t>参</a:t>
            </a:r>
            <a:r>
              <a:rPr lang="zh-CN" altLang="en-US" sz="3600" b="1" dirty="0" smtClean="0"/>
              <a:t>孙：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/>
              <a:t>看上美丽女子，就试图占为己有</a:t>
            </a:r>
            <a:endParaRPr lang="en-US" altLang="zh-CN" sz="34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/>
              <a:t>得</a:t>
            </a:r>
            <a:r>
              <a:rPr lang="zh-CN" altLang="en-US" sz="3400" b="1" dirty="0" smtClean="0"/>
              <a:t>到</a:t>
            </a:r>
            <a:r>
              <a:rPr lang="zh-CN" altLang="en-US" sz="3400" b="1" dirty="0"/>
              <a:t>一</a:t>
            </a:r>
            <a:r>
              <a:rPr lang="zh-CN" altLang="en-US" sz="3400" b="1" dirty="0" smtClean="0"/>
              <a:t>时欢快，终负上惨痛代价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xmlns="" val="125929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178" y="0"/>
            <a:ext cx="8371643" cy="754602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面对试探的反应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" y="754602"/>
            <a:ext cx="8859914" cy="60013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色情媒介的泛滥：对信徒的一大危害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互联网上有超过十亿个之多的色情网站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首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次接触色情媒介的平均年龄只有九岁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zh-CN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80%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青少年接触过最露骨的色情内容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zh-CN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50%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以上信徒家庭存在色情媒体的问题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zh-CN" sz="32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20-30%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的色情网站用户是未成年的孩子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zh-CN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30%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的牧师承认在过去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30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天内曾经窥视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色情对信徒是一大诱惑，如何战胜？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29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178" y="0"/>
            <a:ext cx="8371643" cy="754602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面对试探的反应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" y="861134"/>
            <a:ext cx="8859914" cy="5894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瑟得胜之法：圣洁的信念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的旨意就是要你们成为圣洁，远避淫行；要你们各人晓得怎样用圣洁、尊贵守着自己的身子，不放纵私欲的邪情，像那不认识神的外邦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人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帖前四：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3-5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非圣洁没有人能见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来十二：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14b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7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178" y="0"/>
            <a:ext cx="8371643" cy="754602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面对试探的反应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" y="861134"/>
            <a:ext cx="8859914" cy="5894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瑟得胜之法：逃避的决心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>
                <a:solidFill>
                  <a:srgbClr val="0000FF"/>
                </a:solidFill>
              </a:rPr>
              <a:t>你们要逃避淫行。人所犯的，无论什么罪，都在身子以外，惟有行淫的，是得罪自己的身子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林前六：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孙因自信而掉以轻心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今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天的环境充满了陷阱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失足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成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千古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恨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例子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xmlns="" val="75212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461</TotalTime>
  <Words>1356</Words>
  <Application>Microsoft Office PowerPoint</Application>
  <PresentationFormat>On-screen Show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约瑟的生平</vt:lpstr>
      <vt:lpstr>参孙的经历</vt:lpstr>
      <vt:lpstr>Slide 5</vt:lpstr>
      <vt:lpstr>一.面对试探的反应</vt:lpstr>
      <vt:lpstr>一.面对试探的反应</vt:lpstr>
      <vt:lpstr>一.面对试探的反应</vt:lpstr>
      <vt:lpstr>一.面对试探的反应</vt:lpstr>
      <vt:lpstr>二.面对仇人的胸怀</vt:lpstr>
      <vt:lpstr>二.面对仇人的胸怀</vt:lpstr>
      <vt:lpstr>二.面对仇人的胸怀</vt:lpstr>
      <vt:lpstr>二.面对仇人的胸怀</vt:lpstr>
      <vt:lpstr>三.面对使命的态度</vt:lpstr>
      <vt:lpstr>三.面对使命的态度</vt:lpstr>
      <vt:lpstr>三.面对使命的态度</vt:lpstr>
      <vt:lpstr>Slide 17</vt:lpstr>
    </vt:vector>
  </TitlesOfParts>
  <Company>RTI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 X.</dc:creator>
  <cp:lastModifiedBy>TennysonChen</cp:lastModifiedBy>
  <cp:revision>39</cp:revision>
  <dcterms:created xsi:type="dcterms:W3CDTF">2016-10-14T15:25:40Z</dcterms:created>
  <dcterms:modified xsi:type="dcterms:W3CDTF">2016-10-29T14:11:22Z</dcterms:modified>
</cp:coreProperties>
</file>