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4" r:id="rId9"/>
    <p:sldId id="263" r:id="rId10"/>
    <p:sldId id="273" r:id="rId11"/>
    <p:sldId id="265" r:id="rId12"/>
    <p:sldId id="266" r:id="rId13"/>
    <p:sldId id="270" r:id="rId14"/>
    <p:sldId id="268" r:id="rId15"/>
    <p:sldId id="269" r:id="rId16"/>
    <p:sldId id="267" r:id="rId17"/>
    <p:sldId id="271" r:id="rId18"/>
    <p:sldId id="272"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58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1D4E4F-7132-4F4E-A0D5-F6D85E00CF90}"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CB6E2-FEA3-4D11-AB94-2CAE6DA9B1BB}" type="slidenum">
              <a:rPr lang="en-US" smtClean="0"/>
              <a:t>‹#›</a:t>
            </a:fld>
            <a:endParaRPr lang="en-US"/>
          </a:p>
        </p:txBody>
      </p:sp>
    </p:spTree>
    <p:extLst>
      <p:ext uri="{BB962C8B-B14F-4D97-AF65-F5344CB8AC3E}">
        <p14:creationId xmlns:p14="http://schemas.microsoft.com/office/powerpoint/2010/main" val="3250259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1D4E4F-7132-4F4E-A0D5-F6D85E00CF90}"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CB6E2-FEA3-4D11-AB94-2CAE6DA9B1BB}" type="slidenum">
              <a:rPr lang="en-US" smtClean="0"/>
              <a:t>‹#›</a:t>
            </a:fld>
            <a:endParaRPr lang="en-US"/>
          </a:p>
        </p:txBody>
      </p:sp>
    </p:spTree>
    <p:extLst>
      <p:ext uri="{BB962C8B-B14F-4D97-AF65-F5344CB8AC3E}">
        <p14:creationId xmlns:p14="http://schemas.microsoft.com/office/powerpoint/2010/main" val="311398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1D4E4F-7132-4F4E-A0D5-F6D85E00CF90}"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CB6E2-FEA3-4D11-AB94-2CAE6DA9B1BB}" type="slidenum">
              <a:rPr lang="en-US" smtClean="0"/>
              <a:t>‹#›</a:t>
            </a:fld>
            <a:endParaRPr lang="en-US"/>
          </a:p>
        </p:txBody>
      </p:sp>
    </p:spTree>
    <p:extLst>
      <p:ext uri="{BB962C8B-B14F-4D97-AF65-F5344CB8AC3E}">
        <p14:creationId xmlns:p14="http://schemas.microsoft.com/office/powerpoint/2010/main" val="380416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1D4E4F-7132-4F4E-A0D5-F6D85E00CF90}"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CB6E2-FEA3-4D11-AB94-2CAE6DA9B1BB}" type="slidenum">
              <a:rPr lang="en-US" smtClean="0"/>
              <a:t>‹#›</a:t>
            </a:fld>
            <a:endParaRPr lang="en-US"/>
          </a:p>
        </p:txBody>
      </p:sp>
    </p:spTree>
    <p:extLst>
      <p:ext uri="{BB962C8B-B14F-4D97-AF65-F5344CB8AC3E}">
        <p14:creationId xmlns:p14="http://schemas.microsoft.com/office/powerpoint/2010/main" val="280433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1D4E4F-7132-4F4E-A0D5-F6D85E00CF90}"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CB6E2-FEA3-4D11-AB94-2CAE6DA9B1BB}" type="slidenum">
              <a:rPr lang="en-US" smtClean="0"/>
              <a:t>‹#›</a:t>
            </a:fld>
            <a:endParaRPr lang="en-US"/>
          </a:p>
        </p:txBody>
      </p:sp>
    </p:spTree>
    <p:extLst>
      <p:ext uri="{BB962C8B-B14F-4D97-AF65-F5344CB8AC3E}">
        <p14:creationId xmlns:p14="http://schemas.microsoft.com/office/powerpoint/2010/main" val="47913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1D4E4F-7132-4F4E-A0D5-F6D85E00CF90}" type="datetimeFigureOut">
              <a:rPr lang="en-US" smtClean="0"/>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CB6E2-FEA3-4D11-AB94-2CAE6DA9B1BB}" type="slidenum">
              <a:rPr lang="en-US" smtClean="0"/>
              <a:t>‹#›</a:t>
            </a:fld>
            <a:endParaRPr lang="en-US"/>
          </a:p>
        </p:txBody>
      </p:sp>
    </p:spTree>
    <p:extLst>
      <p:ext uri="{BB962C8B-B14F-4D97-AF65-F5344CB8AC3E}">
        <p14:creationId xmlns:p14="http://schemas.microsoft.com/office/powerpoint/2010/main" val="160829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1D4E4F-7132-4F4E-A0D5-F6D85E00CF90}" type="datetimeFigureOut">
              <a:rPr lang="en-US" smtClean="0"/>
              <a:t>6/3/2016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6CB6E2-FEA3-4D11-AB94-2CAE6DA9B1BB}" type="slidenum">
              <a:rPr lang="en-US" smtClean="0"/>
              <a:t>‹#›</a:t>
            </a:fld>
            <a:endParaRPr lang="en-US"/>
          </a:p>
        </p:txBody>
      </p:sp>
    </p:spTree>
    <p:extLst>
      <p:ext uri="{BB962C8B-B14F-4D97-AF65-F5344CB8AC3E}">
        <p14:creationId xmlns:p14="http://schemas.microsoft.com/office/powerpoint/2010/main" val="2916578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1D4E4F-7132-4F4E-A0D5-F6D85E00CF90}" type="datetimeFigureOut">
              <a:rPr lang="en-US" smtClean="0"/>
              <a:t>6/3/2016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6CB6E2-FEA3-4D11-AB94-2CAE6DA9B1BB}" type="slidenum">
              <a:rPr lang="en-US" smtClean="0"/>
              <a:t>‹#›</a:t>
            </a:fld>
            <a:endParaRPr lang="en-US"/>
          </a:p>
        </p:txBody>
      </p:sp>
    </p:spTree>
    <p:extLst>
      <p:ext uri="{BB962C8B-B14F-4D97-AF65-F5344CB8AC3E}">
        <p14:creationId xmlns:p14="http://schemas.microsoft.com/office/powerpoint/2010/main" val="3282604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D4E4F-7132-4F4E-A0D5-F6D85E00CF90}" type="datetimeFigureOut">
              <a:rPr lang="en-US" smtClean="0"/>
              <a:t>6/3/2016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6CB6E2-FEA3-4D11-AB94-2CAE6DA9B1BB}" type="slidenum">
              <a:rPr lang="en-US" smtClean="0"/>
              <a:t>‹#›</a:t>
            </a:fld>
            <a:endParaRPr lang="en-US"/>
          </a:p>
        </p:txBody>
      </p:sp>
    </p:spTree>
    <p:extLst>
      <p:ext uri="{BB962C8B-B14F-4D97-AF65-F5344CB8AC3E}">
        <p14:creationId xmlns:p14="http://schemas.microsoft.com/office/powerpoint/2010/main" val="642611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1D4E4F-7132-4F4E-A0D5-F6D85E00CF90}" type="datetimeFigureOut">
              <a:rPr lang="en-US" smtClean="0"/>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CB6E2-FEA3-4D11-AB94-2CAE6DA9B1BB}" type="slidenum">
              <a:rPr lang="en-US" smtClean="0"/>
              <a:t>‹#›</a:t>
            </a:fld>
            <a:endParaRPr lang="en-US"/>
          </a:p>
        </p:txBody>
      </p:sp>
    </p:spTree>
    <p:extLst>
      <p:ext uri="{BB962C8B-B14F-4D97-AF65-F5344CB8AC3E}">
        <p14:creationId xmlns:p14="http://schemas.microsoft.com/office/powerpoint/2010/main" val="730232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1D4E4F-7132-4F4E-A0D5-F6D85E00CF90}" type="datetimeFigureOut">
              <a:rPr lang="en-US" smtClean="0"/>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CB6E2-FEA3-4D11-AB94-2CAE6DA9B1BB}" type="slidenum">
              <a:rPr lang="en-US" smtClean="0"/>
              <a:t>‹#›</a:t>
            </a:fld>
            <a:endParaRPr lang="en-US"/>
          </a:p>
        </p:txBody>
      </p:sp>
    </p:spTree>
    <p:extLst>
      <p:ext uri="{BB962C8B-B14F-4D97-AF65-F5344CB8AC3E}">
        <p14:creationId xmlns:p14="http://schemas.microsoft.com/office/powerpoint/2010/main" val="2336318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D4E4F-7132-4F4E-A0D5-F6D85E00CF90}" type="datetimeFigureOut">
              <a:rPr lang="en-US" smtClean="0"/>
              <a:t>6/3/2016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6CB6E2-FEA3-4D11-AB94-2CAE6DA9B1BB}" type="slidenum">
              <a:rPr lang="en-US" smtClean="0"/>
              <a:t>‹#›</a:t>
            </a:fld>
            <a:endParaRPr lang="en-US"/>
          </a:p>
        </p:txBody>
      </p:sp>
    </p:spTree>
    <p:extLst>
      <p:ext uri="{BB962C8B-B14F-4D97-AF65-F5344CB8AC3E}">
        <p14:creationId xmlns:p14="http://schemas.microsoft.com/office/powerpoint/2010/main" val="1872086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8843" y="1264274"/>
            <a:ext cx="7960177" cy="1790700"/>
          </a:xfrm>
        </p:spPr>
        <p:txBody>
          <a:bodyPr>
            <a:normAutofit/>
          </a:bodyPr>
          <a:lstStyle/>
          <a:p>
            <a:r>
              <a:rPr lang="zh-CN" altLang="en-US" b="1" dirty="0">
                <a:latin typeface="SimSun" panose="02010600030101010101" pitchFamily="2" charset="-122"/>
                <a:ea typeface="SimSun" panose="02010600030101010101" pitchFamily="2" charset="-122"/>
              </a:rPr>
              <a:t>耶和华是应当称颂的</a:t>
            </a:r>
            <a:br>
              <a:rPr lang="en-US" altLang="zh-CN" b="1" dirty="0">
                <a:latin typeface="SimSun" panose="02010600030101010101" pitchFamily="2" charset="-122"/>
                <a:ea typeface="SimSun" panose="02010600030101010101" pitchFamily="2" charset="-122"/>
              </a:rPr>
            </a:br>
            <a:r>
              <a:rPr lang="en-US" dirty="0">
                <a:latin typeface="Georgia" panose="02040502050405020303" pitchFamily="18" charset="0"/>
              </a:rPr>
              <a:t>Praise be to the LORD</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43000" y="3589395"/>
            <a:ext cx="6858000" cy="1241822"/>
          </a:xfrm>
        </p:spPr>
        <p:txBody>
          <a:bodyPr>
            <a:normAutofit/>
          </a:bodyPr>
          <a:lstStyle/>
          <a:p>
            <a:r>
              <a:rPr lang="zh-CN" altLang="en-US" sz="2700" b="1" dirty="0">
                <a:latin typeface="SimSun" panose="02010600030101010101" pitchFamily="2" charset="-122"/>
                <a:ea typeface="SimSun" panose="02010600030101010101" pitchFamily="2" charset="-122"/>
              </a:rPr>
              <a:t>黄力夫弟兄 </a:t>
            </a:r>
            <a:r>
              <a:rPr lang="en-US" altLang="zh-CN" sz="2700" b="1" dirty="0">
                <a:latin typeface="SimSun" panose="02010600030101010101" pitchFamily="2" charset="-122"/>
                <a:ea typeface="SimSun" panose="02010600030101010101" pitchFamily="2" charset="-122"/>
              </a:rPr>
              <a:t>Brother Leaf Huang</a:t>
            </a:r>
          </a:p>
          <a:p>
            <a:r>
              <a:rPr lang="zh-CN" altLang="en-US" sz="2700" b="1" dirty="0">
                <a:latin typeface="SimSun" panose="02010600030101010101" pitchFamily="2" charset="-122"/>
                <a:ea typeface="SimSun" panose="02010600030101010101" pitchFamily="2" charset="-122"/>
              </a:rPr>
              <a:t>北卡华人福音基督教会 </a:t>
            </a:r>
            <a:r>
              <a:rPr lang="en-US" altLang="zh-CN" sz="2700" b="1" dirty="0">
                <a:latin typeface="SimSun" panose="02010600030101010101" pitchFamily="2" charset="-122"/>
                <a:ea typeface="SimSun" panose="02010600030101010101" pitchFamily="2" charset="-122"/>
              </a:rPr>
              <a:t>CCMC</a:t>
            </a:r>
            <a:endParaRPr lang="en-US" sz="27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110241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273" y="246490"/>
            <a:ext cx="8396577" cy="526297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However, if a man does not want to marry his brother's wife, she shall go to the elders at the town gate and say, "My husband's brother refuses to carry on his brother's name in Israel. He will not fulfill the duty of a brother-in-law to me." </a:t>
            </a:r>
            <a:r>
              <a:rPr lang="en-US" sz="2800" dirty="0">
                <a:solidFill>
                  <a:prstClr val="black"/>
                </a:solidFill>
                <a:latin typeface="Times New Roman" panose="02020603050405020304" pitchFamily="18" charset="0"/>
                <a:cs typeface="Times New Roman" panose="02020603050405020304" pitchFamily="18" charset="0"/>
              </a:rPr>
              <a:t>Then the elders of his town shall summon him and talk to him. If he persists in saying, "I do not want to marry her," his brother's widow shall go up to him in the presence of the elders, take off one of his sandals, spit in his face and say, "This is what is done to the man who will not build up his brother's family line."  That man's line shall be known in Israel as The Family of the </a:t>
            </a:r>
            <a:r>
              <a:rPr lang="en-US" sz="2800" dirty="0" err="1">
                <a:solidFill>
                  <a:prstClr val="black"/>
                </a:solidFill>
                <a:latin typeface="Times New Roman" panose="02020603050405020304" pitchFamily="18" charset="0"/>
                <a:cs typeface="Times New Roman" panose="02020603050405020304" pitchFamily="18" charset="0"/>
              </a:rPr>
              <a:t>Unsandaled</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Deu</a:t>
            </a:r>
            <a:r>
              <a:rPr lang="en-US" sz="2800" dirty="0">
                <a:solidFill>
                  <a:prstClr val="black"/>
                </a:solidFill>
                <a:latin typeface="Times New Roman" panose="02020603050405020304" pitchFamily="18" charset="0"/>
                <a:cs typeface="Times New Roman" panose="02020603050405020304" pitchFamily="18" charset="0"/>
              </a:rPr>
              <a:t> 25:7-10</a:t>
            </a:r>
          </a:p>
        </p:txBody>
      </p:sp>
    </p:spTree>
    <p:extLst>
      <p:ext uri="{BB962C8B-B14F-4D97-AF65-F5344CB8AC3E}">
        <p14:creationId xmlns:p14="http://schemas.microsoft.com/office/powerpoint/2010/main" val="2221447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199"/>
            <a:ext cx="7886700" cy="843188"/>
          </a:xfrm>
        </p:spPr>
        <p:txBody>
          <a:bodyPr/>
          <a:lstStyle/>
          <a:p>
            <a:pPr algn="ctr"/>
            <a:r>
              <a:rPr lang="zh-CN" altLang="en-US" b="1" dirty="0">
                <a:latin typeface="SimSun" panose="02010600030101010101" pitchFamily="2" charset="-122"/>
                <a:ea typeface="SimSun" panose="02010600030101010101" pitchFamily="2" charset="-122"/>
              </a:rPr>
              <a:t>脱靴</a:t>
            </a:r>
            <a:endParaRPr lang="en-US" b="1"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628650" y="1028700"/>
            <a:ext cx="7886700" cy="5148263"/>
          </a:xfrm>
        </p:spPr>
        <p:txBody>
          <a:bodyPr/>
          <a:lstStyle/>
          <a:p>
            <a:r>
              <a:rPr lang="zh-CN" altLang="en-US" sz="3600" b="1" dirty="0">
                <a:solidFill>
                  <a:prstClr val="black"/>
                </a:solidFill>
                <a:latin typeface="SimSun" panose="02010600030101010101" pitchFamily="2" charset="-122"/>
                <a:ea typeface="SimSun" panose="02010600030101010101" pitchFamily="2" charset="-122"/>
              </a:rPr>
              <a:t>那人对波阿斯说：「你自己买吧！」於是将鞋脱下来了。</a:t>
            </a:r>
            <a:endParaRPr lang="en-US" altLang="zh-CN" sz="3600" b="1" dirty="0">
              <a:solidFill>
                <a:prstClr val="black"/>
              </a:solidFill>
              <a:latin typeface="SimSun" panose="02010600030101010101" pitchFamily="2" charset="-122"/>
              <a:ea typeface="SimSun" panose="02010600030101010101" pitchFamily="2" charset="-122"/>
            </a:endParaRPr>
          </a:p>
          <a:p>
            <a:r>
              <a:rPr lang="zh-CN" altLang="en-US" sz="3600" b="1" dirty="0">
                <a:solidFill>
                  <a:prstClr val="black"/>
                </a:solidFill>
                <a:latin typeface="SimSun" panose="02010600030101010101" pitchFamily="2" charset="-122"/>
                <a:ea typeface="SimSun" panose="02010600030101010101" pitchFamily="2" charset="-122"/>
              </a:rPr>
              <a:t>本是自己的权利和义务，脱靴代表放弃。</a:t>
            </a:r>
            <a:endParaRPr lang="en-US" altLang="zh-CN" sz="3600" b="1" dirty="0">
              <a:solidFill>
                <a:prstClr val="black"/>
              </a:solidFill>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从前，在以色列中要定夺什麽事，或赎回，或交易，这人就脱鞋给那人。</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也是代表弃权，不再追究的意思。</a:t>
            </a:r>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406229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198"/>
            <a:ext cx="7886700" cy="949324"/>
          </a:xfrm>
        </p:spPr>
        <p:txBody>
          <a:bodyPr/>
          <a:lstStyle/>
          <a:p>
            <a:pPr algn="ctr"/>
            <a:r>
              <a:rPr lang="zh-CN" altLang="en-US" b="1" dirty="0">
                <a:latin typeface="SimSun" panose="02010600030101010101" pitchFamily="2" charset="-122"/>
                <a:ea typeface="SimSun" panose="02010600030101010101" pitchFamily="2" charset="-122"/>
              </a:rPr>
              <a:t>见证人的祝福</a:t>
            </a:r>
            <a:endParaRPr lang="en-US" b="1"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628650" y="1069522"/>
            <a:ext cx="7886700" cy="5306785"/>
          </a:xfrm>
        </p:spPr>
        <p:txBody>
          <a:bodyPr>
            <a:normAutofit lnSpcReduction="10000"/>
          </a:bodyPr>
          <a:lstStyle/>
          <a:p>
            <a:r>
              <a:rPr lang="zh-CN" altLang="en-US" sz="3600" b="1" dirty="0">
                <a:solidFill>
                  <a:prstClr val="black"/>
                </a:solidFill>
                <a:latin typeface="SimSun" panose="02010600030101010101" pitchFamily="2" charset="-122"/>
                <a:ea typeface="SimSun" panose="02010600030101010101" pitchFamily="2" charset="-122"/>
              </a:rPr>
              <a:t>我们作见证。愿耶和华使进你家的这女子，像建立以色列家的拉结、利亚二人一样。又愿你在以法他得亨通，在伯利恒得名声。</a:t>
            </a:r>
            <a:r>
              <a:rPr lang="zh-CN" altLang="en-US" sz="3600" b="1" dirty="0">
                <a:solidFill>
                  <a:prstClr val="black"/>
                </a:solidFill>
                <a:latin typeface="Georgia" panose="02040502050405020303" pitchFamily="18" charset="0"/>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愿耶和华从这少年女子赐你後裔，使你的家像他玛从犹大所生法勒斯的家一般。</a:t>
            </a:r>
            <a:endParaRPr lang="en-US" altLang="zh-CN" sz="3600" b="1" dirty="0">
              <a:solidFill>
                <a:prstClr val="black"/>
              </a:solidFill>
              <a:latin typeface="SimSun" panose="02010600030101010101" pitchFamily="2" charset="-122"/>
              <a:ea typeface="SimSun" panose="02010600030101010101" pitchFamily="2" charset="-122"/>
            </a:endParaRPr>
          </a:p>
          <a:p>
            <a:r>
              <a:rPr lang="zh-CN" altLang="en-US" sz="3600" b="1" dirty="0">
                <a:solidFill>
                  <a:prstClr val="black"/>
                </a:solidFill>
                <a:latin typeface="SimSun" panose="02010600030101010101" pitchFamily="2" charset="-122"/>
                <a:ea typeface="SimSun" panose="02010600030101010101" pitchFamily="2" charset="-122"/>
              </a:rPr>
              <a:t>拉结、利亚是雅各（又名以色列）的妻子。</a:t>
            </a:r>
            <a:endParaRPr lang="en-US" altLang="zh-CN" sz="3600" b="1" dirty="0">
              <a:solidFill>
                <a:prstClr val="black"/>
              </a:solidFill>
              <a:latin typeface="SimSun" panose="02010600030101010101" pitchFamily="2" charset="-122"/>
              <a:ea typeface="SimSun" panose="02010600030101010101" pitchFamily="2" charset="-122"/>
            </a:endParaRPr>
          </a:p>
          <a:p>
            <a:r>
              <a:rPr lang="zh-CN" altLang="en-US" sz="3600" b="1" dirty="0">
                <a:solidFill>
                  <a:prstClr val="black"/>
                </a:solidFill>
                <a:latin typeface="SimSun" panose="02010600030101010101" pitchFamily="2" charset="-122"/>
                <a:ea typeface="SimSun" panose="02010600030101010101" pitchFamily="2" charset="-122"/>
              </a:rPr>
              <a:t>他玛是犹大的妻子。</a:t>
            </a:r>
            <a:endParaRPr lang="en-US" altLang="zh-CN" sz="3600" b="1" dirty="0">
              <a:solidFill>
                <a:prstClr val="black"/>
              </a:solidFill>
              <a:latin typeface="SimSun" panose="02010600030101010101" pitchFamily="2" charset="-122"/>
              <a:ea typeface="SimSun" panose="02010600030101010101" pitchFamily="2" charset="-122"/>
            </a:endParaRPr>
          </a:p>
          <a:p>
            <a:r>
              <a:rPr lang="zh-CN" altLang="en-US" sz="3600" b="1" dirty="0">
                <a:solidFill>
                  <a:prstClr val="black"/>
                </a:solidFill>
                <a:latin typeface="SimSun" panose="02010600030101010101" pitchFamily="2" charset="-122"/>
                <a:ea typeface="SimSun" panose="02010600030101010101" pitchFamily="2" charset="-122"/>
              </a:rPr>
              <a:t>都是波阿斯的祖宗。</a:t>
            </a:r>
            <a:endParaRPr lang="en-US" dirty="0"/>
          </a:p>
        </p:txBody>
      </p:sp>
    </p:spTree>
    <p:extLst>
      <p:ext uri="{BB962C8B-B14F-4D97-AF65-F5344CB8AC3E}">
        <p14:creationId xmlns:p14="http://schemas.microsoft.com/office/powerpoint/2010/main" val="54346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5706"/>
            <a:ext cx="7886700" cy="884010"/>
          </a:xfrm>
        </p:spPr>
        <p:txBody>
          <a:bodyPr/>
          <a:lstStyle/>
          <a:p>
            <a:pPr algn="ctr"/>
            <a:r>
              <a:rPr lang="zh-CN" altLang="en-US" b="1" dirty="0">
                <a:solidFill>
                  <a:prstClr val="black"/>
                </a:solidFill>
                <a:latin typeface="SimSun" panose="02010600030101010101" pitchFamily="2" charset="-122"/>
                <a:ea typeface="SimSun" panose="02010600030101010101" pitchFamily="2" charset="-122"/>
              </a:rPr>
              <a:t>耶和华是应当称颂的</a:t>
            </a:r>
            <a:endParaRPr lang="en-US" dirty="0"/>
          </a:p>
        </p:txBody>
      </p:sp>
      <p:sp>
        <p:nvSpPr>
          <p:cNvPr id="3" name="Content Placeholder 2"/>
          <p:cNvSpPr>
            <a:spLocks noGrp="1"/>
          </p:cNvSpPr>
          <p:nvPr>
            <p:ph idx="1"/>
          </p:nvPr>
        </p:nvSpPr>
        <p:spPr>
          <a:xfrm>
            <a:off x="628650" y="1216479"/>
            <a:ext cx="7886700" cy="4960484"/>
          </a:xfrm>
        </p:spPr>
        <p:txBody>
          <a:bodyPr>
            <a:normAutofit/>
          </a:bodyPr>
          <a:lstStyle/>
          <a:p>
            <a:r>
              <a:rPr lang="zh-CN" altLang="en-US" sz="3600" b="1" dirty="0">
                <a:latin typeface="SimSun" panose="02010600030101010101" pitchFamily="2" charset="-122"/>
                <a:ea typeface="SimSun" panose="02010600030101010101" pitchFamily="2" charset="-122"/>
              </a:rPr>
              <a:t>路得就去了，来到田间，在收割的人身後拾取麦穗。他</a:t>
            </a:r>
            <a:r>
              <a:rPr lang="zh-CN" altLang="en-US" sz="3600" b="1" u="sng" dirty="0">
                <a:latin typeface="SimSun" panose="02010600030101010101" pitchFamily="2" charset="-122"/>
                <a:ea typeface="SimSun" panose="02010600030101010101" pitchFamily="2" charset="-122"/>
              </a:rPr>
              <a:t>恰巧</a:t>
            </a:r>
            <a:r>
              <a:rPr lang="zh-CN" altLang="en-US" sz="3600" b="1" dirty="0">
                <a:latin typeface="SimSun" panose="02010600030101010101" pitchFamily="2" charset="-122"/>
                <a:ea typeface="SimSun" panose="02010600030101010101" pitchFamily="2" charset="-122"/>
              </a:rPr>
              <a:t>到了以利米勒本族的人波阿斯那块田里。</a:t>
            </a:r>
            <a:r>
              <a:rPr lang="en-US" altLang="zh-CN" sz="3600" b="1" dirty="0">
                <a:latin typeface="SimSun" panose="02010600030101010101" pitchFamily="2" charset="-122"/>
                <a:ea typeface="SimSun" panose="02010600030101010101" pitchFamily="2" charset="-122"/>
              </a:rPr>
              <a:t>								</a:t>
            </a:r>
            <a:r>
              <a:rPr lang="zh-CN" altLang="en-US" sz="3600" b="1" dirty="0">
                <a:latin typeface="SimSun" panose="02010600030101010101" pitchFamily="2" charset="-122"/>
                <a:ea typeface="SimSun" panose="02010600030101010101" pitchFamily="2" charset="-122"/>
              </a:rPr>
              <a:t>得 </a:t>
            </a:r>
            <a:r>
              <a:rPr lang="en-US" altLang="zh-CN" sz="3600" b="1" dirty="0">
                <a:latin typeface="SimSun" panose="02010600030101010101" pitchFamily="2" charset="-122"/>
                <a:ea typeface="SimSun" panose="02010600030101010101" pitchFamily="2" charset="-122"/>
              </a:rPr>
              <a:t>2</a:t>
            </a:r>
            <a:r>
              <a:rPr lang="zh-CN" altLang="en-US" sz="3600" b="1" dirty="0">
                <a:latin typeface="SimSun" panose="02010600030101010101" pitchFamily="2" charset="-122"/>
                <a:ea typeface="SimSun" panose="02010600030101010101" pitchFamily="2" charset="-122"/>
              </a:rPr>
              <a:t>：</a:t>
            </a:r>
            <a:r>
              <a:rPr lang="en-US" altLang="zh-CN" sz="3600" b="1" dirty="0">
                <a:latin typeface="SimSun" panose="02010600030101010101" pitchFamily="2" charset="-122"/>
                <a:ea typeface="SimSun" panose="02010600030101010101" pitchFamily="2" charset="-122"/>
              </a:rPr>
              <a:t>3</a:t>
            </a:r>
          </a:p>
          <a:p>
            <a:r>
              <a:rPr lang="zh-CN" altLang="en-US" sz="3600" b="1" dirty="0">
                <a:latin typeface="SimSun" panose="02010600030101010101" pitchFamily="2" charset="-122"/>
                <a:ea typeface="SimSun" panose="02010600030101010101" pitchFamily="2" charset="-122"/>
              </a:rPr>
              <a:t>都是神的作为。</a:t>
            </a:r>
            <a:endParaRPr lang="en-US" altLang="zh-CN" sz="3600" b="1" dirty="0">
              <a:latin typeface="SimSun" panose="02010600030101010101" pitchFamily="2" charset="-122"/>
              <a:ea typeface="SimSun" panose="02010600030101010101" pitchFamily="2" charset="-122"/>
            </a:endParaRPr>
          </a:p>
          <a:p>
            <a:r>
              <a:rPr lang="zh-CN" altLang="en-US" sz="3600" b="1" dirty="0">
                <a:solidFill>
                  <a:prstClr val="black"/>
                </a:solidFill>
                <a:latin typeface="SimSun" panose="02010600030101010101" pitchFamily="2" charset="-122"/>
                <a:ea typeface="SimSun" panose="02010600030101010101" pitchFamily="2" charset="-122"/>
              </a:rPr>
              <a:t>耶和华是应当称颂的。</a:t>
            </a:r>
            <a:endParaRPr lang="en-US" sz="3600" b="1" dirty="0"/>
          </a:p>
        </p:txBody>
      </p:sp>
    </p:spTree>
    <p:extLst>
      <p:ext uri="{BB962C8B-B14F-4D97-AF65-F5344CB8AC3E}">
        <p14:creationId xmlns:p14="http://schemas.microsoft.com/office/powerpoint/2010/main" val="272823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7541"/>
            <a:ext cx="7886700" cy="957488"/>
          </a:xfrm>
        </p:spPr>
        <p:txBody>
          <a:bodyPr/>
          <a:lstStyle/>
          <a:p>
            <a:pPr algn="ctr"/>
            <a:r>
              <a:rPr lang="zh-CN" altLang="en-US" b="1" dirty="0">
                <a:latin typeface="SimSun" panose="02010600030101010101" pitchFamily="2" charset="-122"/>
                <a:ea typeface="SimSun" panose="02010600030101010101" pitchFamily="2" charset="-122"/>
              </a:rPr>
              <a:t>路得</a:t>
            </a:r>
            <a:endParaRPr lang="en-US" b="1"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628650" y="1143000"/>
            <a:ext cx="7886700" cy="5033963"/>
          </a:xfrm>
        </p:spPr>
        <p:txBody>
          <a:bodyPr>
            <a:normAutofit/>
          </a:bodyPr>
          <a:lstStyle/>
          <a:p>
            <a:r>
              <a:rPr lang="zh-CN" altLang="en-US" sz="3600" b="1" dirty="0">
                <a:latin typeface="SimSun" panose="02010600030101010101" pitchFamily="2" charset="-122"/>
                <a:ea typeface="SimSun" panose="02010600030101010101" pitchFamily="2" charset="-122"/>
              </a:rPr>
              <a:t>你的国就是我的国，你的神就是我的神。</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一个外邦女子，成为大卫的曾祖母。</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也是耶稣肉身的先祖。</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因着路得的信心。</a:t>
            </a:r>
            <a:endParaRPr lang="en-US" sz="3600" b="1" dirty="0"/>
          </a:p>
        </p:txBody>
      </p:sp>
    </p:spTree>
    <p:extLst>
      <p:ext uri="{BB962C8B-B14F-4D97-AF65-F5344CB8AC3E}">
        <p14:creationId xmlns:p14="http://schemas.microsoft.com/office/powerpoint/2010/main" val="261907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8362"/>
            <a:ext cx="7886700" cy="990145"/>
          </a:xfrm>
        </p:spPr>
        <p:txBody>
          <a:bodyPr/>
          <a:lstStyle/>
          <a:p>
            <a:pPr algn="ctr"/>
            <a:r>
              <a:rPr lang="zh-TW" altLang="en-US" b="1" dirty="0">
                <a:solidFill>
                  <a:prstClr val="black"/>
                </a:solidFill>
                <a:latin typeface="SimSun" panose="02010600030101010101" pitchFamily="2" charset="-122"/>
                <a:ea typeface="SimSun" panose="02010600030101010101" pitchFamily="2" charset="-122"/>
              </a:rPr>
              <a:t>拿俄米</a:t>
            </a:r>
            <a:endParaRPr lang="en-US" dirty="0"/>
          </a:p>
        </p:txBody>
      </p:sp>
      <p:sp>
        <p:nvSpPr>
          <p:cNvPr id="3" name="Content Placeholder 2"/>
          <p:cNvSpPr>
            <a:spLocks noGrp="1"/>
          </p:cNvSpPr>
          <p:nvPr>
            <p:ph idx="1"/>
          </p:nvPr>
        </p:nvSpPr>
        <p:spPr>
          <a:xfrm>
            <a:off x="628650" y="1216479"/>
            <a:ext cx="7886700" cy="4960484"/>
          </a:xfrm>
        </p:spPr>
        <p:txBody>
          <a:bodyPr>
            <a:normAutofit/>
          </a:bodyPr>
          <a:lstStyle/>
          <a:p>
            <a:r>
              <a:rPr lang="zh-CN" altLang="en-US" sz="3600" b="1" dirty="0">
                <a:latin typeface="SimSun" panose="02010600030101010101" pitchFamily="2" charset="-122"/>
                <a:ea typeface="SimSun" panose="02010600030101010101" pitchFamily="2" charset="-122"/>
              </a:rPr>
              <a:t>不要叫我拿俄米（就是甜的意思），要叫我玛拉（就是苦的意思），因为全能者使我受了大苦。 </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因着拿俄米的信心，苦尽甘来。</a:t>
            </a:r>
          </a:p>
          <a:p>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88654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212"/>
            <a:ext cx="7886700" cy="965653"/>
          </a:xfrm>
        </p:spPr>
        <p:txBody>
          <a:bodyPr/>
          <a:lstStyle/>
          <a:p>
            <a:pPr algn="ctr"/>
            <a:r>
              <a:rPr lang="zh-CN" altLang="en-US" b="1" dirty="0">
                <a:latin typeface="SimSun" panose="02010600030101010101" pitchFamily="2" charset="-122"/>
                <a:ea typeface="SimSun" panose="02010600030101010101" pitchFamily="2" charset="-122"/>
              </a:rPr>
              <a:t>波阿斯</a:t>
            </a:r>
            <a:endParaRPr lang="en-US" dirty="0"/>
          </a:p>
        </p:txBody>
      </p:sp>
      <p:sp>
        <p:nvSpPr>
          <p:cNvPr id="3" name="Content Placeholder 2"/>
          <p:cNvSpPr>
            <a:spLocks noGrp="1"/>
          </p:cNvSpPr>
          <p:nvPr>
            <p:ph idx="1"/>
          </p:nvPr>
        </p:nvSpPr>
        <p:spPr>
          <a:xfrm>
            <a:off x="628650" y="1232807"/>
            <a:ext cx="7886700" cy="4944156"/>
          </a:xfrm>
        </p:spPr>
        <p:txBody>
          <a:bodyPr>
            <a:normAutofit/>
          </a:bodyPr>
          <a:lstStyle/>
          <a:p>
            <a:r>
              <a:rPr lang="zh-CN" altLang="en-US" sz="3600" b="1" dirty="0">
                <a:latin typeface="SimSun" panose="02010600030101010101" pitchFamily="2" charset="-122"/>
                <a:ea typeface="SimSun" panose="02010600030101010101" pitchFamily="2" charset="-122"/>
              </a:rPr>
              <a:t>波阿斯正从伯利恒来，对收割的人说：「愿耶和华与你们同在！」</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并要从捆里抽出些来，留在地下任他拾取，不可叱吓他。</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仁慈，宽厚，慷慨。</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上帝赐他一个好妻子路得。</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成为大卫的曾祖父，也是耶稣的先祖。</a:t>
            </a:r>
            <a:endParaRPr lang="en-US" sz="3600" b="1" dirty="0"/>
          </a:p>
        </p:txBody>
      </p:sp>
    </p:spTree>
    <p:extLst>
      <p:ext uri="{BB962C8B-B14F-4D97-AF65-F5344CB8AC3E}">
        <p14:creationId xmlns:p14="http://schemas.microsoft.com/office/powerpoint/2010/main" val="146833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2733"/>
            <a:ext cx="7886700" cy="930937"/>
          </a:xfrm>
        </p:spPr>
        <p:txBody>
          <a:bodyPr/>
          <a:lstStyle/>
          <a:p>
            <a:pPr algn="ctr"/>
            <a:r>
              <a:rPr lang="zh-CN" altLang="en-US" b="1" dirty="0">
                <a:latin typeface="SimSun" panose="02010600030101010101" pitchFamily="2" charset="-122"/>
                <a:ea typeface="SimSun" panose="02010600030101010101" pitchFamily="2" charset="-122"/>
              </a:rPr>
              <a:t>波阿斯预表耶稣</a:t>
            </a:r>
            <a:endParaRPr lang="en-US" dirty="0"/>
          </a:p>
        </p:txBody>
      </p:sp>
      <p:sp>
        <p:nvSpPr>
          <p:cNvPr id="3" name="Content Placeholder 2"/>
          <p:cNvSpPr>
            <a:spLocks noGrp="1"/>
          </p:cNvSpPr>
          <p:nvPr>
            <p:ph idx="1"/>
          </p:nvPr>
        </p:nvSpPr>
        <p:spPr>
          <a:xfrm>
            <a:off x="628650" y="1144988"/>
            <a:ext cx="7886700" cy="5031975"/>
          </a:xfrm>
        </p:spPr>
        <p:txBody>
          <a:bodyPr/>
          <a:lstStyle/>
          <a:p>
            <a:r>
              <a:rPr lang="zh-CN" altLang="en-US" sz="3600" b="1" dirty="0">
                <a:solidFill>
                  <a:prstClr val="black"/>
                </a:solidFill>
                <a:latin typeface="SimSun" panose="02010600030101010101" pitchFamily="2" charset="-122"/>
                <a:ea typeface="SimSun" panose="02010600030101010101" pitchFamily="2" charset="-122"/>
              </a:rPr>
              <a:t>你若肯赎就赎，若不肯赎就告诉我。</a:t>
            </a:r>
            <a:endParaRPr lang="en-US" altLang="zh-CN" sz="3600" b="1" dirty="0">
              <a:solidFill>
                <a:prstClr val="black"/>
              </a:solidFill>
              <a:latin typeface="SimSun" panose="02010600030101010101" pitchFamily="2" charset="-122"/>
              <a:ea typeface="SimSun" panose="02010600030101010101" pitchFamily="2" charset="-122"/>
            </a:endParaRPr>
          </a:p>
          <a:p>
            <a:r>
              <a:rPr lang="zh-CN" altLang="en-US" sz="3600" b="1" dirty="0">
                <a:solidFill>
                  <a:prstClr val="black"/>
                </a:solidFill>
                <a:latin typeface="SimSun" panose="02010600030101010101" pitchFamily="2" charset="-122"/>
                <a:ea typeface="SimSun" panose="02010600030101010101" pitchFamily="2" charset="-122"/>
              </a:rPr>
              <a:t>巴不得他不肯赎。</a:t>
            </a:r>
            <a:endParaRPr lang="en-US" altLang="zh-CN" sz="3600" b="1" dirty="0">
              <a:solidFill>
                <a:prstClr val="black"/>
              </a:solidFill>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那人回答说：「我肯赎。」</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波阿斯一定很失望。</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这样我就不能赎了。</a:t>
            </a:r>
            <a:endParaRPr lang="en-US" altLang="zh-CN" sz="3600" b="1" dirty="0">
              <a:latin typeface="SimSun" panose="02010600030101010101" pitchFamily="2" charset="-122"/>
              <a:ea typeface="SimSun" panose="02010600030101010101" pitchFamily="2" charset="-122"/>
            </a:endParaRPr>
          </a:p>
          <a:p>
            <a:r>
              <a:rPr lang="zh-TW" altLang="en-US" sz="3600" b="1" dirty="0">
                <a:latin typeface="SimSun" panose="02010600030101010101" pitchFamily="2" charset="-122"/>
                <a:ea typeface="SimSun" panose="02010600030101010101" pitchFamily="2" charset="-122"/>
              </a:rPr>
              <a:t>波阿斯一定很</a:t>
            </a:r>
            <a:r>
              <a:rPr lang="zh-CN" altLang="en-US" sz="3600" b="1" dirty="0">
                <a:latin typeface="SimSun" panose="02010600030101010101" pitchFamily="2" charset="-122"/>
                <a:ea typeface="SimSun" panose="02010600030101010101" pitchFamily="2" charset="-122"/>
              </a:rPr>
              <a:t>高兴。</a:t>
            </a:r>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62136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4782"/>
            <a:ext cx="7886700" cy="915034"/>
          </a:xfrm>
        </p:spPr>
        <p:txBody>
          <a:bodyPr/>
          <a:lstStyle/>
          <a:p>
            <a:pPr algn="ctr"/>
            <a:r>
              <a:rPr lang="zh-CN" altLang="en-US" b="1" dirty="0">
                <a:latin typeface="SimSun" panose="02010600030101010101" pitchFamily="2" charset="-122"/>
                <a:ea typeface="SimSun" panose="02010600030101010101" pitchFamily="2" charset="-122"/>
              </a:rPr>
              <a:t>耶稣也同样急切</a:t>
            </a:r>
            <a:endParaRPr lang="en-US" b="1"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628650" y="1216550"/>
            <a:ext cx="7886700" cy="4960413"/>
          </a:xfrm>
        </p:spPr>
        <p:txBody>
          <a:bodyPr>
            <a:normAutofit/>
          </a:bodyPr>
          <a:lstStyle/>
          <a:p>
            <a:r>
              <a:rPr lang="zh-CN" altLang="en-US" sz="3600" b="1" dirty="0">
                <a:latin typeface="SimSun" panose="02010600030101010101" pitchFamily="2" charset="-122"/>
                <a:ea typeface="SimSun" panose="02010600030101010101" pitchFamily="2" charset="-122"/>
              </a:rPr>
              <a:t>必须经过撒玛利亚。</a:t>
            </a:r>
            <a:r>
              <a:rPr lang="en-US" altLang="zh-CN" sz="3600" b="1" dirty="0">
                <a:latin typeface="SimSun" panose="02010600030101010101" pitchFamily="2" charset="-122"/>
                <a:ea typeface="SimSun" panose="02010600030101010101" pitchFamily="2" charset="-122"/>
              </a:rPr>
              <a:t>		</a:t>
            </a:r>
            <a:r>
              <a:rPr lang="zh-CN" altLang="en-US" sz="3600" b="1" dirty="0">
                <a:latin typeface="SimSun" panose="02010600030101010101" pitchFamily="2" charset="-122"/>
                <a:ea typeface="SimSun" panose="02010600030101010101" pitchFamily="2" charset="-122"/>
              </a:rPr>
              <a:t>约 </a:t>
            </a:r>
            <a:r>
              <a:rPr lang="en-US" altLang="zh-CN" sz="3600" b="1" dirty="0">
                <a:latin typeface="SimSun" panose="02010600030101010101" pitchFamily="2" charset="-122"/>
                <a:ea typeface="SimSun" panose="02010600030101010101" pitchFamily="2" charset="-122"/>
              </a:rPr>
              <a:t>4</a:t>
            </a:r>
            <a:r>
              <a:rPr lang="zh-CN" altLang="en-US" sz="3600" b="1" dirty="0">
                <a:latin typeface="SimSun" panose="02010600030101010101" pitchFamily="2" charset="-122"/>
                <a:ea typeface="SimSun" panose="02010600030101010101" pitchFamily="2" charset="-122"/>
              </a:rPr>
              <a:t>：</a:t>
            </a:r>
            <a:r>
              <a:rPr lang="en-US" altLang="zh-CN" sz="3600" b="1" dirty="0">
                <a:latin typeface="SimSun" panose="02010600030101010101" pitchFamily="2" charset="-122"/>
                <a:ea typeface="SimSun" panose="02010600030101010101" pitchFamily="2" charset="-122"/>
              </a:rPr>
              <a:t>4</a:t>
            </a:r>
          </a:p>
          <a:p>
            <a:r>
              <a:rPr lang="zh-CN" altLang="en-US" sz="3600" b="1" dirty="0">
                <a:latin typeface="SimSun" panose="02010600030101010101" pitchFamily="2" charset="-122"/>
                <a:ea typeface="SimSun" panose="02010600030101010101" pitchFamily="2" charset="-122"/>
              </a:rPr>
              <a:t>趁著白日，我们必须作那差我来者的工；黑夜将到，就没有人能做工了。</a:t>
            </a:r>
            <a:r>
              <a:rPr lang="en-US" altLang="zh-CN" sz="3600" b="1" dirty="0">
                <a:latin typeface="SimSun" panose="02010600030101010101" pitchFamily="2" charset="-122"/>
                <a:ea typeface="SimSun" panose="02010600030101010101" pitchFamily="2" charset="-122"/>
              </a:rPr>
              <a:t>						</a:t>
            </a:r>
            <a:r>
              <a:rPr lang="zh-CN" altLang="en-US" sz="3600" b="1" dirty="0">
                <a:latin typeface="SimSun" panose="02010600030101010101" pitchFamily="2" charset="-122"/>
                <a:ea typeface="SimSun" panose="02010600030101010101" pitchFamily="2" charset="-122"/>
              </a:rPr>
              <a:t>约 </a:t>
            </a:r>
            <a:r>
              <a:rPr lang="en-US" altLang="zh-CN" sz="3600" b="1" dirty="0">
                <a:latin typeface="SimSun" panose="02010600030101010101" pitchFamily="2" charset="-122"/>
                <a:ea typeface="SimSun" panose="02010600030101010101" pitchFamily="2" charset="-122"/>
              </a:rPr>
              <a:t>9</a:t>
            </a:r>
            <a:r>
              <a:rPr lang="zh-CN" altLang="en-US" sz="3600" b="1" dirty="0">
                <a:latin typeface="SimSun" panose="02010600030101010101" pitchFamily="2" charset="-122"/>
                <a:ea typeface="SimSun" panose="02010600030101010101" pitchFamily="2" charset="-122"/>
              </a:rPr>
              <a:t>：</a:t>
            </a:r>
            <a:r>
              <a:rPr lang="en-US" altLang="zh-CN" sz="3600" b="1" dirty="0">
                <a:latin typeface="SimSun" panose="02010600030101010101" pitchFamily="2" charset="-122"/>
                <a:ea typeface="SimSun" panose="02010600030101010101" pitchFamily="2" charset="-122"/>
              </a:rPr>
              <a:t>4</a:t>
            </a:r>
          </a:p>
        </p:txBody>
      </p:sp>
    </p:spTree>
    <p:extLst>
      <p:ext uri="{BB962C8B-B14F-4D97-AF65-F5344CB8AC3E}">
        <p14:creationId xmlns:p14="http://schemas.microsoft.com/office/powerpoint/2010/main" val="416296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0327"/>
            <a:ext cx="7886700" cy="939134"/>
          </a:xfrm>
        </p:spPr>
        <p:txBody>
          <a:bodyPr/>
          <a:lstStyle/>
          <a:p>
            <a:pPr algn="ctr"/>
            <a:r>
              <a:rPr lang="zh-CN" altLang="en-US" b="1" dirty="0">
                <a:latin typeface="SimSun" panose="02010600030101010101" pitchFamily="2" charset="-122"/>
                <a:ea typeface="SimSun" panose="02010600030101010101" pitchFamily="2" charset="-122"/>
              </a:rPr>
              <a:t>客西马尼园</a:t>
            </a:r>
            <a:endParaRPr lang="en-US" b="1"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628650" y="1112874"/>
            <a:ext cx="7886700" cy="5064089"/>
          </a:xfrm>
        </p:spPr>
        <p:txBody>
          <a:bodyPr>
            <a:normAutofit/>
          </a:bodyPr>
          <a:lstStyle/>
          <a:p>
            <a:r>
              <a:rPr lang="zh-CN" altLang="en-US" sz="3600" b="1" dirty="0">
                <a:latin typeface="SimSun" panose="02010600030101010101" pitchFamily="2" charset="-122"/>
                <a:ea typeface="SimSun" panose="02010600030101010101" pitchFamily="2" charset="-122"/>
              </a:rPr>
              <a:t>他说：阿爸！父啊！在你凡事都能；求你将这杯撤去。</a:t>
            </a:r>
            <a:r>
              <a:rPr lang="en-US" altLang="zh-CN" sz="3600" b="1" dirty="0">
                <a:latin typeface="SimSun" panose="02010600030101010101" pitchFamily="2" charset="-122"/>
                <a:ea typeface="SimSun" panose="02010600030101010101" pitchFamily="2" charset="-122"/>
              </a:rPr>
              <a:t>	</a:t>
            </a:r>
            <a:r>
              <a:rPr lang="zh-CN" altLang="en-US" sz="3600" b="1" dirty="0">
                <a:latin typeface="SimSun" panose="02010600030101010101" pitchFamily="2" charset="-122"/>
                <a:ea typeface="SimSun" panose="02010600030101010101" pitchFamily="2" charset="-122"/>
              </a:rPr>
              <a:t>可 </a:t>
            </a:r>
            <a:r>
              <a:rPr lang="en-US" altLang="zh-CN" sz="3600" b="1" dirty="0">
                <a:latin typeface="SimSun" panose="02010600030101010101" pitchFamily="2" charset="-122"/>
                <a:ea typeface="SimSun" panose="02010600030101010101" pitchFamily="2" charset="-122"/>
              </a:rPr>
              <a:t>14:36a</a:t>
            </a:r>
            <a:endParaRPr lang="en-US" altLang="zh-CN" sz="3600" b="1" dirty="0">
              <a:latin typeface="Georgia" panose="02040502050405020303" pitchFamily="18" charset="0"/>
              <a:ea typeface="SimSun" panose="02010600030101010101" pitchFamily="2" charset="-122"/>
            </a:endParaRPr>
          </a:p>
          <a:p>
            <a:r>
              <a:rPr lang="zh-CN" altLang="en-US" sz="3600" b="1" dirty="0">
                <a:latin typeface="Georgia" panose="02040502050405020303" pitchFamily="18" charset="0"/>
                <a:ea typeface="SimSun" panose="02010600030101010101" pitchFamily="2" charset="-122"/>
              </a:rPr>
              <a:t>耶稣有人的软弱。</a:t>
            </a:r>
            <a:endParaRPr lang="en-US" altLang="zh-CN" sz="3600" b="1" dirty="0">
              <a:latin typeface="Georgia" panose="02040502050405020303" pitchFamily="18" charset="0"/>
              <a:ea typeface="SimSun" panose="02010600030101010101" pitchFamily="2" charset="-122"/>
            </a:endParaRPr>
          </a:p>
          <a:p>
            <a:r>
              <a:rPr lang="zh-CN" altLang="en-US" sz="3600" b="1" dirty="0">
                <a:latin typeface="Georgia" panose="02040502050405020303" pitchFamily="18" charset="0"/>
                <a:ea typeface="SimSun" panose="02010600030101010101" pitchFamily="2" charset="-122"/>
              </a:rPr>
              <a:t>如果耶稣也说：这样我就不能赎了。</a:t>
            </a:r>
          </a:p>
          <a:p>
            <a:r>
              <a:rPr lang="zh-CN" altLang="en-US" sz="3600" b="1" dirty="0">
                <a:latin typeface="Georgia" panose="02040502050405020303" pitchFamily="18" charset="0"/>
                <a:ea typeface="SimSun" panose="02010600030101010101" pitchFamily="2" charset="-122"/>
              </a:rPr>
              <a:t>我们的救恩就没有了。</a:t>
            </a:r>
            <a:endParaRPr lang="en-US" altLang="zh-CN" sz="3600" b="1" dirty="0">
              <a:latin typeface="Georgia" panose="02040502050405020303" pitchFamily="18" charset="0"/>
              <a:ea typeface="SimSun" panose="02010600030101010101" pitchFamily="2" charset="-122"/>
            </a:endParaRPr>
          </a:p>
          <a:p>
            <a:r>
              <a:rPr lang="zh-CN" altLang="en-US" sz="3600" b="1" dirty="0">
                <a:latin typeface="Georgia" panose="02040502050405020303" pitchFamily="18" charset="0"/>
                <a:ea typeface="SimSun" panose="02010600030101010101" pitchFamily="2" charset="-122"/>
              </a:rPr>
              <a:t>然而，不要从我的意思，只要从你的意思。</a:t>
            </a:r>
            <a:endParaRPr lang="en-US" altLang="zh-CN" sz="3600" b="1" dirty="0">
              <a:latin typeface="Georgia" panose="02040502050405020303" pitchFamily="18" charset="0"/>
              <a:ea typeface="SimSun" panose="02010600030101010101" pitchFamily="2" charset="-122"/>
            </a:endParaRPr>
          </a:p>
          <a:p>
            <a:r>
              <a:rPr lang="zh-CN" altLang="en-US" sz="3600" b="1" dirty="0">
                <a:latin typeface="Georgia" panose="02040502050405020303" pitchFamily="18" charset="0"/>
                <a:ea typeface="SimSun" panose="02010600030101010101" pitchFamily="2" charset="-122"/>
              </a:rPr>
              <a:t>感谢主。</a:t>
            </a:r>
          </a:p>
          <a:p>
            <a:endParaRPr lang="en-US" sz="3600" b="1" dirty="0"/>
          </a:p>
        </p:txBody>
      </p:sp>
    </p:spTree>
    <p:extLst>
      <p:ext uri="{BB962C8B-B14F-4D97-AF65-F5344CB8AC3E}">
        <p14:creationId xmlns:p14="http://schemas.microsoft.com/office/powerpoint/2010/main" val="333862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437" y="0"/>
            <a:ext cx="8694964" cy="6186309"/>
          </a:xfrm>
          <a:prstGeom prst="rect">
            <a:avLst/>
          </a:prstGeom>
          <a:noFill/>
        </p:spPr>
        <p:txBody>
          <a:bodyPr wrap="square" rtlCol="0">
            <a:spAutoFit/>
          </a:bodyPr>
          <a:lstStyle/>
          <a:p>
            <a:r>
              <a:rPr lang="zh-CN" altLang="en-US" sz="3600" b="1" dirty="0">
                <a:latin typeface="SimSun" panose="02010600030101010101" pitchFamily="2" charset="-122"/>
                <a:ea typeface="SimSun" panose="02010600030101010101" pitchFamily="2" charset="-122"/>
              </a:rPr>
              <a:t>波阿斯到了城门，坐在那里，恰巧波阿斯所说的那至近的亲属经过。波阿斯说：「某人哪，你来坐在这里。」他就来坐下。</a:t>
            </a:r>
            <a:r>
              <a:rPr lang="zh-CN" altLang="en-US" sz="3600" b="1" dirty="0">
                <a:latin typeface="Georgia" panose="02040502050405020303" pitchFamily="18" charset="0"/>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波阿斯又从本城的长老中拣选了十人，对他们说：「请你们坐在这里。」他们就都坐下。</a:t>
            </a:r>
            <a:r>
              <a:rPr lang="zh-CN" altLang="en-US" sz="3600" b="1" dirty="0">
                <a:solidFill>
                  <a:prstClr val="black"/>
                </a:solidFill>
                <a:latin typeface="Georgia" panose="02040502050405020303" pitchFamily="18" charset="0"/>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波阿斯对那至近的亲属说：「从摩押地回来的拿俄米，现在要卖我们族兄以利米勒的那块地；</a:t>
            </a:r>
            <a:r>
              <a:rPr lang="zh-CN" altLang="en-US" sz="3600" b="1" dirty="0">
                <a:solidFill>
                  <a:prstClr val="black"/>
                </a:solidFill>
                <a:latin typeface="Georgia" panose="02040502050405020303" pitchFamily="18" charset="0"/>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我想当赎那块地的是你，其次是我，以外再没有别人了。你可以在这里的人面前和我本国的长老面前说明，你若肯赎就赎，若不肯赎就告诉我。」</a:t>
            </a:r>
            <a:endParaRPr lang="zh-CN" altLang="en-US" sz="3600" b="1" dirty="0">
              <a:solidFill>
                <a:prstClr val="black"/>
              </a:solidFill>
              <a:latin typeface="Georgia" panose="02040502050405020303" pitchFamily="18" charset="0"/>
              <a:ea typeface="SimSun" panose="02010600030101010101" pitchFamily="2" charset="-122"/>
            </a:endParaRPr>
          </a:p>
        </p:txBody>
      </p:sp>
    </p:spTree>
    <p:extLst>
      <p:ext uri="{BB962C8B-B14F-4D97-AF65-F5344CB8AC3E}">
        <p14:creationId xmlns:p14="http://schemas.microsoft.com/office/powerpoint/2010/main" val="2218645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107" y="179614"/>
            <a:ext cx="8703129" cy="5632311"/>
          </a:xfrm>
          <a:prstGeom prst="rect">
            <a:avLst/>
          </a:prstGeom>
          <a:noFill/>
        </p:spPr>
        <p:txBody>
          <a:bodyPr wrap="square" rtlCol="0">
            <a:spAutoFit/>
          </a:bodyPr>
          <a:lstStyle/>
          <a:p>
            <a:r>
              <a:rPr lang="zh-CN" altLang="en-US" sz="3600" b="1" dirty="0">
                <a:solidFill>
                  <a:prstClr val="black"/>
                </a:solidFill>
                <a:latin typeface="SimSun" panose="02010600030101010101" pitchFamily="2" charset="-122"/>
                <a:ea typeface="SimSun" panose="02010600030101010101" pitchFamily="2" charset="-122"/>
              </a:rPr>
              <a:t>那人回答说：「我肯赎。」波阿斯说：「你从拿俄米手中买这地的时候，也当娶（原文作买）死人的妻摩押女子路得，使死人在产业上存留他的名。」</a:t>
            </a:r>
            <a:r>
              <a:rPr lang="zh-CN" altLang="en-US" sz="3600" b="1" dirty="0">
                <a:solidFill>
                  <a:prstClr val="black"/>
                </a:solidFill>
                <a:latin typeface="Georgia" panose="02040502050405020303" pitchFamily="18" charset="0"/>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那人说：「这样我就不能赎了，恐怕於我的产业有碍。你可以赎我所当赎的，我不能赎了。」</a:t>
            </a:r>
            <a:r>
              <a:rPr lang="zh-CN" altLang="en-US" sz="3600" b="1" dirty="0">
                <a:solidFill>
                  <a:prstClr val="black"/>
                </a:solidFill>
                <a:latin typeface="Georgia" panose="02040502050405020303" pitchFamily="18" charset="0"/>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从前，在以色列中要定夺什麽事，或赎回，或交易，这人就脱鞋给那人。以色列人都以此为证据。</a:t>
            </a:r>
            <a:r>
              <a:rPr lang="zh-CN" altLang="en-US" sz="3600" b="1" dirty="0">
                <a:solidFill>
                  <a:prstClr val="black"/>
                </a:solidFill>
                <a:latin typeface="Georgia" panose="02040502050405020303" pitchFamily="18" charset="0"/>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那人对波阿斯说：「你自己买吧！」於是将鞋脱下来了。</a:t>
            </a:r>
            <a:endParaRPr lang="en-US" dirty="0"/>
          </a:p>
        </p:txBody>
      </p:sp>
    </p:spTree>
    <p:extLst>
      <p:ext uri="{BB962C8B-B14F-4D97-AF65-F5344CB8AC3E}">
        <p14:creationId xmlns:p14="http://schemas.microsoft.com/office/powerpoint/2010/main" val="3092123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914" y="0"/>
            <a:ext cx="8499022" cy="6740307"/>
          </a:xfrm>
          <a:prstGeom prst="rect">
            <a:avLst/>
          </a:prstGeom>
          <a:noFill/>
        </p:spPr>
        <p:txBody>
          <a:bodyPr wrap="square" rtlCol="0">
            <a:spAutoFit/>
          </a:bodyPr>
          <a:lstStyle/>
          <a:p>
            <a:r>
              <a:rPr lang="zh-CN" altLang="en-US" sz="3600" b="1" dirty="0">
                <a:latin typeface="SimSun" panose="02010600030101010101" pitchFamily="2" charset="-122"/>
                <a:ea typeface="SimSun" panose="02010600030101010101" pitchFamily="2" charset="-122"/>
              </a:rPr>
              <a:t>波阿斯对长老和众民说：「你们今日作见证，凡属以利米勒和基连、玛伦的，我都从拿俄米手中置买了；</a:t>
            </a:r>
            <a:r>
              <a:rPr lang="zh-CN" altLang="en-US" sz="3600" b="1" dirty="0">
                <a:latin typeface="Georgia" panose="02040502050405020303" pitchFamily="18" charset="0"/>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又娶了玛伦的妻摩押女子路得为妻，好在死人的产业上存留他的名，免得他的名在本族本乡灭没。你们今日可以作见证。」</a:t>
            </a:r>
            <a:r>
              <a:rPr lang="zh-CN" altLang="en-US" sz="3600" b="1" dirty="0">
                <a:solidFill>
                  <a:prstClr val="black"/>
                </a:solidFill>
                <a:latin typeface="Georgia" panose="02040502050405020303" pitchFamily="18" charset="0"/>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在城门坐著的众民和长老都说：「我们作见证。愿耶和华使进你家的这女子，像建立以色列家的拉结、利亚二人一样。又愿你在以法他得亨通，在伯利恒得名声。</a:t>
            </a:r>
            <a:r>
              <a:rPr lang="zh-CN" altLang="en-US" sz="3600" b="1" dirty="0">
                <a:solidFill>
                  <a:prstClr val="black"/>
                </a:solidFill>
                <a:latin typeface="Georgia" panose="02040502050405020303" pitchFamily="18" charset="0"/>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愿耶和华从这少年女子赐你後裔，使你的家像他玛从犹大所生法勒斯的家一般。」</a:t>
            </a:r>
            <a:endParaRPr lang="en-US" sz="3600" b="1" dirty="0"/>
          </a:p>
        </p:txBody>
      </p:sp>
    </p:spTree>
    <p:extLst>
      <p:ext uri="{BB962C8B-B14F-4D97-AF65-F5344CB8AC3E}">
        <p14:creationId xmlns:p14="http://schemas.microsoft.com/office/powerpoint/2010/main" val="2222090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408" y="57150"/>
            <a:ext cx="8564336" cy="6740307"/>
          </a:xfrm>
          <a:prstGeom prst="rect">
            <a:avLst/>
          </a:prstGeom>
          <a:noFill/>
        </p:spPr>
        <p:txBody>
          <a:bodyPr wrap="square" rtlCol="0">
            <a:spAutoFit/>
          </a:bodyPr>
          <a:lstStyle/>
          <a:p>
            <a:r>
              <a:rPr lang="zh-CN" altLang="en-US" sz="3600" b="1" dirty="0">
                <a:latin typeface="SimSun" panose="02010600030101010101" pitchFamily="2" charset="-122"/>
                <a:ea typeface="SimSun" panose="02010600030101010101" pitchFamily="2" charset="-122"/>
              </a:rPr>
              <a:t>於是，波阿斯娶了路得为妻，与他同房。耶和华使他怀孕生了一个儿子。 </a:t>
            </a:r>
            <a:r>
              <a:rPr lang="zh-CN" altLang="en-US" sz="3600" b="1" dirty="0">
                <a:solidFill>
                  <a:prstClr val="black"/>
                </a:solidFill>
                <a:latin typeface="SimSun" panose="02010600030101010101" pitchFamily="2" charset="-122"/>
                <a:ea typeface="SimSun" panose="02010600030101010101" pitchFamily="2" charset="-122"/>
              </a:rPr>
              <a:t>妇人们对拿俄米说：「耶和华是应当称颂的！因为今日没有撇下你，使你无至近的亲属。愿这孩子在以色列中得名声。 他必提起你的精神，奉养你的老，因为是爱慕你的那儿妇所生的。有这儿妇比有七个儿子还好！」 </a:t>
            </a:r>
            <a:r>
              <a:rPr lang="zh-TW" altLang="en-US" sz="3600" b="1" dirty="0">
                <a:solidFill>
                  <a:prstClr val="black"/>
                </a:solidFill>
                <a:latin typeface="SimSun" panose="02010600030101010101" pitchFamily="2" charset="-122"/>
                <a:ea typeface="SimSun" panose="02010600030101010101" pitchFamily="2" charset="-122"/>
              </a:rPr>
              <a:t>拿俄米就把孩子抱在怀中，作他的养母。 </a:t>
            </a:r>
            <a:r>
              <a:rPr lang="zh-CN" altLang="en-US" sz="3600" b="1" dirty="0">
                <a:solidFill>
                  <a:prstClr val="black"/>
                </a:solidFill>
                <a:latin typeface="SimSun" panose="02010600030101010101" pitchFamily="2" charset="-122"/>
                <a:ea typeface="SimSun" panose="02010600030101010101" pitchFamily="2" charset="-122"/>
              </a:rPr>
              <a:t>邻舍的妇人说：「拿俄米得孩子了！」就给孩子起名叫俄备得。这俄备得是耶西的父，耶西是大卫的父。 </a:t>
            </a:r>
            <a:r>
              <a:rPr lang="en-US" altLang="zh-CN" sz="3600" b="1" dirty="0">
                <a:solidFill>
                  <a:prstClr val="black"/>
                </a:solidFill>
                <a:latin typeface="SimSun" panose="02010600030101010101" pitchFamily="2" charset="-122"/>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得 </a:t>
            </a:r>
            <a:r>
              <a:rPr lang="en-US" altLang="zh-CN" sz="3600" b="1" dirty="0">
                <a:solidFill>
                  <a:prstClr val="black"/>
                </a:solidFill>
                <a:latin typeface="SimSun" panose="02010600030101010101" pitchFamily="2" charset="-122"/>
                <a:ea typeface="SimSun" panose="02010600030101010101" pitchFamily="2" charset="-122"/>
              </a:rPr>
              <a:t>4</a:t>
            </a:r>
            <a:r>
              <a:rPr lang="zh-CN" altLang="en-US" sz="3600" b="1" dirty="0">
                <a:solidFill>
                  <a:prstClr val="black"/>
                </a:solidFill>
                <a:latin typeface="SimSun" panose="02010600030101010101" pitchFamily="2" charset="-122"/>
                <a:ea typeface="SimSun" panose="02010600030101010101" pitchFamily="2" charset="-122"/>
              </a:rPr>
              <a:t>：</a:t>
            </a:r>
            <a:r>
              <a:rPr lang="en-US" altLang="zh-CN" sz="3600" b="1" dirty="0">
                <a:solidFill>
                  <a:prstClr val="black"/>
                </a:solidFill>
                <a:latin typeface="SimSun" panose="02010600030101010101" pitchFamily="2" charset="-122"/>
                <a:ea typeface="SimSun" panose="02010600030101010101" pitchFamily="2" charset="-122"/>
              </a:rPr>
              <a:t>1-17</a:t>
            </a:r>
            <a:endParaRPr lang="zh-CN" altLang="en-US" sz="3600" b="1" dirty="0">
              <a:solidFill>
                <a:prstClr val="black"/>
              </a:solidFill>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697875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197"/>
            <a:ext cx="7886700" cy="924831"/>
          </a:xfrm>
        </p:spPr>
        <p:txBody>
          <a:bodyPr>
            <a:normAutofit/>
          </a:bodyPr>
          <a:lstStyle/>
          <a:p>
            <a:pPr algn="ctr"/>
            <a:r>
              <a:rPr lang="zh-CN" altLang="en-US" b="1" dirty="0">
                <a:latin typeface="SimSun" panose="02010600030101010101" pitchFamily="2" charset="-122"/>
                <a:ea typeface="SimSun" panose="02010600030101010101" pitchFamily="2" charset="-122"/>
              </a:rPr>
              <a:t>近亲买赎 </a:t>
            </a:r>
            <a:r>
              <a:rPr lang="en-US" altLang="zh-CN" dirty="0">
                <a:latin typeface="Times New Roman" panose="02020603050405020304" pitchFamily="18" charset="0"/>
                <a:ea typeface="SimSun" panose="02010600030101010101" pitchFamily="2" charset="-122"/>
                <a:cs typeface="Times New Roman" panose="02020603050405020304" pitchFamily="18" charset="0"/>
              </a:rPr>
              <a:t>Kinsman Redemption</a:t>
            </a:r>
            <a:endParaRPr lang="en-US" dirty="0">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Content Placeholder 2"/>
          <p:cNvSpPr>
            <a:spLocks noGrp="1"/>
          </p:cNvSpPr>
          <p:nvPr>
            <p:ph idx="1"/>
          </p:nvPr>
        </p:nvSpPr>
        <p:spPr>
          <a:xfrm>
            <a:off x="628650" y="1129085"/>
            <a:ext cx="7886700" cy="5047878"/>
          </a:xfrm>
        </p:spPr>
        <p:txBody>
          <a:bodyPr>
            <a:normAutofit fontScale="85000" lnSpcReduction="20000"/>
          </a:bodyPr>
          <a:lstStyle/>
          <a:p>
            <a:r>
              <a:rPr lang="zh-CN" altLang="en-US" sz="3600" b="1" dirty="0">
                <a:latin typeface="SimSun" panose="02010600030101010101" pitchFamily="2" charset="-122"/>
                <a:ea typeface="SimSun" panose="02010600030101010101" pitchFamily="2" charset="-122"/>
              </a:rPr>
              <a:t>弟兄同居，若死了一个，没有儿子，死人的妻不可出嫁外人，他丈夫的兄弟当尽弟兄的本分，娶他为妻，与他同房。 </a:t>
            </a:r>
            <a:r>
              <a:rPr lang="zh-TW" altLang="en-US" sz="3600" b="1" dirty="0">
                <a:solidFill>
                  <a:prstClr val="black"/>
                </a:solidFill>
                <a:latin typeface="SimSun" panose="02010600030101010101" pitchFamily="2" charset="-122"/>
                <a:ea typeface="SimSun" panose="02010600030101010101" pitchFamily="2" charset="-122"/>
              </a:rPr>
              <a:t>妇人生的长子必归死兄的名下，免得他的名在以色列中涂抹了。</a:t>
            </a:r>
            <a:r>
              <a:rPr lang="en-US" sz="3600" dirty="0">
                <a:latin typeface="Georgia" panose="02040502050405020303" pitchFamily="18" charset="0"/>
              </a:rPr>
              <a:t>If brothers are living together and one of them dies without a son, his widow must not marry outside the family. Her husband's brother shall take her and marry her and fulfill the duty of a brother-in-law to her. </a:t>
            </a:r>
            <a:r>
              <a:rPr lang="en-US" sz="3600" dirty="0">
                <a:solidFill>
                  <a:prstClr val="black"/>
                </a:solidFill>
                <a:latin typeface="Georgia" panose="02040502050405020303" pitchFamily="18" charset="0"/>
              </a:rPr>
              <a:t>The first son she bears shall carry on the name of the dead brother so that his name will not be blotted out from Israel. 		</a:t>
            </a:r>
            <a:r>
              <a:rPr lang="zh-CN" altLang="en-US" sz="3600" b="1" dirty="0">
                <a:solidFill>
                  <a:prstClr val="black"/>
                </a:solidFill>
                <a:latin typeface="SimSun" panose="02010600030101010101" pitchFamily="2" charset="-122"/>
                <a:ea typeface="SimSun" panose="02010600030101010101" pitchFamily="2" charset="-122"/>
              </a:rPr>
              <a:t>申 </a:t>
            </a:r>
            <a:r>
              <a:rPr lang="en-US" altLang="zh-CN" sz="3600" b="1" dirty="0">
                <a:solidFill>
                  <a:prstClr val="black"/>
                </a:solidFill>
                <a:latin typeface="SimSun" panose="02010600030101010101" pitchFamily="2" charset="-122"/>
                <a:ea typeface="SimSun" panose="02010600030101010101" pitchFamily="2" charset="-122"/>
              </a:rPr>
              <a:t>25</a:t>
            </a:r>
            <a:r>
              <a:rPr lang="zh-CN" altLang="en-US" sz="3600" b="1" dirty="0">
                <a:solidFill>
                  <a:prstClr val="black"/>
                </a:solidFill>
                <a:latin typeface="SimSun" panose="02010600030101010101" pitchFamily="2" charset="-122"/>
                <a:ea typeface="SimSun" panose="02010600030101010101" pitchFamily="2" charset="-122"/>
              </a:rPr>
              <a:t>：</a:t>
            </a:r>
            <a:r>
              <a:rPr lang="en-US" altLang="zh-CN" sz="3600" b="1" dirty="0">
                <a:solidFill>
                  <a:prstClr val="black"/>
                </a:solidFill>
                <a:latin typeface="SimSun" panose="02010600030101010101" pitchFamily="2" charset="-122"/>
                <a:ea typeface="SimSun" panose="02010600030101010101" pitchFamily="2" charset="-122"/>
              </a:rPr>
              <a:t>5-6</a:t>
            </a:r>
          </a:p>
          <a:p>
            <a:r>
              <a:rPr lang="zh-CN" altLang="en-US" sz="3600" b="1" dirty="0">
                <a:solidFill>
                  <a:prstClr val="black"/>
                </a:solidFill>
                <a:latin typeface="SimSun" panose="02010600030101010101" pitchFamily="2" charset="-122"/>
                <a:ea typeface="SimSun" panose="02010600030101010101" pitchFamily="2" charset="-122"/>
              </a:rPr>
              <a:t>在路得的时候，已经延伸到其他近亲了。</a:t>
            </a:r>
            <a:endParaRPr lang="zh-TW" altLang="en-US" sz="3600" b="1" dirty="0">
              <a:solidFill>
                <a:prstClr val="black"/>
              </a:solidFill>
              <a:latin typeface="SimSun" panose="02010600030101010101" pitchFamily="2" charset="-122"/>
              <a:ea typeface="SimSun" panose="02010600030101010101" pitchFamily="2" charset="-122"/>
            </a:endParaRPr>
          </a:p>
          <a:p>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62356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199"/>
            <a:ext cx="7886700" cy="998310"/>
          </a:xfrm>
        </p:spPr>
        <p:txBody>
          <a:bodyPr/>
          <a:lstStyle/>
          <a:p>
            <a:pPr algn="ctr"/>
            <a:r>
              <a:rPr lang="zh-CN" altLang="en-US" b="1" dirty="0">
                <a:solidFill>
                  <a:prstClr val="black"/>
                </a:solidFill>
                <a:latin typeface="SimSun" panose="02010600030101010101" pitchFamily="2" charset="-122"/>
                <a:ea typeface="SimSun" panose="02010600030101010101" pitchFamily="2" charset="-122"/>
              </a:rPr>
              <a:t>这样我就不能赎了</a:t>
            </a:r>
            <a:endParaRPr lang="en-US" dirty="0"/>
          </a:p>
        </p:txBody>
      </p:sp>
      <p:sp>
        <p:nvSpPr>
          <p:cNvPr id="3" name="Content Placeholder 2"/>
          <p:cNvSpPr>
            <a:spLocks noGrp="1"/>
          </p:cNvSpPr>
          <p:nvPr>
            <p:ph idx="1"/>
          </p:nvPr>
        </p:nvSpPr>
        <p:spPr>
          <a:xfrm>
            <a:off x="628650" y="1208314"/>
            <a:ext cx="7886700" cy="4968649"/>
          </a:xfrm>
        </p:spPr>
        <p:txBody>
          <a:bodyPr>
            <a:normAutofit/>
          </a:bodyPr>
          <a:lstStyle/>
          <a:p>
            <a:r>
              <a:rPr lang="zh-CN" altLang="en-US" sz="3600" b="1" dirty="0">
                <a:latin typeface="SimSun" panose="02010600030101010101" pitchFamily="2" charset="-122"/>
                <a:ea typeface="SimSun" panose="02010600030101010101" pitchFamily="2" charset="-122"/>
              </a:rPr>
              <a:t>为什么？</a:t>
            </a:r>
            <a:endParaRPr lang="en-US" altLang="zh-CN" sz="3600" b="1" dirty="0">
              <a:latin typeface="SimSun" panose="02010600030101010101" pitchFamily="2" charset="-122"/>
              <a:ea typeface="SimSun" panose="02010600030101010101" pitchFamily="2" charset="-122"/>
            </a:endParaRPr>
          </a:p>
          <a:p>
            <a:r>
              <a:rPr lang="zh-CN" altLang="en-US" sz="3600" b="1" dirty="0">
                <a:solidFill>
                  <a:prstClr val="black"/>
                </a:solidFill>
                <a:latin typeface="SimSun" panose="02010600030101010101" pitchFamily="2" charset="-122"/>
                <a:ea typeface="SimSun" panose="02010600030101010101" pitchFamily="2" charset="-122"/>
              </a:rPr>
              <a:t>恐怕於我的产业有碍。</a:t>
            </a:r>
            <a:endParaRPr lang="en-US" altLang="zh-CN" sz="3600" b="1" dirty="0">
              <a:solidFill>
                <a:prstClr val="black"/>
              </a:solidFill>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妇人生的长子必归死兄的名下，免得他的名在以色列中涂抹了。</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这样我就不能赎了。</a:t>
            </a:r>
            <a:endParaRPr lang="en-US" altLang="zh-CN" sz="3600" b="1" dirty="0">
              <a:latin typeface="SimSun" panose="02010600030101010101" pitchFamily="2" charset="-122"/>
              <a:ea typeface="SimSun" panose="02010600030101010101" pitchFamily="2" charset="-122"/>
            </a:endParaRPr>
          </a:p>
          <a:p>
            <a:r>
              <a:rPr lang="zh-CN" altLang="en-US" sz="3600" b="1" dirty="0">
                <a:latin typeface="SimSun" panose="02010600030101010101" pitchFamily="2" charset="-122"/>
                <a:ea typeface="SimSun" panose="02010600030101010101" pitchFamily="2" charset="-122"/>
              </a:rPr>
              <a:t>正是波阿斯想听见的。</a:t>
            </a:r>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174064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868"/>
            <a:ext cx="7886700" cy="965653"/>
          </a:xfrm>
        </p:spPr>
        <p:txBody>
          <a:bodyPr/>
          <a:lstStyle/>
          <a:p>
            <a:pPr algn="ctr"/>
            <a:r>
              <a:rPr lang="zh-CN" altLang="en-US" b="1" dirty="0">
                <a:solidFill>
                  <a:prstClr val="black"/>
                </a:solidFill>
                <a:latin typeface="SimSun" panose="02010600030101010101" pitchFamily="2" charset="-122"/>
                <a:ea typeface="SimSun" panose="02010600030101010101" pitchFamily="2" charset="-122"/>
              </a:rPr>
              <a:t>脱鞋</a:t>
            </a:r>
            <a:endParaRPr lang="en-US" dirty="0"/>
          </a:p>
        </p:txBody>
      </p:sp>
      <p:sp>
        <p:nvSpPr>
          <p:cNvPr id="3" name="Content Placeholder 2"/>
          <p:cNvSpPr>
            <a:spLocks noGrp="1"/>
          </p:cNvSpPr>
          <p:nvPr>
            <p:ph idx="1"/>
          </p:nvPr>
        </p:nvSpPr>
        <p:spPr>
          <a:xfrm>
            <a:off x="628650" y="1151164"/>
            <a:ext cx="7886700" cy="5025799"/>
          </a:xfrm>
        </p:spPr>
        <p:txBody>
          <a:bodyPr>
            <a:normAutofit/>
          </a:bodyPr>
          <a:lstStyle/>
          <a:p>
            <a:r>
              <a:rPr lang="zh-CN" altLang="en-US" sz="3600" b="1" dirty="0">
                <a:latin typeface="SimSun" panose="02010600030101010101" pitchFamily="2" charset="-122"/>
                <a:ea typeface="SimSun" panose="02010600030101010101" pitchFamily="2" charset="-122"/>
              </a:rPr>
              <a:t>耶和华军队的元帅对约书亚说：「把你脚上的鞋脱下来，因为你所站的地方是圣的。」约书亚就照著行了。</a:t>
            </a:r>
            <a:r>
              <a:rPr lang="en-US" altLang="zh-CN" sz="3600" b="1" dirty="0">
                <a:latin typeface="SimSun" panose="02010600030101010101" pitchFamily="2" charset="-122"/>
                <a:ea typeface="SimSun" panose="02010600030101010101" pitchFamily="2" charset="-122"/>
              </a:rPr>
              <a:t>					</a:t>
            </a:r>
            <a:r>
              <a:rPr lang="zh-CN" altLang="en-US" sz="3600" b="1" dirty="0">
                <a:latin typeface="SimSun" panose="02010600030101010101" pitchFamily="2" charset="-122"/>
                <a:ea typeface="SimSun" panose="02010600030101010101" pitchFamily="2" charset="-122"/>
              </a:rPr>
              <a:t>书 </a:t>
            </a:r>
            <a:r>
              <a:rPr lang="en-US" altLang="zh-CN" sz="3600" b="1" dirty="0">
                <a:latin typeface="SimSun" panose="02010600030101010101" pitchFamily="2" charset="-122"/>
                <a:ea typeface="SimSun" panose="02010600030101010101" pitchFamily="2" charset="-122"/>
              </a:rPr>
              <a:t>5</a:t>
            </a:r>
            <a:r>
              <a:rPr lang="zh-CN" altLang="en-US" sz="3600" b="1" dirty="0">
                <a:latin typeface="SimSun" panose="02010600030101010101" pitchFamily="2" charset="-122"/>
                <a:ea typeface="SimSun" panose="02010600030101010101" pitchFamily="2" charset="-122"/>
              </a:rPr>
              <a:t>：</a:t>
            </a:r>
            <a:r>
              <a:rPr lang="en-US" altLang="zh-CN" sz="3600" b="1" dirty="0">
                <a:latin typeface="SimSun" panose="02010600030101010101" pitchFamily="2" charset="-122"/>
                <a:ea typeface="SimSun" panose="02010600030101010101" pitchFamily="2" charset="-122"/>
              </a:rPr>
              <a:t>15</a:t>
            </a:r>
          </a:p>
          <a:p>
            <a:r>
              <a:rPr lang="zh-CN" altLang="en-US" sz="3600" b="1" dirty="0">
                <a:latin typeface="SimSun" panose="02010600030101010101" pitchFamily="2" charset="-122"/>
                <a:ea typeface="SimSun" panose="02010600030101010101" pitchFamily="2" charset="-122"/>
              </a:rPr>
              <a:t>把自己的主权交给上帝，那地方就成为圣洁了。</a:t>
            </a:r>
            <a:r>
              <a:rPr lang="zh-CN" altLang="en-US" sz="3600" b="1" dirty="0">
                <a:latin typeface="Georgia" panose="02040502050405020303" pitchFamily="18" charset="0"/>
                <a:ea typeface="SimSun" panose="02010600030101010101" pitchFamily="2" charset="-122"/>
              </a:rPr>
              <a:t> </a:t>
            </a:r>
          </a:p>
          <a:p>
            <a:endParaRPr lang="en-US" sz="3600" b="1" dirty="0"/>
          </a:p>
        </p:txBody>
      </p:sp>
    </p:spTree>
    <p:extLst>
      <p:ext uri="{BB962C8B-B14F-4D97-AF65-F5344CB8AC3E}">
        <p14:creationId xmlns:p14="http://schemas.microsoft.com/office/powerpoint/2010/main" val="83145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855"/>
            <a:ext cx="7886700" cy="892174"/>
          </a:xfrm>
        </p:spPr>
        <p:txBody>
          <a:bodyPr/>
          <a:lstStyle/>
          <a:p>
            <a:pPr algn="ctr"/>
            <a:r>
              <a:rPr lang="zh-CN" altLang="en-US" b="1" dirty="0">
                <a:latin typeface="SimSun" panose="02010600030101010101" pitchFamily="2" charset="-122"/>
                <a:ea typeface="SimSun" panose="02010600030101010101" pitchFamily="2" charset="-122"/>
              </a:rPr>
              <a:t>一个责任与义务</a:t>
            </a:r>
            <a:endParaRPr lang="en-US" b="1"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628649" y="987879"/>
            <a:ext cx="8139793" cy="5739491"/>
          </a:xfrm>
        </p:spPr>
        <p:txBody>
          <a:bodyPr>
            <a:noAutofit/>
          </a:bodyPr>
          <a:lstStyle/>
          <a:p>
            <a:r>
              <a:rPr lang="zh-CN" altLang="en-US" sz="3600" b="1" dirty="0">
                <a:latin typeface="SimSun" panose="02010600030101010101" pitchFamily="2" charset="-122"/>
                <a:ea typeface="SimSun" panose="02010600030101010101" pitchFamily="2" charset="-122"/>
              </a:rPr>
              <a:t>那人若不愿意娶他哥哥的妻，他哥哥的妻就要到城门长老那里，说：</a:t>
            </a:r>
            <a:r>
              <a:rPr lang="en-US" altLang="zh-CN" sz="3600" b="1" dirty="0">
                <a:latin typeface="SimSun" panose="02010600030101010101" pitchFamily="2" charset="-122"/>
                <a:ea typeface="SimSun" panose="02010600030101010101" pitchFamily="2" charset="-122"/>
              </a:rPr>
              <a:t>『</a:t>
            </a:r>
            <a:r>
              <a:rPr lang="zh-CN" altLang="en-US" sz="3600" b="1" dirty="0">
                <a:latin typeface="SimSun" panose="02010600030101010101" pitchFamily="2" charset="-122"/>
                <a:ea typeface="SimSun" panose="02010600030101010101" pitchFamily="2" charset="-122"/>
              </a:rPr>
              <a:t>我丈夫的兄弟不肯在以色列中兴起他哥哥的名字，不给我尽弟兄的本分。</a:t>
            </a:r>
            <a:r>
              <a:rPr lang="en-US" altLang="zh-CN" sz="3600" b="1" dirty="0">
                <a:latin typeface="SimSun" panose="02010600030101010101" pitchFamily="2" charset="-122"/>
                <a:ea typeface="SimSun" panose="02010600030101010101" pitchFamily="2" charset="-122"/>
              </a:rPr>
              <a:t>』</a:t>
            </a:r>
            <a:r>
              <a:rPr lang="zh-CN" altLang="en-US" sz="3600" b="1" dirty="0">
                <a:latin typeface="SimSun" panose="02010600030101010101" pitchFamily="2" charset="-122"/>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本城的长老就要召那人来问他，他若执意说：</a:t>
            </a:r>
            <a:r>
              <a:rPr lang="en-US" altLang="zh-CN" sz="3600" b="1" dirty="0">
                <a:solidFill>
                  <a:prstClr val="black"/>
                </a:solidFill>
                <a:latin typeface="SimSun" panose="02010600030101010101" pitchFamily="2" charset="-122"/>
                <a:ea typeface="SimSun" panose="02010600030101010101" pitchFamily="2" charset="-122"/>
              </a:rPr>
              <a:t>『</a:t>
            </a:r>
            <a:r>
              <a:rPr lang="zh-CN" altLang="en-US" sz="3600" b="1" dirty="0">
                <a:solidFill>
                  <a:prstClr val="black"/>
                </a:solidFill>
                <a:latin typeface="SimSun" panose="02010600030101010101" pitchFamily="2" charset="-122"/>
                <a:ea typeface="SimSun" panose="02010600030101010101" pitchFamily="2" charset="-122"/>
              </a:rPr>
              <a:t>我不愿意娶他</a:t>
            </a:r>
            <a:r>
              <a:rPr lang="en-US" altLang="zh-CN" sz="3600" b="1" dirty="0">
                <a:solidFill>
                  <a:prstClr val="black"/>
                </a:solidFill>
                <a:latin typeface="SimSun" panose="02010600030101010101" pitchFamily="2" charset="-122"/>
                <a:ea typeface="SimSun" panose="02010600030101010101" pitchFamily="2" charset="-122"/>
              </a:rPr>
              <a:t>』</a:t>
            </a:r>
            <a:r>
              <a:rPr lang="zh-CN" altLang="en-US" sz="3600" b="1" dirty="0">
                <a:solidFill>
                  <a:prstClr val="black"/>
                </a:solidFill>
                <a:latin typeface="SimSun" panose="02010600030101010101" pitchFamily="2" charset="-122"/>
                <a:ea typeface="SimSun" panose="02010600030101010101" pitchFamily="2" charset="-122"/>
              </a:rPr>
              <a:t>， 他哥哥的妻就要当著长老到那人的跟前，脱了他的鞋，吐唾沫在他脸上，说：</a:t>
            </a:r>
            <a:r>
              <a:rPr lang="en-US" altLang="zh-CN" sz="3600" b="1" dirty="0">
                <a:solidFill>
                  <a:prstClr val="black"/>
                </a:solidFill>
                <a:latin typeface="SimSun" panose="02010600030101010101" pitchFamily="2" charset="-122"/>
                <a:ea typeface="SimSun" panose="02010600030101010101" pitchFamily="2" charset="-122"/>
              </a:rPr>
              <a:t>『</a:t>
            </a:r>
            <a:r>
              <a:rPr lang="zh-CN" altLang="en-US" sz="3600" b="1" dirty="0">
                <a:solidFill>
                  <a:prstClr val="black"/>
                </a:solidFill>
                <a:latin typeface="SimSun" panose="02010600030101010101" pitchFamily="2" charset="-122"/>
                <a:ea typeface="SimSun" panose="02010600030101010101" pitchFamily="2" charset="-122"/>
              </a:rPr>
              <a:t>凡不为哥哥建立家室的都要这样待他。</a:t>
            </a:r>
            <a:r>
              <a:rPr lang="en-US" altLang="zh-CN" sz="3600" b="1" dirty="0">
                <a:solidFill>
                  <a:prstClr val="black"/>
                </a:solidFill>
                <a:latin typeface="SimSun" panose="02010600030101010101" pitchFamily="2" charset="-122"/>
                <a:ea typeface="SimSun" panose="02010600030101010101" pitchFamily="2" charset="-122"/>
              </a:rPr>
              <a:t>』</a:t>
            </a:r>
            <a:r>
              <a:rPr lang="zh-CN" altLang="en-US" sz="3600" b="1" dirty="0">
                <a:solidFill>
                  <a:prstClr val="black"/>
                </a:solidFill>
                <a:latin typeface="SimSun" panose="02010600030101010101" pitchFamily="2" charset="-122"/>
                <a:ea typeface="SimSun" panose="02010600030101010101" pitchFamily="2" charset="-122"/>
              </a:rPr>
              <a:t> </a:t>
            </a:r>
            <a:r>
              <a:rPr lang="zh-TW" altLang="en-US" sz="3600" b="1" dirty="0">
                <a:solidFill>
                  <a:prstClr val="black"/>
                </a:solidFill>
                <a:latin typeface="SimSun" panose="02010600030101010101" pitchFamily="2" charset="-122"/>
                <a:ea typeface="SimSun" panose="02010600030101010101" pitchFamily="2" charset="-122"/>
              </a:rPr>
              <a:t>在以色列中，他的名必称为脱鞋之家。」 </a:t>
            </a:r>
            <a:r>
              <a:rPr lang="en-US" altLang="zh-TW" sz="3600" b="1" dirty="0">
                <a:solidFill>
                  <a:prstClr val="black"/>
                </a:solidFill>
                <a:latin typeface="SimSun" panose="02010600030101010101" pitchFamily="2" charset="-122"/>
                <a:ea typeface="SimSun" panose="02010600030101010101" pitchFamily="2" charset="-122"/>
              </a:rPr>
              <a:t>		</a:t>
            </a:r>
            <a:r>
              <a:rPr lang="zh-CN" altLang="en-US" sz="3600" b="1" dirty="0">
                <a:solidFill>
                  <a:prstClr val="black"/>
                </a:solidFill>
                <a:latin typeface="SimSun" panose="02010600030101010101" pitchFamily="2" charset="-122"/>
                <a:ea typeface="SimSun" panose="02010600030101010101" pitchFamily="2" charset="-122"/>
              </a:rPr>
              <a:t>申 </a:t>
            </a:r>
            <a:r>
              <a:rPr lang="en-US" altLang="zh-CN" sz="3600" b="1" dirty="0">
                <a:solidFill>
                  <a:prstClr val="black"/>
                </a:solidFill>
                <a:latin typeface="SimSun" panose="02010600030101010101" pitchFamily="2" charset="-122"/>
                <a:ea typeface="SimSun" panose="02010600030101010101" pitchFamily="2" charset="-122"/>
              </a:rPr>
              <a:t>25</a:t>
            </a:r>
            <a:r>
              <a:rPr lang="zh-CN" altLang="en-US" sz="3600" b="1" dirty="0">
                <a:solidFill>
                  <a:prstClr val="black"/>
                </a:solidFill>
                <a:latin typeface="SimSun" panose="02010600030101010101" pitchFamily="2" charset="-122"/>
                <a:ea typeface="SimSun" panose="02010600030101010101" pitchFamily="2" charset="-122"/>
              </a:rPr>
              <a:t>：</a:t>
            </a:r>
            <a:r>
              <a:rPr lang="en-US" altLang="zh-CN" sz="3600" b="1" dirty="0">
                <a:solidFill>
                  <a:prstClr val="black"/>
                </a:solidFill>
                <a:latin typeface="SimSun" panose="02010600030101010101" pitchFamily="2" charset="-122"/>
                <a:ea typeface="SimSun" panose="02010600030101010101" pitchFamily="2" charset="-122"/>
              </a:rPr>
              <a:t>7-10</a:t>
            </a:r>
            <a:endParaRPr lang="zh-TW" altLang="en-US" sz="3600" b="1" dirty="0">
              <a:solidFill>
                <a:prstClr val="black"/>
              </a:solidFill>
              <a:latin typeface="SimSun" panose="02010600030101010101" pitchFamily="2" charset="-122"/>
              <a:ea typeface="SimSun" panose="02010600030101010101" pitchFamily="2" charset="-122"/>
            </a:endParaRPr>
          </a:p>
          <a:p>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11268117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2698</TotalTime>
  <Words>1988</Words>
  <Application>Microsoft Office PowerPoint</Application>
  <PresentationFormat>On-screen Show (4:3)</PresentationFormat>
  <Paragraphs>67</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SimSun</vt:lpstr>
      <vt:lpstr>Arial</vt:lpstr>
      <vt:lpstr>Calibri</vt:lpstr>
      <vt:lpstr>Calibri Light</vt:lpstr>
      <vt:lpstr>Georgia</vt:lpstr>
      <vt:lpstr>Times New Roman</vt:lpstr>
      <vt:lpstr>Office Theme</vt:lpstr>
      <vt:lpstr>耶和华是应当称颂的 Praise be to the LORD</vt:lpstr>
      <vt:lpstr>PowerPoint Presentation</vt:lpstr>
      <vt:lpstr>PowerPoint Presentation</vt:lpstr>
      <vt:lpstr>PowerPoint Presentation</vt:lpstr>
      <vt:lpstr>PowerPoint Presentation</vt:lpstr>
      <vt:lpstr>近亲买赎 Kinsman Redemption</vt:lpstr>
      <vt:lpstr>这样我就不能赎了</vt:lpstr>
      <vt:lpstr>脱鞋</vt:lpstr>
      <vt:lpstr>一个责任与义务</vt:lpstr>
      <vt:lpstr>PowerPoint Presentation</vt:lpstr>
      <vt:lpstr>脱靴</vt:lpstr>
      <vt:lpstr>见证人的祝福</vt:lpstr>
      <vt:lpstr>耶和华是应当称颂的</vt:lpstr>
      <vt:lpstr>路得</vt:lpstr>
      <vt:lpstr>拿俄米</vt:lpstr>
      <vt:lpstr>波阿斯</vt:lpstr>
      <vt:lpstr>波阿斯预表耶稣</vt:lpstr>
      <vt:lpstr>耶稣也同样急切</vt:lpstr>
      <vt:lpstr>客西马尼园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就给孩子起名叫俄备得 They named the Child Obed</dc:title>
  <dc:creator>Huang Leaf</dc:creator>
  <cp:lastModifiedBy>Huang Leaf</cp:lastModifiedBy>
  <cp:revision>23</cp:revision>
  <dcterms:created xsi:type="dcterms:W3CDTF">2016-05-25T21:07:59Z</dcterms:created>
  <dcterms:modified xsi:type="dcterms:W3CDTF">2016-06-04T20:40:01Z</dcterms:modified>
</cp:coreProperties>
</file>