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7" r:id="rId3"/>
    <p:sldId id="401" r:id="rId4"/>
    <p:sldId id="453" r:id="rId5"/>
    <p:sldId id="426" r:id="rId6"/>
    <p:sldId id="305" r:id="rId7"/>
    <p:sldId id="456" r:id="rId8"/>
    <p:sldId id="406" r:id="rId9"/>
    <p:sldId id="440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44" y="-768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2960-1CE5-46DF-AA74-40A0F75845CC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B3E5-248B-4B21-9696-877E8917F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7000" b="1" dirty="0" smtClean="0"/>
              <a:t>Your Home</a:t>
            </a:r>
          </a:p>
          <a:p>
            <a:pPr algn="dist"/>
            <a:r>
              <a:rPr lang="en-US" sz="7000" dirty="0" smtClean="0"/>
              <a:t>We Must Build</a:t>
            </a:r>
          </a:p>
          <a:p>
            <a:pPr algn="dist"/>
            <a:r>
              <a:rPr lang="zh-CN" altLang="en-US" sz="7000" dirty="0" smtClean="0"/>
              <a:t>我</a:t>
            </a:r>
            <a:r>
              <a:rPr lang="zh-CN" altLang="en-US" sz="7000" dirty="0" smtClean="0"/>
              <a:t>們必須建造</a:t>
            </a:r>
            <a:r>
              <a:rPr lang="zh-CN" altLang="en-US" sz="7000" b="1" dirty="0" smtClean="0"/>
              <a:t>您的家</a:t>
            </a:r>
            <a:endParaRPr lang="en-US" sz="7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11062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Haggai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How is it that the house of God is in tatters, while the houses of God’s people are in glitters?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The ruin of the Temple was a symbol of the ruin of their spirituality, and their perverse effort to live only in material </a:t>
            </a:r>
            <a:r>
              <a:rPr lang="en-US" sz="4000" b="1" dirty="0" smtClean="0">
                <a:solidFill>
                  <a:schemeClr val="bg1"/>
                </a:solidFill>
              </a:rPr>
              <a:t>luxury.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Their self-centeredness was expected because their lives were disconnected from God</a:t>
            </a:r>
            <a:r>
              <a:rPr lang="en-US" sz="4000" dirty="0" smtClean="0">
                <a:solidFill>
                  <a:schemeClr val="bg1"/>
                </a:solidFill>
              </a:rPr>
              <a:t>; they did not live in keen awareness of God in their daily </a:t>
            </a:r>
            <a:r>
              <a:rPr lang="en-US" sz="4000" dirty="0" smtClean="0">
                <a:solidFill>
                  <a:schemeClr val="bg1"/>
                </a:solidFill>
              </a:rPr>
              <a:t>lives.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“My house, which remains a </a:t>
            </a:r>
            <a:r>
              <a:rPr lang="en-US" sz="4000" dirty="0" smtClean="0">
                <a:solidFill>
                  <a:schemeClr val="bg1"/>
                </a:solidFill>
              </a:rPr>
              <a:t>ruin </a:t>
            </a:r>
            <a:r>
              <a:rPr lang="zh-TW" altLang="en-US" sz="4000" dirty="0" smtClean="0">
                <a:solidFill>
                  <a:schemeClr val="bg1"/>
                </a:solidFill>
              </a:rPr>
              <a:t>因 </a:t>
            </a:r>
            <a:r>
              <a:rPr lang="zh-TW" altLang="en-US" sz="4000" dirty="0" smtClean="0">
                <a:solidFill>
                  <a:schemeClr val="bg1"/>
                </a:solidFill>
              </a:rPr>
              <a:t>為 我 的 殿 荒 涼</a:t>
            </a:r>
            <a:r>
              <a:rPr lang="en-US" sz="4000" dirty="0" smtClean="0">
                <a:solidFill>
                  <a:schemeClr val="bg1"/>
                </a:solidFill>
              </a:rPr>
              <a:t>” </a:t>
            </a:r>
            <a:r>
              <a:rPr lang="en-US" sz="4000" dirty="0" smtClean="0">
                <a:solidFill>
                  <a:schemeClr val="bg1"/>
                </a:solidFill>
              </a:rPr>
              <a:t>= There is the total neglect of God in their lives; their trust is not on God but on </a:t>
            </a:r>
            <a:r>
              <a:rPr lang="en-US" sz="4000" dirty="0" smtClean="0">
                <a:solidFill>
                  <a:schemeClr val="bg1"/>
                </a:solidFill>
              </a:rPr>
              <a:t>themselves.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i="1" dirty="0" smtClean="0">
                <a:solidFill>
                  <a:schemeClr val="bg1"/>
                </a:solidFill>
              </a:rPr>
              <a:t>If we are already to make the effort and do the work to take proper care of the physical church building (which </a:t>
            </a:r>
            <a:r>
              <a:rPr lang="en-US" sz="4000" i="1" dirty="0" smtClean="0">
                <a:solidFill>
                  <a:schemeClr val="bg1"/>
                </a:solidFill>
              </a:rPr>
              <a:t>is temporal), </a:t>
            </a:r>
            <a:r>
              <a:rPr lang="en-US" sz="4000" i="1" dirty="0" smtClean="0">
                <a:solidFill>
                  <a:schemeClr val="bg1"/>
                </a:solidFill>
              </a:rPr>
              <a:t>how much more then are we to love one another with fervor and patience, and take care of the C</a:t>
            </a:r>
            <a:r>
              <a:rPr lang="en-US" sz="4000" i="1" dirty="0" smtClean="0">
                <a:solidFill>
                  <a:schemeClr val="bg1"/>
                </a:solidFill>
              </a:rPr>
              <a:t>hurch </a:t>
            </a:r>
            <a:r>
              <a:rPr lang="en-US" sz="4000" i="1" dirty="0" smtClean="0">
                <a:solidFill>
                  <a:schemeClr val="bg1"/>
                </a:solidFill>
              </a:rPr>
              <a:t>which is for all eternity?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Mt 6: 33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But seek </a:t>
            </a:r>
            <a:r>
              <a:rPr lang="en-US" sz="4000" b="1" dirty="0" smtClean="0">
                <a:solidFill>
                  <a:schemeClr val="bg1"/>
                </a:solidFill>
              </a:rPr>
              <a:t>first </a:t>
            </a:r>
            <a:r>
              <a:rPr lang="en-US" sz="4000" b="1" dirty="0" smtClean="0">
                <a:solidFill>
                  <a:schemeClr val="bg1"/>
                </a:solidFill>
              </a:rPr>
              <a:t>His </a:t>
            </a:r>
            <a:r>
              <a:rPr lang="en-US" sz="4000" b="1" dirty="0" smtClean="0">
                <a:solidFill>
                  <a:schemeClr val="bg1"/>
                </a:solidFill>
              </a:rPr>
              <a:t>kingdom and </a:t>
            </a:r>
            <a:r>
              <a:rPr lang="en-US" sz="4000" b="1" dirty="0" smtClean="0">
                <a:solidFill>
                  <a:schemeClr val="bg1"/>
                </a:solidFill>
              </a:rPr>
              <a:t>His </a:t>
            </a:r>
            <a:r>
              <a:rPr lang="en-US" sz="4000" b="1" dirty="0" smtClean="0">
                <a:solidFill>
                  <a:schemeClr val="bg1"/>
                </a:solidFill>
              </a:rPr>
              <a:t>righteousness, and all these things will be given to you as </a:t>
            </a:r>
            <a:r>
              <a:rPr lang="en-US" sz="4000" b="1" dirty="0" smtClean="0">
                <a:solidFill>
                  <a:schemeClr val="bg1"/>
                </a:solidFill>
              </a:rPr>
              <a:t>well.</a:t>
            </a: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你 們 要 先 求 他 的 國 和 他 的 義 ， 這 些 東 西 都 要 加 給 你 們 了 。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Ultimately, when God’s Home is our home, and His concerns are our concerns, we are in the fullness of worship of God, by which God is </a:t>
            </a:r>
            <a:r>
              <a:rPr lang="en-US" sz="4000" b="1" dirty="0" smtClean="0">
                <a:solidFill>
                  <a:schemeClr val="bg1"/>
                </a:solidFill>
              </a:rPr>
              <a:t>glorified.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solidFill>
                  <a:schemeClr val="bg1"/>
                </a:solidFill>
              </a:rPr>
              <a:t>Jn</a:t>
            </a:r>
            <a:r>
              <a:rPr lang="en-US" sz="3200" dirty="0" smtClean="0">
                <a:solidFill>
                  <a:schemeClr val="bg1"/>
                </a:solidFill>
              </a:rPr>
              <a:t> 17: 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 have brought you glory on earth by finishing the work you gave me to </a:t>
            </a:r>
            <a:r>
              <a:rPr lang="en-US" sz="4000" dirty="0" smtClean="0">
                <a:solidFill>
                  <a:schemeClr val="bg1"/>
                </a:solidFill>
              </a:rPr>
              <a:t>do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我 在 地 上 已 經 榮 耀 你 ， 你 所 託 付 我 的 事 ， 我 已 成 全 了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schemeClr val="bg1"/>
                </a:solidFill>
              </a:rPr>
              <a:t>Nearly Twenty Days Later and It is Time!</a:t>
            </a:r>
            <a:endParaRPr lang="en-US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Days Later and It is Time!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The return to their homeland was to first rebuild up their tattered spirituality by rebuilding the </a:t>
            </a:r>
            <a:r>
              <a:rPr lang="en-US" sz="4000" dirty="0" smtClean="0">
                <a:solidFill>
                  <a:schemeClr val="bg1"/>
                </a:solidFill>
              </a:rPr>
              <a:t>Temple. By </a:t>
            </a:r>
            <a:r>
              <a:rPr lang="en-US" sz="4000" dirty="0" smtClean="0">
                <a:solidFill>
                  <a:schemeClr val="bg1"/>
                </a:solidFill>
              </a:rPr>
              <a:t>leaving the Temple unfinished, their spirituality </a:t>
            </a:r>
            <a:r>
              <a:rPr lang="en-US" sz="4000" dirty="0" smtClean="0">
                <a:solidFill>
                  <a:schemeClr val="bg1"/>
                </a:solidFill>
              </a:rPr>
              <a:t>remained </a:t>
            </a:r>
            <a:r>
              <a:rPr lang="en-US" sz="4000" dirty="0" smtClean="0">
                <a:solidFill>
                  <a:schemeClr val="bg1"/>
                </a:solidFill>
              </a:rPr>
              <a:t>in a sorry </a:t>
            </a:r>
            <a:r>
              <a:rPr lang="en-US" sz="4000" dirty="0" smtClean="0">
                <a:solidFill>
                  <a:schemeClr val="bg1"/>
                </a:solidFill>
              </a:rPr>
              <a:t>state. 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Isa 56: 7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These I </a:t>
            </a:r>
            <a:r>
              <a:rPr lang="en-US" sz="4000" b="1" dirty="0" smtClean="0">
                <a:solidFill>
                  <a:schemeClr val="bg1"/>
                </a:solidFill>
              </a:rPr>
              <a:t>will bring to </a:t>
            </a:r>
            <a:r>
              <a:rPr lang="en-US" sz="4000" b="1" dirty="0" smtClean="0">
                <a:solidFill>
                  <a:schemeClr val="bg1"/>
                </a:solidFill>
              </a:rPr>
              <a:t>My </a:t>
            </a:r>
            <a:r>
              <a:rPr lang="en-US" sz="4000" b="1" dirty="0" smtClean="0">
                <a:solidFill>
                  <a:schemeClr val="bg1"/>
                </a:solidFill>
              </a:rPr>
              <a:t>holy mountain and give them joy in </a:t>
            </a:r>
            <a:r>
              <a:rPr lang="en-US" sz="4000" b="1" u="sng" dirty="0" smtClean="0">
                <a:solidFill>
                  <a:schemeClr val="bg1"/>
                </a:solidFill>
              </a:rPr>
              <a:t>My house of prayer</a:t>
            </a:r>
            <a:r>
              <a:rPr lang="en-US" sz="4000" b="1" dirty="0" smtClean="0">
                <a:solidFill>
                  <a:schemeClr val="bg1"/>
                </a:solidFill>
              </a:rPr>
              <a:t>. Their burnt offerings and sacrifices will be accepted on My altar; for My house will be called </a:t>
            </a:r>
            <a:r>
              <a:rPr lang="en-US" sz="4000" b="1" u="sng" dirty="0" smtClean="0">
                <a:solidFill>
                  <a:schemeClr val="bg1"/>
                </a:solidFill>
              </a:rPr>
              <a:t>a house of prayer </a:t>
            </a:r>
            <a:r>
              <a:rPr lang="en-US" sz="4000" b="1" dirty="0" smtClean="0">
                <a:solidFill>
                  <a:schemeClr val="bg1"/>
                </a:solidFill>
              </a:rPr>
              <a:t>for all </a:t>
            </a:r>
            <a:r>
              <a:rPr lang="en-US" sz="4000" b="1" dirty="0" smtClean="0">
                <a:solidFill>
                  <a:schemeClr val="bg1"/>
                </a:solidFill>
              </a:rPr>
              <a:t>nations.</a:t>
            </a: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我 必 領 他 們 到 我 的 聖 山 ， 使 他 們 在 </a:t>
            </a:r>
            <a:r>
              <a:rPr lang="zh-TW" altLang="en-US" sz="4000" b="1" u="sng" dirty="0" smtClean="0">
                <a:solidFill>
                  <a:schemeClr val="bg1"/>
                </a:solidFill>
              </a:rPr>
              <a:t>禱 告 我 的 殿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中 喜 樂 。 他 們 的 燔 祭 和 平 安 祭 ， 在 我 壇 上 必 蒙 悅 納 ， 因 我 的 殿 必 稱 為 </a:t>
            </a:r>
            <a:r>
              <a:rPr lang="zh-TW" altLang="en-US" sz="4000" b="1" u="sng" dirty="0" smtClean="0">
                <a:solidFill>
                  <a:schemeClr val="bg1"/>
                </a:solidFill>
              </a:rPr>
              <a:t>萬 民 禱 告 的 殿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Haggai 1: 12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12 Then </a:t>
            </a:r>
            <a:r>
              <a:rPr lang="en-US" sz="4000" b="1" dirty="0" err="1" smtClean="0">
                <a:solidFill>
                  <a:schemeClr val="bg1"/>
                </a:solidFill>
              </a:rPr>
              <a:t>Zerubbabel</a:t>
            </a:r>
            <a:r>
              <a:rPr lang="en-US" sz="4000" b="1" dirty="0" smtClean="0">
                <a:solidFill>
                  <a:schemeClr val="bg1"/>
                </a:solidFill>
              </a:rPr>
              <a:t> son of </a:t>
            </a:r>
            <a:r>
              <a:rPr lang="en-US" sz="4000" b="1" dirty="0" err="1" smtClean="0">
                <a:solidFill>
                  <a:schemeClr val="bg1"/>
                </a:solidFill>
              </a:rPr>
              <a:t>Shealtiel</a:t>
            </a:r>
            <a:r>
              <a:rPr lang="en-US" sz="4000" b="1" dirty="0" smtClean="0">
                <a:solidFill>
                  <a:schemeClr val="bg1"/>
                </a:solidFill>
              </a:rPr>
              <a:t>, Joshua son of </a:t>
            </a:r>
            <a:r>
              <a:rPr lang="en-US" sz="4000" b="1" dirty="0" err="1" smtClean="0">
                <a:solidFill>
                  <a:schemeClr val="bg1"/>
                </a:solidFill>
              </a:rPr>
              <a:t>Jozadak</a:t>
            </a:r>
            <a:r>
              <a:rPr lang="en-US" sz="4000" b="1" dirty="0" smtClean="0">
                <a:solidFill>
                  <a:schemeClr val="bg1"/>
                </a:solidFill>
              </a:rPr>
              <a:t>, the high priest, and the whole remnant of the people </a:t>
            </a:r>
            <a:r>
              <a:rPr lang="en-US" sz="4000" b="1" u="sng" dirty="0" smtClean="0">
                <a:solidFill>
                  <a:schemeClr val="bg1"/>
                </a:solidFill>
              </a:rPr>
              <a:t>obeyed the voice of the LORD their God and the message of the prophet Haggai</a:t>
            </a:r>
            <a:r>
              <a:rPr lang="en-US" sz="4000" b="1" dirty="0" smtClean="0">
                <a:solidFill>
                  <a:schemeClr val="bg1"/>
                </a:solidFill>
              </a:rPr>
              <a:t>, because the LORD their God had sent him. And the people feared the LORD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Haggai 1: 12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altLang="zh-TW" sz="4000" b="1" dirty="0" smtClean="0">
                <a:solidFill>
                  <a:schemeClr val="bg1"/>
                </a:solidFill>
              </a:rPr>
              <a:t>12 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那 時 ， 撒 拉 鐵 的 兒 子 所 羅 巴 伯 和 約 撒 答 的 兒 子 大 祭 司 約 書 亞 ， 並 剩 下 的 百 姓 ， 都 聽 從 耶 和 華 ─ 他 們 神 的 話 和 先 知 哈 該 奉 耶 和 華 ─ 他 們 神 差 來 所 說 的 話 ； 百 姓 也 在 耶 和 華 面 前 存 敬 畏 的 心 。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Days Later and It is Time!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Instead of hardening their hearts in the hearing of God’s words (choosing to debate/disagree, be unresponsive), they obeyed (taking God’s words as true)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Haggai 1: 13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13 Then Haggai, the LORD’s messenger, gave this message of the LORD to the people: “I am with you,” declares the LORD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zh-TW" sz="4000" b="1" dirty="0" smtClean="0">
                <a:solidFill>
                  <a:schemeClr val="bg1"/>
                </a:solidFill>
              </a:rPr>
              <a:t>13 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耶 和 華 的 使 者 哈 該 奉 耶 和 華 差 遣 對 百 姓 說 ： 耶 和 華 說 ： 我 與 你 們 同 在 。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Days Later and It is Time!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God </a:t>
            </a:r>
            <a:r>
              <a:rPr lang="en-US" sz="4000" dirty="0" smtClean="0">
                <a:solidFill>
                  <a:schemeClr val="bg1"/>
                </a:solidFill>
              </a:rPr>
              <a:t>is ever keen to be in partnership with His </a:t>
            </a:r>
            <a:r>
              <a:rPr lang="en-US" sz="4000" dirty="0" smtClean="0">
                <a:solidFill>
                  <a:schemeClr val="bg1"/>
                </a:solidFill>
              </a:rPr>
              <a:t>people – everyone and anyone who is willing to trust and obey Him – to </a:t>
            </a:r>
            <a:r>
              <a:rPr lang="en-US" sz="4000" dirty="0" smtClean="0">
                <a:solidFill>
                  <a:schemeClr val="bg1"/>
                </a:solidFill>
              </a:rPr>
              <a:t>carry out the good work of the </a:t>
            </a:r>
            <a:r>
              <a:rPr lang="en-US" sz="4000" dirty="0" smtClean="0">
                <a:solidFill>
                  <a:schemeClr val="bg1"/>
                </a:solidFill>
              </a:rPr>
              <a:t>Kingdom.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We </a:t>
            </a:r>
            <a:r>
              <a:rPr lang="en-US" sz="4000" dirty="0" smtClean="0">
                <a:solidFill>
                  <a:schemeClr val="bg1"/>
                </a:solidFill>
              </a:rPr>
              <a:t>do not have to be a </a:t>
            </a:r>
            <a:r>
              <a:rPr lang="en-US" sz="4000" dirty="0" err="1" smtClean="0">
                <a:solidFill>
                  <a:schemeClr val="bg1"/>
                </a:solidFill>
              </a:rPr>
              <a:t>Zerubabbel</a:t>
            </a:r>
            <a:r>
              <a:rPr lang="en-US" sz="4000" dirty="0" smtClean="0">
                <a:solidFill>
                  <a:schemeClr val="bg1"/>
                </a:solidFill>
              </a:rPr>
              <a:t> or a Joshua; simply as a child of God will </a:t>
            </a:r>
            <a:r>
              <a:rPr lang="en-US" sz="4000" dirty="0" smtClean="0">
                <a:solidFill>
                  <a:schemeClr val="bg1"/>
                </a:solidFill>
              </a:rPr>
              <a:t>do.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Days Later and It is Time!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As </a:t>
            </a:r>
            <a:r>
              <a:rPr lang="en-US" sz="4000" dirty="0" smtClean="0">
                <a:solidFill>
                  <a:schemeClr val="bg1"/>
                </a:solidFill>
              </a:rPr>
              <a:t>Jesus </a:t>
            </a:r>
            <a:r>
              <a:rPr lang="en-US" sz="4000" dirty="0" smtClean="0">
                <a:solidFill>
                  <a:schemeClr val="bg1"/>
                </a:solidFill>
              </a:rPr>
              <a:t>proclaimed of himself, </a:t>
            </a:r>
            <a:r>
              <a:rPr lang="en-US" sz="4000" b="1" dirty="0" smtClean="0">
                <a:solidFill>
                  <a:schemeClr val="bg1"/>
                </a:solidFill>
              </a:rPr>
              <a:t>in him is the fulfillment of the true Temple of God, the very presence of God among His people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Eph 4: 11-13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So Christ himself gave the apostles, the prophets, the evangelists, the pastors and teachers, to equip his people for works of service, </a:t>
            </a:r>
            <a:r>
              <a:rPr lang="en-US" sz="4000" b="1" u="sng" dirty="0" smtClean="0">
                <a:solidFill>
                  <a:schemeClr val="bg1"/>
                </a:solidFill>
              </a:rPr>
              <a:t>so that the body of Christ may be built up</a:t>
            </a:r>
            <a:r>
              <a:rPr lang="en-US" sz="4000" b="1" dirty="0" smtClean="0">
                <a:solidFill>
                  <a:schemeClr val="bg1"/>
                </a:solidFill>
              </a:rPr>
              <a:t> until we all reach unity in the faith and in the knowledge of the Son of God and become mature, attaining to the whole measure of the fullness of </a:t>
            </a:r>
            <a:r>
              <a:rPr lang="en-US" sz="4000" b="1" dirty="0" smtClean="0">
                <a:solidFill>
                  <a:schemeClr val="bg1"/>
                </a:solidFill>
              </a:rPr>
              <a:t>Christ...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Eph 4: 11-13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他 所 賜 的 ， 有 使 徒 ， 有 先 知 ， 有 傳 福 音 的 ， 有 牧 師 和 教 師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，為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要 成 全 聖 徒 ， 各 盡 其 職 ， </a:t>
            </a:r>
            <a:r>
              <a:rPr lang="zh-TW" altLang="en-US" sz="4000" b="1" u="sng" dirty="0" smtClean="0">
                <a:solidFill>
                  <a:schemeClr val="bg1"/>
                </a:solidFill>
              </a:rPr>
              <a:t>建 立 基 督 的 身 體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，直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等 到 我 們 眾 人 在 真 道 上 同 歸 於 一 ， 認 識 神 的 兒 子 ， 得 以 長 大 成 人 ， 滿 有 基 督 長 成 的 身 量 </a:t>
            </a:r>
            <a:r>
              <a:rPr lang="en-US" sz="4000" b="1" dirty="0" smtClean="0">
                <a:solidFill>
                  <a:schemeClr val="bg1"/>
                </a:solidFill>
              </a:rPr>
              <a:t>...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60960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https://lepetitjcenamerique.wordpress.com/2012/11/18/on-the-road-5/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20121117-162333.jpg"/>
          <p:cNvPicPr>
            <a:picLocks noChangeAspect="1" noChangeArrowheads="1"/>
          </p:cNvPicPr>
          <p:nvPr/>
        </p:nvPicPr>
        <p:blipFill>
          <a:blip r:embed="rId2" cstate="print"/>
          <a:srcRect t="12479"/>
          <a:stretch>
            <a:fillRect/>
          </a:stretch>
        </p:blipFill>
        <p:spPr bwMode="auto">
          <a:xfrm>
            <a:off x="0" y="0"/>
            <a:ext cx="9144000" cy="5344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u="sng" dirty="0" smtClean="0">
                <a:solidFill>
                  <a:schemeClr val="bg1"/>
                </a:solidFill>
              </a:rPr>
              <a:t>Structure</a:t>
            </a:r>
            <a:r>
              <a:rPr lang="en-US" sz="4000" u="sng" dirty="0" smtClean="0">
                <a:solidFill>
                  <a:schemeClr val="bg1"/>
                </a:solidFill>
              </a:rPr>
              <a:t> </a:t>
            </a:r>
            <a:r>
              <a:rPr lang="en-US" sz="4000" u="sng" dirty="0" smtClean="0">
                <a:solidFill>
                  <a:schemeClr val="bg1"/>
                </a:solidFill>
              </a:rPr>
              <a:t>of </a:t>
            </a:r>
            <a:r>
              <a:rPr lang="en-US" sz="4000" u="sng" dirty="0" smtClean="0">
                <a:solidFill>
                  <a:schemeClr val="bg1"/>
                </a:solidFill>
              </a:rPr>
              <a:t>Haggai 1:</a:t>
            </a:r>
          </a:p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vv. 1-11 </a:t>
            </a:r>
            <a:r>
              <a:rPr lang="en-US" sz="4000" b="1" dirty="0" smtClean="0">
                <a:solidFill>
                  <a:schemeClr val="bg1"/>
                </a:solidFill>
              </a:rPr>
              <a:t>– The </a:t>
            </a:r>
            <a:r>
              <a:rPr lang="en-US" sz="4000" b="1" dirty="0" smtClean="0">
                <a:solidFill>
                  <a:schemeClr val="bg1"/>
                </a:solidFill>
              </a:rPr>
              <a:t>CONFRONTATION/ DISCIPLINE </a:t>
            </a:r>
            <a:r>
              <a:rPr lang="en-US" sz="4000" b="1" dirty="0" smtClean="0">
                <a:solidFill>
                  <a:schemeClr val="bg1"/>
                </a:solidFill>
              </a:rPr>
              <a:t>from </a:t>
            </a:r>
            <a:r>
              <a:rPr lang="en-US" sz="4000" b="1" dirty="0" smtClean="0">
                <a:solidFill>
                  <a:schemeClr val="bg1"/>
                </a:solidFill>
              </a:rPr>
              <a:t>God</a:t>
            </a:r>
          </a:p>
          <a:p>
            <a:pPr lvl="0"/>
            <a:endParaRPr lang="en-US" sz="4000" dirty="0" smtClean="0">
              <a:solidFill>
                <a:schemeClr val="bg1"/>
              </a:solidFill>
            </a:endParaRPr>
          </a:p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vv. 12-15 </a:t>
            </a:r>
            <a:r>
              <a:rPr lang="en-US" sz="4000" b="1" dirty="0" smtClean="0">
                <a:solidFill>
                  <a:schemeClr val="bg1"/>
                </a:solidFill>
              </a:rPr>
              <a:t>– The COMFORT/ PROVISION from </a:t>
            </a:r>
            <a:r>
              <a:rPr lang="en-US" sz="4000" b="1" dirty="0" smtClean="0">
                <a:solidFill>
                  <a:schemeClr val="bg1"/>
                </a:solidFill>
              </a:rPr>
              <a:t>God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7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Nearly Twenty Years Later and Still Not Time!?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The return to their homeland was to first rebuild up their tattered spirituality by rebuilding the </a:t>
            </a:r>
            <a:r>
              <a:rPr lang="en-US" sz="4000" dirty="0" smtClean="0">
                <a:solidFill>
                  <a:schemeClr val="bg1"/>
                </a:solidFill>
              </a:rPr>
              <a:t>Temple. By </a:t>
            </a:r>
            <a:r>
              <a:rPr lang="en-US" sz="4000" dirty="0" smtClean="0">
                <a:solidFill>
                  <a:schemeClr val="bg1"/>
                </a:solidFill>
              </a:rPr>
              <a:t>leaving the Temple unfinished, their spirituality </a:t>
            </a:r>
            <a:r>
              <a:rPr lang="en-US" sz="4000" dirty="0" smtClean="0">
                <a:solidFill>
                  <a:schemeClr val="bg1"/>
                </a:solidFill>
              </a:rPr>
              <a:t>remained </a:t>
            </a:r>
            <a:r>
              <a:rPr lang="en-US" sz="4000" dirty="0" smtClean="0">
                <a:solidFill>
                  <a:schemeClr val="bg1"/>
                </a:solidFill>
              </a:rPr>
              <a:t>in a sorry </a:t>
            </a:r>
            <a:r>
              <a:rPr lang="en-US" sz="4000" dirty="0" smtClean="0">
                <a:solidFill>
                  <a:schemeClr val="bg1"/>
                </a:solidFill>
              </a:rPr>
              <a:t>state. 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Haggai 1: 2-4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2 This is what the LORD Almighty says: “These people say, ‘The time has not yet come to rebuild the LORD’s house.’” 3 Then the word of the LORD came through the prophet Haggai: 4 “Is it a time for you yourselves to be living in your paneled houses, while this house remains a ruin</a:t>
            </a:r>
            <a:r>
              <a:rPr lang="en-US" sz="4000" b="1" dirty="0" smtClean="0">
                <a:solidFill>
                  <a:schemeClr val="bg1"/>
                </a:solidFill>
              </a:rPr>
              <a:t>?”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Haggai 1: 2-4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altLang="zh-TW" sz="4000" b="1" dirty="0" smtClean="0">
                <a:solidFill>
                  <a:schemeClr val="bg1"/>
                </a:solidFill>
              </a:rPr>
              <a:t>2 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萬 軍 之 耶 和 華 如 此 說 ： 這 百 姓 說 ， 建 造 耶 和 華 殿 的 時 候 尚 未 來 到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。</a:t>
            </a:r>
            <a:r>
              <a:rPr lang="en-US" altLang="zh-TW" sz="4000" b="1" dirty="0" smtClean="0">
                <a:solidFill>
                  <a:schemeClr val="bg1"/>
                </a:solidFill>
              </a:rPr>
              <a:t>3</a:t>
            </a:r>
            <a:r>
              <a:rPr lang="en-US" altLang="zh-TW" sz="4000" b="1" dirty="0" smtClean="0">
                <a:solidFill>
                  <a:schemeClr val="bg1"/>
                </a:solidFill>
              </a:rPr>
              <a:t>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那 時 耶 和 華 的 話 臨 到 先 知 哈 該 說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TW" sz="4000" b="1" dirty="0" smtClean="0">
                <a:solidFill>
                  <a:schemeClr val="bg1"/>
                </a:solidFill>
              </a:rPr>
              <a:t>4</a:t>
            </a:r>
            <a:r>
              <a:rPr lang="en-US" altLang="zh-TW" sz="4000" b="1" dirty="0" smtClean="0">
                <a:solidFill>
                  <a:schemeClr val="bg1"/>
                </a:solidFill>
              </a:rPr>
              <a:t> 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這 殿 仍 然 荒 涼 ， 你 們 自 己 還 住 天 花 板 的 房 屋 麼 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1066</Words>
  <Application>Microsoft Office PowerPoint</Application>
  <PresentationFormat>On-screen Show (4:3)</PresentationFormat>
  <Paragraphs>59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sAMo.O</dc:creator>
  <cp:lastModifiedBy>sAMo.O</cp:lastModifiedBy>
  <cp:revision>240</cp:revision>
  <dcterms:created xsi:type="dcterms:W3CDTF">2015-05-17T06:09:38Z</dcterms:created>
  <dcterms:modified xsi:type="dcterms:W3CDTF">2016-03-06T06:08:22Z</dcterms:modified>
</cp:coreProperties>
</file>