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71" r:id="rId9"/>
    <p:sldId id="263" r:id="rId10"/>
    <p:sldId id="272" r:id="rId11"/>
    <p:sldId id="265" r:id="rId12"/>
    <p:sldId id="273" r:id="rId13"/>
    <p:sldId id="266" r:id="rId14"/>
    <p:sldId id="274" r:id="rId15"/>
    <p:sldId id="267" r:id="rId16"/>
    <p:sldId id="268" r:id="rId17"/>
    <p:sldId id="269" r:id="rId18"/>
    <p:sldId id="270"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05" autoAdjust="0"/>
  </p:normalViewPr>
  <p:slideViewPr>
    <p:cSldViewPr>
      <p:cViewPr varScale="1">
        <p:scale>
          <a:sx n="63" d="100"/>
          <a:sy n="63" d="100"/>
        </p:scale>
        <p:origin x="-8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09AF9-A89D-4063-A3D6-4434BBF30857}" type="datetimeFigureOut">
              <a:rPr lang="en-US" smtClean="0"/>
              <a:pPr/>
              <a:t>8/1/2015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BA25F2-773A-4D08-925D-712912C4B5F2}" type="slidenum">
              <a:rPr lang="en-US" smtClean="0"/>
              <a:pPr/>
              <a:t>‹#›</a:t>
            </a:fld>
            <a:endParaRPr lang="en-US"/>
          </a:p>
        </p:txBody>
      </p:sp>
    </p:spTree>
    <p:extLst>
      <p:ext uri="{BB962C8B-B14F-4D97-AF65-F5344CB8AC3E}">
        <p14:creationId xmlns="" xmlns:p14="http://schemas.microsoft.com/office/powerpoint/2010/main" val="3388983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a:t>
            </a:fld>
            <a:endParaRPr lang="en-US"/>
          </a:p>
        </p:txBody>
      </p:sp>
    </p:spTree>
    <p:extLst>
      <p:ext uri="{BB962C8B-B14F-4D97-AF65-F5344CB8AC3E}">
        <p14:creationId xmlns="" xmlns:p14="http://schemas.microsoft.com/office/powerpoint/2010/main" val="4284690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12</a:t>
            </a:fld>
            <a:endParaRPr lang="en-US"/>
          </a:p>
        </p:txBody>
      </p:sp>
    </p:spTree>
    <p:extLst>
      <p:ext uri="{BB962C8B-B14F-4D97-AF65-F5344CB8AC3E}">
        <p14:creationId xmlns="" xmlns:p14="http://schemas.microsoft.com/office/powerpoint/2010/main" val="3276414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13</a:t>
            </a:fld>
            <a:endParaRPr lang="en-US"/>
          </a:p>
        </p:txBody>
      </p:sp>
    </p:spTree>
    <p:extLst>
      <p:ext uri="{BB962C8B-B14F-4D97-AF65-F5344CB8AC3E}">
        <p14:creationId xmlns="" xmlns:p14="http://schemas.microsoft.com/office/powerpoint/2010/main" val="418834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15</a:t>
            </a:fld>
            <a:endParaRPr lang="en-US"/>
          </a:p>
        </p:txBody>
      </p:sp>
    </p:spTree>
    <p:extLst>
      <p:ext uri="{BB962C8B-B14F-4D97-AF65-F5344CB8AC3E}">
        <p14:creationId xmlns="" xmlns:p14="http://schemas.microsoft.com/office/powerpoint/2010/main" val="2255349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16</a:t>
            </a:fld>
            <a:endParaRPr lang="en-US"/>
          </a:p>
        </p:txBody>
      </p:sp>
    </p:spTree>
    <p:extLst>
      <p:ext uri="{BB962C8B-B14F-4D97-AF65-F5344CB8AC3E}">
        <p14:creationId xmlns="" xmlns:p14="http://schemas.microsoft.com/office/powerpoint/2010/main" val="1090109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17</a:t>
            </a:fld>
            <a:endParaRPr lang="en-US"/>
          </a:p>
        </p:txBody>
      </p:sp>
    </p:spTree>
    <p:extLst>
      <p:ext uri="{BB962C8B-B14F-4D97-AF65-F5344CB8AC3E}">
        <p14:creationId xmlns="" xmlns:p14="http://schemas.microsoft.com/office/powerpoint/2010/main" val="2100162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18</a:t>
            </a:fld>
            <a:endParaRPr lang="en-US"/>
          </a:p>
        </p:txBody>
      </p:sp>
    </p:spTree>
    <p:extLst>
      <p:ext uri="{BB962C8B-B14F-4D97-AF65-F5344CB8AC3E}">
        <p14:creationId xmlns="" xmlns:p14="http://schemas.microsoft.com/office/powerpoint/2010/main" val="2728231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19</a:t>
            </a:fld>
            <a:endParaRPr lang="en-US"/>
          </a:p>
        </p:txBody>
      </p:sp>
    </p:spTree>
    <p:extLst>
      <p:ext uri="{BB962C8B-B14F-4D97-AF65-F5344CB8AC3E}">
        <p14:creationId xmlns="" xmlns:p14="http://schemas.microsoft.com/office/powerpoint/2010/main" val="2728231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4</a:t>
            </a:fld>
            <a:endParaRPr lang="en-US"/>
          </a:p>
        </p:txBody>
      </p:sp>
    </p:spTree>
    <p:extLst>
      <p:ext uri="{BB962C8B-B14F-4D97-AF65-F5344CB8AC3E}">
        <p14:creationId xmlns="" xmlns:p14="http://schemas.microsoft.com/office/powerpoint/2010/main" val="2593085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5</a:t>
            </a:fld>
            <a:endParaRPr lang="en-US"/>
          </a:p>
        </p:txBody>
      </p:sp>
    </p:spTree>
    <p:extLst>
      <p:ext uri="{BB962C8B-B14F-4D97-AF65-F5344CB8AC3E}">
        <p14:creationId xmlns="" xmlns:p14="http://schemas.microsoft.com/office/powerpoint/2010/main" val="3392831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6</a:t>
            </a:fld>
            <a:endParaRPr lang="en-US"/>
          </a:p>
        </p:txBody>
      </p:sp>
    </p:spTree>
    <p:extLst>
      <p:ext uri="{BB962C8B-B14F-4D97-AF65-F5344CB8AC3E}">
        <p14:creationId xmlns="" xmlns:p14="http://schemas.microsoft.com/office/powerpoint/2010/main" val="3688010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7</a:t>
            </a:fld>
            <a:endParaRPr lang="en-US"/>
          </a:p>
        </p:txBody>
      </p:sp>
    </p:spTree>
    <p:extLst>
      <p:ext uri="{BB962C8B-B14F-4D97-AF65-F5344CB8AC3E}">
        <p14:creationId xmlns="" xmlns:p14="http://schemas.microsoft.com/office/powerpoint/2010/main" val="1181996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8</a:t>
            </a:fld>
            <a:endParaRPr lang="en-US"/>
          </a:p>
        </p:txBody>
      </p:sp>
    </p:spTree>
    <p:extLst>
      <p:ext uri="{BB962C8B-B14F-4D97-AF65-F5344CB8AC3E}">
        <p14:creationId xmlns="" xmlns:p14="http://schemas.microsoft.com/office/powerpoint/2010/main" val="1181996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9</a:t>
            </a:fld>
            <a:endParaRPr lang="en-US"/>
          </a:p>
        </p:txBody>
      </p:sp>
    </p:spTree>
    <p:extLst>
      <p:ext uri="{BB962C8B-B14F-4D97-AF65-F5344CB8AC3E}">
        <p14:creationId xmlns="" xmlns:p14="http://schemas.microsoft.com/office/powerpoint/2010/main" val="1830690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10</a:t>
            </a:fld>
            <a:endParaRPr lang="en-US"/>
          </a:p>
        </p:txBody>
      </p:sp>
    </p:spTree>
    <p:extLst>
      <p:ext uri="{BB962C8B-B14F-4D97-AF65-F5344CB8AC3E}">
        <p14:creationId xmlns="" xmlns:p14="http://schemas.microsoft.com/office/powerpoint/2010/main" val="1830690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 </a:t>
            </a:r>
            <a:endParaRPr lang="en-US" dirty="0"/>
          </a:p>
        </p:txBody>
      </p:sp>
      <p:sp>
        <p:nvSpPr>
          <p:cNvPr id="4" name="Slide Number Placeholder 3"/>
          <p:cNvSpPr>
            <a:spLocks noGrp="1"/>
          </p:cNvSpPr>
          <p:nvPr>
            <p:ph type="sldNum" sz="quarter" idx="10"/>
          </p:nvPr>
        </p:nvSpPr>
        <p:spPr/>
        <p:txBody>
          <a:bodyPr/>
          <a:lstStyle/>
          <a:p>
            <a:fld id="{C7BA25F2-773A-4D08-925D-712912C4B5F2}" type="slidenum">
              <a:rPr lang="en-US" smtClean="0"/>
              <a:pPr/>
              <a:t>11</a:t>
            </a:fld>
            <a:endParaRPr lang="en-US"/>
          </a:p>
        </p:txBody>
      </p:sp>
    </p:spTree>
    <p:extLst>
      <p:ext uri="{BB962C8B-B14F-4D97-AF65-F5344CB8AC3E}">
        <p14:creationId xmlns="" xmlns:p14="http://schemas.microsoft.com/office/powerpoint/2010/main" val="3276414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F03CB1-E07A-4500-8F6D-DBBC30AAB3F8}" type="datetimeFigureOut">
              <a:rPr lang="en-US" smtClean="0"/>
              <a:pPr/>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03CB1-E07A-4500-8F6D-DBBC30AAB3F8}" type="datetimeFigureOut">
              <a:rPr lang="en-US" smtClean="0"/>
              <a:pPr/>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03CB1-E07A-4500-8F6D-DBBC30AAB3F8}" type="datetimeFigureOut">
              <a:rPr lang="en-US" smtClean="0"/>
              <a:pPr/>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03CB1-E07A-4500-8F6D-DBBC30AAB3F8}" type="datetimeFigureOut">
              <a:rPr lang="en-US" smtClean="0"/>
              <a:pPr/>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F03CB1-E07A-4500-8F6D-DBBC30AAB3F8}" type="datetimeFigureOut">
              <a:rPr lang="en-US" smtClean="0"/>
              <a:pPr/>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F03CB1-E07A-4500-8F6D-DBBC30AAB3F8}" type="datetimeFigureOut">
              <a:rPr lang="en-US" smtClean="0"/>
              <a:pPr/>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F03CB1-E07A-4500-8F6D-DBBC30AAB3F8}" type="datetimeFigureOut">
              <a:rPr lang="en-US" smtClean="0"/>
              <a:pPr/>
              <a:t>8/1/2015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F03CB1-E07A-4500-8F6D-DBBC30AAB3F8}" type="datetimeFigureOut">
              <a:rPr lang="en-US" smtClean="0"/>
              <a:pPr/>
              <a:t>8/1/2015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03CB1-E07A-4500-8F6D-DBBC30AAB3F8}" type="datetimeFigureOut">
              <a:rPr lang="en-US" smtClean="0"/>
              <a:pPr/>
              <a:t>8/1/2015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03CB1-E07A-4500-8F6D-DBBC30AAB3F8}" type="datetimeFigureOut">
              <a:rPr lang="en-US" smtClean="0"/>
              <a:pPr/>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03CB1-E07A-4500-8F6D-DBBC30AAB3F8}" type="datetimeFigureOut">
              <a:rPr lang="en-US" smtClean="0"/>
              <a:pPr/>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127D-8B61-4390-BCA8-0A7F130163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03CB1-E07A-4500-8F6D-DBBC30AAB3F8}" type="datetimeFigureOut">
              <a:rPr lang="en-US" smtClean="0"/>
              <a:pPr/>
              <a:t>8/1/2015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3127D-8B61-4390-BCA8-0A7F130163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622425"/>
          </a:xfrm>
        </p:spPr>
        <p:txBody>
          <a:bodyPr>
            <a:noAutofit/>
          </a:bodyPr>
          <a:lstStyle/>
          <a:p>
            <a:r>
              <a:rPr lang="zh-CN" altLang="en-US" sz="5400" b="1" dirty="0" smtClean="0"/>
              <a:t>抵  挡  诱  惑</a:t>
            </a:r>
            <a:r>
              <a:rPr lang="en-US" altLang="zh-CN" sz="5400" b="1" dirty="0" smtClean="0"/>
              <a:t/>
            </a:r>
            <a:br>
              <a:rPr lang="en-US" altLang="zh-CN" sz="5400" b="1" dirty="0" smtClean="0"/>
            </a:br>
            <a:r>
              <a:rPr lang="en-US" altLang="zh-CN" sz="5400" b="1" dirty="0" smtClean="0">
                <a:latin typeface="Times New Roman" pitchFamily="18" charset="0"/>
                <a:cs typeface="Times New Roman" pitchFamily="18" charset="0"/>
              </a:rPr>
              <a:t>Resist</a:t>
            </a:r>
            <a:r>
              <a:rPr lang="zh-CN" altLang="en-US" sz="5400" b="1" dirty="0" smtClean="0">
                <a:latin typeface="Times New Roman" pitchFamily="18" charset="0"/>
                <a:cs typeface="Times New Roman" pitchFamily="18" charset="0"/>
              </a:rPr>
              <a:t> </a:t>
            </a:r>
            <a:r>
              <a:rPr lang="en-US" altLang="zh-CN" sz="5400" b="1" dirty="0" smtClean="0">
                <a:latin typeface="Times New Roman" pitchFamily="18" charset="0"/>
                <a:cs typeface="Times New Roman" pitchFamily="18" charset="0"/>
              </a:rPr>
              <a:t>Temptations</a:t>
            </a:r>
            <a:endParaRPr lang="en-US" sz="5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9296400" cy="5181600"/>
          </a:xfrm>
        </p:spPr>
        <p:txBody>
          <a:bodyPr>
            <a:normAutofit/>
          </a:bodyPr>
          <a:lstStyle/>
          <a:p>
            <a:pPr marL="971550" lvl="1" indent="-571500">
              <a:buFont typeface="Wingdings" panose="05000000000000000000" pitchFamily="2" charset="2"/>
              <a:buChar char="v"/>
            </a:pPr>
            <a:r>
              <a:rPr lang="en-US" altLang="zh-CN" sz="3600" b="1" dirty="0" smtClean="0">
                <a:latin typeface="Times New Roman" pitchFamily="18" charset="0"/>
                <a:ea typeface="SimSun" panose="02010600030101010101" pitchFamily="2" charset="-122"/>
                <a:cs typeface="Times New Roman" pitchFamily="18" charset="0"/>
              </a:rPr>
              <a:t>Resist the lust of the flesh:</a:t>
            </a:r>
            <a:r>
              <a:rPr lang="en-US" altLang="zh-CN" sz="3400" b="1" dirty="0" smtClean="0">
                <a:latin typeface="Times New Roman" pitchFamily="18" charset="0"/>
                <a:ea typeface="SimSun" panose="02010600030101010101" pitchFamily="2" charset="-122"/>
                <a:cs typeface="Times New Roman" pitchFamily="18" charset="0"/>
              </a:rPr>
              <a:t> </a:t>
            </a:r>
            <a:r>
              <a:rPr lang="en-US" sz="3400" baseline="30000" dirty="0" smtClean="0">
                <a:solidFill>
                  <a:srgbClr val="0000FF"/>
                </a:solidFill>
                <a:latin typeface="Times New Roman" pitchFamily="18" charset="0"/>
                <a:cs typeface="Times New Roman" pitchFamily="18" charset="0"/>
              </a:rPr>
              <a:t> </a:t>
            </a:r>
            <a:r>
              <a:rPr lang="en-US" sz="3400" b="1" dirty="0" smtClean="0">
                <a:solidFill>
                  <a:srgbClr val="0000FF"/>
                </a:solidFill>
                <a:latin typeface="Times New Roman" pitchFamily="18" charset="0"/>
                <a:cs typeface="Times New Roman" pitchFamily="18" charset="0"/>
              </a:rPr>
              <a:t>But those things which proceed out of the mouth come from the heart, and they defile a man. For out of the heart proceed evil thoughts, murders, adulteries, fornications, thefts, false witness, blasphemies. These are the things which defile a man, but to eat with unwashed hands does not defile a man. </a:t>
            </a:r>
            <a:r>
              <a:rPr lang="en-US" sz="3400" b="1" dirty="0" smtClean="0">
                <a:latin typeface="Times New Roman" pitchFamily="18" charset="0"/>
                <a:cs typeface="Times New Roman" pitchFamily="18" charset="0"/>
              </a:rPr>
              <a:t>(Matthew 15:18-20)</a:t>
            </a:r>
            <a:r>
              <a:rPr lang="en-US" altLang="zh-CN" sz="3400" dirty="0">
                <a:solidFill>
                  <a:srgbClr val="0000FF"/>
                </a:solidFill>
                <a:latin typeface="Times New Roman" pitchFamily="18" charset="0"/>
                <a:ea typeface="SimSun" panose="02010600030101010101" pitchFamily="2" charset="-122"/>
                <a:cs typeface="Times New Roman" pitchFamily="18" charset="0"/>
              </a:rPr>
              <a:t>	</a:t>
            </a:r>
            <a:endParaRPr lang="en-US" altLang="zh-CN" sz="3400" dirty="0" smtClean="0">
              <a:solidFill>
                <a:srgbClr val="0000FF"/>
              </a:solidFill>
              <a:latin typeface="Times New Roman" pitchFamily="18" charset="0"/>
              <a:ea typeface="SimSun" panose="02010600030101010101" pitchFamily="2" charset="-122"/>
              <a:cs typeface="Times New Roman" pitchFamily="18" charset="0"/>
            </a:endParaRPr>
          </a:p>
        </p:txBody>
      </p:sp>
    </p:spTree>
    <p:extLst>
      <p:ext uri="{BB962C8B-B14F-4D97-AF65-F5344CB8AC3E}">
        <p14:creationId xmlns="" xmlns:p14="http://schemas.microsoft.com/office/powerpoint/2010/main" val="2301017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81600"/>
          </a:xfrm>
        </p:spPr>
        <p:txBody>
          <a:bodyPr/>
          <a:lstStyle/>
          <a:p>
            <a:pPr marL="971550" lvl="1" indent="-571500">
              <a:buFont typeface="Wingdings" panose="05000000000000000000" pitchFamily="2" charset="2"/>
              <a:buChar char="v"/>
            </a:pPr>
            <a:r>
              <a:rPr lang="zh-CN" altLang="en-US" sz="3600" b="1" dirty="0" smtClean="0">
                <a:latin typeface="+mn-ea"/>
              </a:rPr>
              <a:t>抵挡今生的骄傲：</a:t>
            </a:r>
            <a:r>
              <a:rPr lang="zh-CN" altLang="en-US" sz="3600" b="1" dirty="0" smtClean="0">
                <a:solidFill>
                  <a:srgbClr val="0000FF"/>
                </a:solidFill>
                <a:latin typeface="+mn-ea"/>
              </a:rPr>
              <a:t>只要存心谦卑，各人看别人比自己强。</a:t>
            </a:r>
            <a:r>
              <a:rPr lang="zh-CN" altLang="en-US" sz="3600" b="1" dirty="0" smtClean="0">
                <a:latin typeface="+mn-ea"/>
              </a:rPr>
              <a:t>（腓二：</a:t>
            </a:r>
            <a:r>
              <a:rPr lang="en-US" sz="3600" b="1" dirty="0" smtClean="0">
                <a:latin typeface="+mn-ea"/>
              </a:rPr>
              <a:t>3</a:t>
            </a:r>
            <a:r>
              <a:rPr lang="zh-CN" altLang="en-US" sz="3600" b="1" dirty="0" smtClean="0">
                <a:latin typeface="+mn-ea"/>
              </a:rPr>
              <a:t>）</a:t>
            </a:r>
            <a:endParaRPr lang="en-US" altLang="zh-CN" sz="800" b="1" dirty="0" smtClean="0">
              <a:latin typeface="+mn-ea"/>
            </a:endParaRPr>
          </a:p>
          <a:p>
            <a:pPr marL="971550" lvl="1" indent="-571500">
              <a:buFont typeface="Wingdings" panose="05000000000000000000" pitchFamily="2" charset="2"/>
              <a:buChar char="v"/>
            </a:pPr>
            <a:endParaRPr lang="en-US" altLang="zh-CN" sz="800" b="1" dirty="0" smtClean="0">
              <a:latin typeface="+mn-ea"/>
            </a:endParaRPr>
          </a:p>
          <a:p>
            <a:pPr marL="971550" lvl="1" indent="-571500">
              <a:buFont typeface="Wingdings" panose="05000000000000000000" pitchFamily="2" charset="2"/>
              <a:buChar char="v"/>
            </a:pPr>
            <a:r>
              <a:rPr lang="en-US" altLang="zh-CN" sz="3600" b="1" dirty="0" smtClean="0">
                <a:latin typeface="Times New Roman" pitchFamily="18" charset="0"/>
                <a:ea typeface="SimSun" panose="02010600030101010101" pitchFamily="2" charset="-122"/>
                <a:cs typeface="Times New Roman" pitchFamily="18" charset="0"/>
              </a:rPr>
              <a:t>Resist the pride of life: </a:t>
            </a:r>
            <a:r>
              <a:rPr lang="en-US" altLang="zh-CN" sz="3600" b="1" dirty="0" smtClean="0">
                <a:solidFill>
                  <a:srgbClr val="0000FF"/>
                </a:solidFill>
                <a:latin typeface="Times New Roman" pitchFamily="18" charset="0"/>
                <a:cs typeface="Times New Roman" pitchFamily="18" charset="0"/>
              </a:rPr>
              <a:t>I</a:t>
            </a:r>
            <a:r>
              <a:rPr lang="en-US" sz="3600" b="1" dirty="0" smtClean="0">
                <a:solidFill>
                  <a:srgbClr val="0000FF"/>
                </a:solidFill>
                <a:latin typeface="Times New Roman" pitchFamily="18" charset="0"/>
                <a:cs typeface="Times New Roman" pitchFamily="18" charset="0"/>
              </a:rPr>
              <a:t>n lowliness of mind let each esteem others better than himself.</a:t>
            </a:r>
            <a:r>
              <a:rPr lang="en-US" sz="3600" b="1" dirty="0" smtClean="0">
                <a:latin typeface="Times New Roman" pitchFamily="18" charset="0"/>
                <a:cs typeface="Times New Roman" pitchFamily="18" charset="0"/>
              </a:rPr>
              <a:t> (Philippians 2:3)</a:t>
            </a:r>
            <a:endParaRPr lang="en-US" altLang="zh-CN" sz="3600" b="1" dirty="0">
              <a:latin typeface="Times New Roman" pitchFamily="18" charset="0"/>
              <a:ea typeface="SimSun" panose="02010600030101010101" pitchFamily="2" charset="-122"/>
              <a:cs typeface="Times New Roman" pitchFamily="18" charset="0"/>
            </a:endParaRPr>
          </a:p>
        </p:txBody>
      </p:sp>
    </p:spTree>
    <p:extLst>
      <p:ext uri="{BB962C8B-B14F-4D97-AF65-F5344CB8AC3E}">
        <p14:creationId xmlns="" xmlns:p14="http://schemas.microsoft.com/office/powerpoint/2010/main" val="1030716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81600"/>
          </a:xfrm>
        </p:spPr>
        <p:txBody>
          <a:bodyPr/>
          <a:lstStyle/>
          <a:p>
            <a:pPr marL="971550" lvl="1" indent="-571500">
              <a:buFont typeface="Wingdings" panose="05000000000000000000" pitchFamily="2" charset="2"/>
              <a:buChar char="v"/>
            </a:pPr>
            <a:r>
              <a:rPr lang="zh-CN" altLang="en-US" sz="3600" b="1" dirty="0" smtClean="0">
                <a:solidFill>
                  <a:srgbClr val="0000FF"/>
                </a:solidFill>
              </a:rPr>
              <a:t>凡</a:t>
            </a:r>
            <a:r>
              <a:rPr lang="zh-CN" altLang="en-US" sz="3600" b="1" dirty="0">
                <a:solidFill>
                  <a:srgbClr val="0000FF"/>
                </a:solidFill>
              </a:rPr>
              <a:t>事谦虚、温柔、忍耐，用爱心互相宽容，用和平彼此联络，竭力保守圣灵所赐合而为一的心</a:t>
            </a:r>
            <a:r>
              <a:rPr lang="zh-CN" altLang="en-US" sz="3600" b="1" dirty="0" smtClean="0">
                <a:solidFill>
                  <a:srgbClr val="0000FF"/>
                </a:solidFill>
              </a:rPr>
              <a:t>。</a:t>
            </a:r>
            <a:r>
              <a:rPr lang="zh-CN" altLang="en-US" sz="3600" dirty="0" smtClean="0"/>
              <a:t>（</a:t>
            </a:r>
            <a:r>
              <a:rPr lang="zh-CN" altLang="en-US" sz="3600" dirty="0"/>
              <a:t>弗四：</a:t>
            </a:r>
            <a:r>
              <a:rPr lang="en-US" sz="3600" dirty="0"/>
              <a:t>2-3</a:t>
            </a:r>
            <a:r>
              <a:rPr lang="zh-CN" altLang="en-US" sz="3600" dirty="0" smtClean="0"/>
              <a:t>）</a:t>
            </a:r>
            <a:endParaRPr lang="en-US" altLang="zh-CN" sz="3600" dirty="0" smtClean="0"/>
          </a:p>
          <a:p>
            <a:pPr marL="971550" lvl="1" indent="-571500">
              <a:buNone/>
            </a:pPr>
            <a:r>
              <a:rPr lang="en-US" sz="3600" b="1" dirty="0" smtClean="0">
                <a:solidFill>
                  <a:srgbClr val="0000FF"/>
                </a:solidFill>
                <a:latin typeface="Times New Roman" pitchFamily="18" charset="0"/>
                <a:cs typeface="Times New Roman" pitchFamily="18" charset="0"/>
              </a:rPr>
              <a:t>	With all lowliness and gentleness, with longsuffering, bearing with one another in love, endeavoring to keep the unity of the Spirit in the bond of peace.</a:t>
            </a:r>
            <a:r>
              <a:rPr lang="en-US" sz="3600" b="1" dirty="0" smtClean="0">
                <a:latin typeface="Times New Roman" pitchFamily="18" charset="0"/>
                <a:cs typeface="Times New Roman" pitchFamily="18" charset="0"/>
              </a:rPr>
              <a:t> (Ephesians 4:2-3)</a:t>
            </a:r>
            <a:endParaRPr lang="en-US" altLang="zh-CN" sz="3600" b="1" dirty="0" smtClean="0">
              <a:latin typeface="Times New Roman" pitchFamily="18" charset="0"/>
              <a:ea typeface="SimSun" panose="02010600030101010101" pitchFamily="2" charset="-122"/>
              <a:cs typeface="Times New Roman" pitchFamily="18" charset="0"/>
            </a:endParaRPr>
          </a:p>
        </p:txBody>
      </p:sp>
    </p:spTree>
    <p:extLst>
      <p:ext uri="{BB962C8B-B14F-4D97-AF65-F5344CB8AC3E}">
        <p14:creationId xmlns="" xmlns:p14="http://schemas.microsoft.com/office/powerpoint/2010/main" val="1030716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81600"/>
          </a:xfrm>
        </p:spPr>
        <p:txBody>
          <a:bodyPr/>
          <a:lstStyle/>
          <a:p>
            <a:pPr>
              <a:buFont typeface="Wingdings" pitchFamily="2" charset="2"/>
              <a:buChar char="Ø"/>
            </a:pPr>
            <a:r>
              <a:rPr lang="zh-CN" altLang="en-US" sz="4000" b="1" dirty="0">
                <a:latin typeface="+mn-ea"/>
              </a:rPr>
              <a:t>认</a:t>
            </a:r>
            <a:r>
              <a:rPr lang="zh-CN" altLang="en-US" sz="4000" b="1" dirty="0" smtClean="0">
                <a:latin typeface="+mn-ea"/>
              </a:rPr>
              <a:t>罪</a:t>
            </a:r>
            <a:r>
              <a:rPr lang="zh-CN" altLang="en-US" sz="4000" b="1" dirty="0">
                <a:latin typeface="+mn-ea"/>
              </a:rPr>
              <a:t>悔改</a:t>
            </a:r>
            <a:r>
              <a:rPr lang="zh-CN" altLang="en-US" sz="4000" b="1" dirty="0" smtClean="0">
                <a:latin typeface="+mn-ea"/>
              </a:rPr>
              <a:t> </a:t>
            </a:r>
            <a:r>
              <a:rPr lang="en-US" altLang="zh-CN" sz="4000" b="1" dirty="0" smtClean="0">
                <a:latin typeface="Times New Roman" panose="02020603050405020304" pitchFamily="18" charset="0"/>
                <a:cs typeface="Times New Roman" panose="02020603050405020304" pitchFamily="18" charset="0"/>
              </a:rPr>
              <a:t>Confess &amp; Repent</a:t>
            </a:r>
          </a:p>
          <a:p>
            <a:pPr marL="971550" lvl="1" indent="-571500">
              <a:buFont typeface="Wingdings" panose="05000000000000000000" pitchFamily="2" charset="2"/>
              <a:buChar char="v"/>
            </a:pPr>
            <a:r>
              <a:rPr lang="zh-CN" altLang="en-US" sz="3600" b="1" dirty="0" smtClean="0">
                <a:latin typeface="SimSun" panose="02010600030101010101" pitchFamily="2" charset="-122"/>
                <a:ea typeface="SimSun" panose="02010600030101010101" pitchFamily="2" charset="-122"/>
              </a:rPr>
              <a:t>大卫的例子 </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Example of David</a:t>
            </a:r>
          </a:p>
          <a:p>
            <a:pPr marL="971550" lvl="1" indent="-571500">
              <a:buFont typeface="Wingdings" panose="05000000000000000000" pitchFamily="2" charset="2"/>
              <a:buChar char="v"/>
            </a:pPr>
            <a:r>
              <a:rPr lang="zh-CN" altLang="en-US" sz="3600" b="1" dirty="0">
                <a:solidFill>
                  <a:srgbClr val="0000FF"/>
                </a:solidFill>
                <a:latin typeface="SimSun" panose="02010600030101010101" pitchFamily="2" charset="-122"/>
                <a:ea typeface="SimSun" panose="02010600030101010101" pitchFamily="2" charset="-122"/>
              </a:rPr>
              <a:t>神啊，求你按你的慈爱怜恤我！按你丰盛的慈悲涂抹我的过犯！求你将我的罪孽洗除净尽，并洁除我的罪！因为，我知道我的过犯；我的罪常在我面前</a:t>
            </a:r>
            <a:r>
              <a:rPr lang="zh-CN" altLang="en-US" sz="3600" b="1" dirty="0" smtClean="0">
                <a:solidFill>
                  <a:srgbClr val="0000FF"/>
                </a:solidFill>
                <a:latin typeface="SimSun" panose="02010600030101010101" pitchFamily="2" charset="-122"/>
                <a:ea typeface="SimSun" panose="02010600030101010101" pitchFamily="2" charset="-122"/>
              </a:rPr>
              <a:t>。</a:t>
            </a:r>
            <a:r>
              <a:rPr lang="zh-CN" altLang="en-US" sz="3600" b="1" dirty="0" smtClean="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诗五十一：</a:t>
            </a:r>
            <a:r>
              <a:rPr lang="en-US" sz="3600" b="1" dirty="0">
                <a:latin typeface="SimSun" panose="02010600030101010101" pitchFamily="2" charset="-122"/>
                <a:ea typeface="SimSun" panose="02010600030101010101" pitchFamily="2" charset="-122"/>
              </a:rPr>
              <a:t>1-3</a:t>
            </a:r>
            <a:r>
              <a:rPr lang="zh-CN" altLang="en-US" sz="3600" b="1" dirty="0">
                <a:latin typeface="SimSun" panose="02010600030101010101" pitchFamily="2" charset="-122"/>
                <a:ea typeface="SimSun" panose="02010600030101010101" pitchFamily="2" charset="-122"/>
              </a:rPr>
              <a:t>）</a:t>
            </a: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p:txBody>
      </p:sp>
    </p:spTree>
    <p:extLst>
      <p:ext uri="{BB962C8B-B14F-4D97-AF65-F5344CB8AC3E}">
        <p14:creationId xmlns="" xmlns:p14="http://schemas.microsoft.com/office/powerpoint/2010/main" val="377156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1"/>
            <a:ext cx="8763000" cy="5334000"/>
          </a:xfrm>
        </p:spPr>
        <p:txBody>
          <a:bodyPr/>
          <a:lstStyle/>
          <a:p>
            <a:pPr>
              <a:buFont typeface="Wingdings" pitchFamily="2" charset="2"/>
              <a:buChar char="v"/>
            </a:pPr>
            <a:r>
              <a:rPr lang="en-US" sz="3600" b="1" dirty="0" smtClean="0">
                <a:solidFill>
                  <a:srgbClr val="0000FF"/>
                </a:solidFill>
                <a:latin typeface="Times New Roman" pitchFamily="18" charset="0"/>
                <a:cs typeface="Times New Roman" pitchFamily="18" charset="0"/>
              </a:rPr>
              <a:t>Have mercy upon me, O God, According to Your </a:t>
            </a:r>
            <a:r>
              <a:rPr lang="en-US" sz="3600" b="1" dirty="0" err="1" smtClean="0">
                <a:solidFill>
                  <a:srgbClr val="0000FF"/>
                </a:solidFill>
                <a:latin typeface="Times New Roman" pitchFamily="18" charset="0"/>
                <a:cs typeface="Times New Roman" pitchFamily="18" charset="0"/>
              </a:rPr>
              <a:t>lovingkindness</a:t>
            </a:r>
            <a:r>
              <a:rPr lang="en-US" sz="3600" b="1" dirty="0" smtClean="0">
                <a:solidFill>
                  <a:srgbClr val="0000FF"/>
                </a:solidFill>
                <a:latin typeface="Times New Roman" pitchFamily="18" charset="0"/>
                <a:cs typeface="Times New Roman" pitchFamily="18" charset="0"/>
              </a:rPr>
              <a:t>; According to the multitude of Your tender mercies, Blot out my transgressions. Wash me thoroughly from my iniquity, And cleanse me from my sin. For I acknowledge my transgressions, And my sin </a:t>
            </a:r>
            <a:r>
              <a:rPr lang="en-US" sz="3600" b="1" i="1" dirty="0" smtClean="0">
                <a:solidFill>
                  <a:srgbClr val="0000FF"/>
                </a:solidFill>
                <a:latin typeface="Times New Roman" pitchFamily="18" charset="0"/>
                <a:cs typeface="Times New Roman" pitchFamily="18" charset="0"/>
              </a:rPr>
              <a:t>is</a:t>
            </a:r>
            <a:r>
              <a:rPr lang="en-US" sz="3600" b="1" dirty="0" smtClean="0">
                <a:solidFill>
                  <a:srgbClr val="0000FF"/>
                </a:solidFill>
                <a:latin typeface="Times New Roman" pitchFamily="18" charset="0"/>
                <a:cs typeface="Times New Roman" pitchFamily="18" charset="0"/>
              </a:rPr>
              <a:t> always before me. </a:t>
            </a:r>
            <a:r>
              <a:rPr lang="en-US" sz="3600" b="1" dirty="0" smtClean="0">
                <a:latin typeface="Times New Roman" pitchFamily="18" charset="0"/>
                <a:cs typeface="Times New Roman" pitchFamily="18" charset="0"/>
              </a:rPr>
              <a:t>(Psalm 51:1-3)</a:t>
            </a:r>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81600"/>
          </a:xfrm>
        </p:spPr>
        <p:txBody>
          <a:bodyPr/>
          <a:lstStyle/>
          <a:p>
            <a:pPr marL="971550" lvl="1" indent="-571500">
              <a:buFont typeface="Wingdings" panose="05000000000000000000" pitchFamily="2" charset="2"/>
              <a:buChar char="v"/>
            </a:pPr>
            <a:r>
              <a:rPr lang="zh-CN" altLang="en-US" sz="3600" b="1" dirty="0" smtClean="0">
                <a:latin typeface="SimSun" panose="02010600030101010101" pitchFamily="2" charset="-122"/>
                <a:ea typeface="SimSun" panose="02010600030101010101" pitchFamily="2" charset="-122"/>
              </a:rPr>
              <a:t>彻底的悔改 </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Complete Repentance</a:t>
            </a:r>
            <a:endParaRPr lang="en-US" altLang="zh-CN" sz="1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endParaRPr lang="en-US" altLang="zh-CN" sz="1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r>
              <a:rPr lang="zh-CN" altLang="en-US" sz="3600" b="1" dirty="0">
                <a:latin typeface="SimSun" panose="02010600030101010101" pitchFamily="2" charset="-122"/>
                <a:ea typeface="SimSun" panose="02010600030101010101" pitchFamily="2" charset="-122"/>
              </a:rPr>
              <a:t>教</a:t>
            </a:r>
            <a:r>
              <a:rPr lang="zh-CN" altLang="en-US" sz="3600" b="1" dirty="0" smtClean="0">
                <a:latin typeface="SimSun" panose="02010600030101010101" pitchFamily="2" charset="-122"/>
                <a:ea typeface="SimSun" panose="02010600030101010101" pitchFamily="2" charset="-122"/>
              </a:rPr>
              <a:t>会的</a:t>
            </a:r>
            <a:r>
              <a:rPr lang="zh-CN" altLang="en-US" sz="3600" b="1" dirty="0">
                <a:latin typeface="SimSun" panose="02010600030101010101" pitchFamily="2" charset="-122"/>
                <a:ea typeface="SimSun" panose="02010600030101010101" pitchFamily="2" charset="-122"/>
              </a:rPr>
              <a:t>做</a:t>
            </a:r>
            <a:r>
              <a:rPr lang="zh-CN" altLang="en-US" sz="3600" b="1" dirty="0" smtClean="0">
                <a:latin typeface="SimSun" panose="02010600030101010101" pitchFamily="2" charset="-122"/>
                <a:ea typeface="SimSun" panose="02010600030101010101" pitchFamily="2" charset="-122"/>
              </a:rPr>
              <a:t>法 </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Church Practice</a:t>
            </a:r>
            <a:endParaRPr lang="en-US" altLang="zh-CN" sz="1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endParaRPr lang="en-US" altLang="zh-CN" sz="1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r>
              <a:rPr lang="zh-CN" altLang="en-US" sz="3600" b="1" dirty="0">
                <a:latin typeface="SimSun" panose="02010600030101010101" pitchFamily="2" charset="-122"/>
                <a:ea typeface="SimSun" panose="02010600030101010101" pitchFamily="2" charset="-122"/>
                <a:cs typeface="Times New Roman" panose="02020603050405020304" pitchFamily="18" charset="0"/>
              </a:rPr>
              <a:t>目</a:t>
            </a: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的：重建被过犯所胜的弟兄姊妹</a:t>
            </a: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a:p>
            <a:pPr marL="400050" lvl="1" indent="0">
              <a:buNone/>
            </a:pPr>
            <a:r>
              <a:rPr lang="en-US" altLang="zh-CN" sz="36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Purpose:</a:t>
            </a:r>
            <a:r>
              <a:rPr lang="en-US" altLang="zh-CN" sz="36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to re-establish those who 	were overcome by sins</a:t>
            </a:r>
          </a:p>
        </p:txBody>
      </p:sp>
    </p:spTree>
    <p:extLst>
      <p:ext uri="{BB962C8B-B14F-4D97-AF65-F5344CB8AC3E}">
        <p14:creationId xmlns="" xmlns:p14="http://schemas.microsoft.com/office/powerpoint/2010/main" val="203250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447800"/>
            <a:ext cx="8915400" cy="5334000"/>
          </a:xfrm>
        </p:spPr>
        <p:txBody>
          <a:bodyPr>
            <a:normAutofit lnSpcReduction="10000"/>
          </a:bodyPr>
          <a:lstStyle/>
          <a:p>
            <a:pPr>
              <a:buFont typeface="Wingdings" pitchFamily="2" charset="2"/>
              <a:buChar char="Ø"/>
            </a:pPr>
            <a:r>
              <a:rPr lang="zh-CN" altLang="en-US" sz="4000" b="1" dirty="0" smtClean="0">
                <a:latin typeface="+mn-ea"/>
              </a:rPr>
              <a:t>远离试探 </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Keep away from temptations</a:t>
            </a:r>
          </a:p>
          <a:p>
            <a:pPr marL="971550" lvl="1" indent="-571500">
              <a:buFont typeface="Wingdings" panose="05000000000000000000" pitchFamily="2" charset="2"/>
              <a:buChar char="v"/>
            </a:pPr>
            <a:r>
              <a:rPr lang="zh-CN" altLang="en-US" sz="3600" b="1" dirty="0" smtClean="0">
                <a:latin typeface="SimSun" panose="02010600030101010101" pitchFamily="2" charset="-122"/>
                <a:ea typeface="SimSun" panose="02010600030101010101" pitchFamily="2" charset="-122"/>
              </a:rPr>
              <a:t>“逃避” </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Flee!</a:t>
            </a:r>
            <a:endParaRPr lang="en-US" altLang="zh-CN" sz="1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endParaRPr lang="en-US" altLang="zh-CN" sz="1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r>
              <a:rPr lang="zh-CN" altLang="en-US" sz="3600" b="1" dirty="0"/>
              <a:t>肢</a:t>
            </a:r>
            <a:r>
              <a:rPr lang="zh-CN" altLang="en-US" sz="3600" b="1" dirty="0" smtClean="0"/>
              <a:t>体</a:t>
            </a:r>
            <a:r>
              <a:rPr lang="zh-CN" altLang="en-US" sz="3600" b="1" dirty="0"/>
              <a:t>互</a:t>
            </a:r>
            <a:r>
              <a:rPr lang="zh-CN" altLang="en-US" sz="3600" b="1" dirty="0" smtClean="0"/>
              <a:t>助</a:t>
            </a:r>
            <a:r>
              <a:rPr lang="zh-CN" altLang="en-US" sz="3600" b="1" dirty="0"/>
              <a:t>：</a:t>
            </a:r>
            <a:r>
              <a:rPr lang="zh-CN" altLang="en-US" sz="3600" b="1" dirty="0" smtClean="0">
                <a:solidFill>
                  <a:srgbClr val="0000FF"/>
                </a:solidFill>
              </a:rPr>
              <a:t>你</a:t>
            </a:r>
            <a:r>
              <a:rPr lang="zh-CN" altLang="en-US" sz="3600" b="1" dirty="0">
                <a:solidFill>
                  <a:srgbClr val="0000FF"/>
                </a:solidFill>
              </a:rPr>
              <a:t>要逃避少年的私欲，同那清心祷告主的人追求公义、信德、仁爱、和</a:t>
            </a:r>
            <a:r>
              <a:rPr lang="zh-CN" altLang="en-US" sz="3600" b="1" dirty="0" smtClean="0">
                <a:solidFill>
                  <a:srgbClr val="0000FF"/>
                </a:solidFill>
              </a:rPr>
              <a:t>平</a:t>
            </a:r>
            <a:r>
              <a:rPr lang="zh-CN" altLang="en-US" sz="3600" b="1" dirty="0" smtClean="0">
                <a:solidFill>
                  <a:srgbClr val="0000FF"/>
                </a:solidFill>
                <a:latin typeface="+mn-ea"/>
              </a:rPr>
              <a:t>。</a:t>
            </a:r>
            <a:r>
              <a:rPr lang="zh-CN" altLang="en-US" sz="3600" b="1" dirty="0" smtClean="0">
                <a:latin typeface="+mn-ea"/>
              </a:rPr>
              <a:t>（</a:t>
            </a:r>
            <a:r>
              <a:rPr lang="zh-CN" altLang="en-US" sz="3600" b="1" dirty="0">
                <a:latin typeface="+mn-ea"/>
              </a:rPr>
              <a:t>提后二：</a:t>
            </a:r>
            <a:r>
              <a:rPr lang="en-US" sz="3600" b="1" dirty="0" smtClean="0">
                <a:latin typeface="+mn-ea"/>
              </a:rPr>
              <a:t>22</a:t>
            </a:r>
            <a:r>
              <a:rPr lang="zh-CN" altLang="en-US" sz="3600" b="1" dirty="0" smtClean="0">
                <a:latin typeface="+mn-ea"/>
              </a:rPr>
              <a:t>）</a:t>
            </a:r>
            <a:endParaRPr lang="en-US" altLang="zh-CN" sz="3600" b="1" dirty="0" smtClean="0">
              <a:latin typeface="+mn-ea"/>
            </a:endParaRPr>
          </a:p>
          <a:p>
            <a:pPr marL="800100" lvl="2" indent="0">
              <a:buNone/>
            </a:pPr>
            <a:r>
              <a:rPr lang="en-US" altLang="zh-CN" sz="3400" b="1" dirty="0" smtClean="0">
                <a:latin typeface="Times New Roman" pitchFamily="18" charset="0"/>
                <a:ea typeface="SimSun" panose="02010600030101010101" pitchFamily="2" charset="-122"/>
                <a:cs typeface="Times New Roman" pitchFamily="18" charset="0"/>
              </a:rPr>
              <a:t>Accountability</a:t>
            </a:r>
            <a:r>
              <a:rPr lang="en-US" altLang="zh-CN" sz="3400" b="1" dirty="0" smtClean="0">
                <a:solidFill>
                  <a:srgbClr val="0000FF"/>
                </a:solidFill>
                <a:latin typeface="Times New Roman" pitchFamily="18" charset="0"/>
                <a:ea typeface="SimSun" panose="02010600030101010101" pitchFamily="2" charset="-122"/>
                <a:cs typeface="Times New Roman" pitchFamily="18" charset="0"/>
              </a:rPr>
              <a:t>: </a:t>
            </a:r>
            <a:r>
              <a:rPr lang="en-US" sz="3400" b="1" dirty="0" smtClean="0">
                <a:solidFill>
                  <a:srgbClr val="0000FF"/>
                </a:solidFill>
                <a:latin typeface="Times New Roman" pitchFamily="18" charset="0"/>
                <a:cs typeface="Times New Roman" pitchFamily="18" charset="0"/>
              </a:rPr>
              <a:t>Flee also youthful lusts; but pursue righteousness, faith, love, peace with those who call on the Lord out of a pure heart.</a:t>
            </a:r>
            <a:r>
              <a:rPr lang="en-US" sz="3400" b="1" dirty="0" smtClean="0">
                <a:latin typeface="Times New Roman" pitchFamily="18" charset="0"/>
                <a:cs typeface="Times New Roman" pitchFamily="18" charset="0"/>
              </a:rPr>
              <a:t>(II Timothy 2:22)</a:t>
            </a:r>
            <a:endParaRPr lang="en-US" altLang="zh-CN" sz="3400" b="1" dirty="0" smtClean="0">
              <a:latin typeface="Times New Roman" pitchFamily="18" charset="0"/>
              <a:ea typeface="SimSun" panose="02010600030101010101" pitchFamily="2" charset="-122"/>
              <a:cs typeface="Times New Roman" pitchFamily="18" charset="0"/>
            </a:endParaRPr>
          </a:p>
        </p:txBody>
      </p:sp>
    </p:spTree>
    <p:extLst>
      <p:ext uri="{BB962C8B-B14F-4D97-AF65-F5344CB8AC3E}">
        <p14:creationId xmlns="" xmlns:p14="http://schemas.microsoft.com/office/powerpoint/2010/main" val="87530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447800"/>
            <a:ext cx="8915400" cy="5334000"/>
          </a:xfrm>
        </p:spPr>
        <p:txBody>
          <a:bodyPr/>
          <a:lstStyle/>
          <a:p>
            <a:pPr marL="971550" lvl="1" indent="-571500">
              <a:buFont typeface="Wingdings" panose="05000000000000000000" pitchFamily="2" charset="2"/>
              <a:buChar char="v"/>
            </a:pPr>
            <a:r>
              <a:rPr lang="zh-CN" altLang="en-US" sz="3600" b="1" dirty="0" smtClean="0">
                <a:latin typeface="SimSun" panose="02010600030101010101" pitchFamily="2" charset="-122"/>
                <a:ea typeface="SimSun" panose="02010600030101010101" pitchFamily="2" charset="-122"/>
              </a:rPr>
              <a:t>葛培理的</a:t>
            </a:r>
            <a:r>
              <a:rPr lang="en-US" altLang="zh-CN" sz="3600" b="1" dirty="0" smtClean="0">
                <a:latin typeface="SimSun" panose="02010600030101010101" pitchFamily="2" charset="-122"/>
                <a:ea typeface="SimSun" panose="02010600030101010101" pitchFamily="2" charset="-122"/>
              </a:rPr>
              <a:t>3G</a:t>
            </a:r>
            <a:r>
              <a:rPr lang="zh-CN" altLang="en-US" sz="3600" b="1" dirty="0" smtClean="0">
                <a:latin typeface="SimSun" panose="02010600030101010101" pitchFamily="2" charset="-122"/>
                <a:ea typeface="SimSun" panose="02010600030101010101" pitchFamily="2" charset="-122"/>
              </a:rPr>
              <a:t>：金钱、女色、荣耀</a:t>
            </a:r>
            <a:endParaRPr lang="en-US" altLang="zh-CN" sz="3600" b="1" dirty="0">
              <a:latin typeface="SimSun" panose="02010600030101010101" pitchFamily="2" charset="-122"/>
              <a:ea typeface="SimSun" panose="02010600030101010101" pitchFamily="2" charset="-122"/>
            </a:endParaRPr>
          </a:p>
          <a:p>
            <a:pPr marL="400050" lvl="1" indent="0">
              <a:buNone/>
            </a:pPr>
            <a:r>
              <a:rPr lang="en-US" altLang="zh-CN" sz="3600" b="1" dirty="0" smtClean="0">
                <a:latin typeface="SimSun" panose="02010600030101010101" pitchFamily="2" charset="-122"/>
                <a:ea typeface="SimSun" panose="02010600030101010101" pitchFamily="2" charset="-122"/>
                <a:cs typeface="Times New Roman" panose="02020603050405020304" pitchFamily="18" charset="0"/>
              </a:rPr>
              <a:t>	</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Billy Graham’s 3G: Gold, Girls, Glory</a:t>
            </a:r>
            <a:endParaRPr lang="en-US" altLang="zh-CN" sz="1000" b="1"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buNone/>
            </a:pPr>
            <a:endParaRPr lang="en-US" altLang="zh-CN" sz="1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400050" lvl="1" indent="0">
              <a:buNone/>
            </a:pPr>
            <a:endPar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 xmlns:p14="http://schemas.microsoft.com/office/powerpoint/2010/main" val="1395907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基督</a:t>
            </a:r>
            <a:r>
              <a:rPr lang="zh-CN" altLang="en-US" sz="4000" b="1" dirty="0" smtClean="0"/>
              <a:t>徒的胜利</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Christians’</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triumph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447800"/>
            <a:ext cx="8915400" cy="5334000"/>
          </a:xfrm>
        </p:spPr>
        <p:txBody>
          <a:bodyPr/>
          <a:lstStyle/>
          <a:p>
            <a:pPr marL="400050" lvl="1" indent="0">
              <a:buNone/>
            </a:pPr>
            <a:r>
              <a:rPr lang="zh-CN" altLang="en-US" sz="3600" b="1" dirty="0" smtClean="0">
                <a:solidFill>
                  <a:srgbClr val="0000FF"/>
                </a:solidFill>
                <a:latin typeface="SimSun" panose="02010600030101010101" pitchFamily="2" charset="-122"/>
                <a:ea typeface="SimSun" panose="02010600030101010101" pitchFamily="2" charset="-122"/>
              </a:rPr>
              <a:t>小</a:t>
            </a:r>
            <a:r>
              <a:rPr lang="zh-CN" altLang="en-US" sz="3600" b="1" dirty="0">
                <a:solidFill>
                  <a:srgbClr val="0000FF"/>
                </a:solidFill>
                <a:latin typeface="SimSun" panose="02010600030101010101" pitchFamily="2" charset="-122"/>
                <a:ea typeface="SimSun" panose="02010600030101010101" pitchFamily="2" charset="-122"/>
              </a:rPr>
              <a:t>子们哪，你们是属神的，并且胜了他们；因为那在你们里面的，比那在世界上的更大</a:t>
            </a:r>
            <a:r>
              <a:rPr lang="zh-CN" altLang="en-US" sz="3600" b="1" dirty="0" smtClean="0">
                <a:solidFill>
                  <a:srgbClr val="0000FF"/>
                </a:solidFill>
                <a:latin typeface="SimSun" panose="02010600030101010101" pitchFamily="2" charset="-122"/>
                <a:ea typeface="SimSun" panose="02010600030101010101" pitchFamily="2" charset="-122"/>
              </a:rPr>
              <a:t>。</a:t>
            </a:r>
            <a:r>
              <a:rPr lang="zh-CN" altLang="en-US" sz="3600" b="1" dirty="0" smtClean="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约一四：</a:t>
            </a:r>
            <a:r>
              <a:rPr lang="en-US" sz="3600" b="1" dirty="0">
                <a:latin typeface="SimSun" panose="02010600030101010101" pitchFamily="2" charset="-122"/>
                <a:ea typeface="SimSun" panose="02010600030101010101" pitchFamily="2" charset="-122"/>
              </a:rPr>
              <a:t>4</a:t>
            </a:r>
            <a:r>
              <a:rPr lang="zh-CN" altLang="en-US" sz="3600" b="1" dirty="0" smtClean="0">
                <a:latin typeface="SimSun" panose="02010600030101010101" pitchFamily="2" charset="-122"/>
                <a:ea typeface="SimSun" panose="02010600030101010101" pitchFamily="2" charset="-122"/>
              </a:rPr>
              <a:t>）</a:t>
            </a:r>
            <a:endParaRPr lang="en-US" altLang="zh-CN" sz="1200" b="1" dirty="0" smtClean="0">
              <a:latin typeface="SimSun" panose="02010600030101010101" pitchFamily="2" charset="-122"/>
              <a:ea typeface="SimSun" panose="02010600030101010101" pitchFamily="2" charset="-122"/>
            </a:endParaRPr>
          </a:p>
          <a:p>
            <a:pPr marL="400050" lvl="1" indent="0">
              <a:buNone/>
            </a:pPr>
            <a:endParaRPr lang="en-US" altLang="zh-CN" sz="1200" b="1" dirty="0" smtClean="0">
              <a:latin typeface="SimSun" panose="02010600030101010101" pitchFamily="2" charset="-122"/>
              <a:ea typeface="SimSun" panose="02010600030101010101" pitchFamily="2" charset="-122"/>
              <a:cs typeface="Times New Roman" panose="02020603050405020304" pitchFamily="18" charset="0"/>
            </a:endParaRPr>
          </a:p>
          <a:p>
            <a:pPr marL="400050" lvl="1" indent="0">
              <a:buNone/>
            </a:pPr>
            <a:r>
              <a:rPr lang="en-US" sz="3600" b="1" baseline="30000" dirty="0" smtClean="0">
                <a:latin typeface="Times New Roman" pitchFamily="18" charset="0"/>
                <a:cs typeface="Times New Roman" pitchFamily="18" charset="0"/>
              </a:rPr>
              <a:t> </a:t>
            </a:r>
            <a:r>
              <a:rPr lang="en-US" sz="3600" b="1" dirty="0" smtClean="0">
                <a:solidFill>
                  <a:srgbClr val="0000FF"/>
                </a:solidFill>
                <a:latin typeface="Times New Roman" pitchFamily="18" charset="0"/>
                <a:cs typeface="Times New Roman" pitchFamily="18" charset="0"/>
              </a:rPr>
              <a:t>You are of God, little children, and have overcome them, because He who is in you is greater than he who is in the world.</a:t>
            </a:r>
            <a:r>
              <a:rPr lang="en-US" sz="3600" b="1" dirty="0" smtClean="0">
                <a:latin typeface="Times New Roman" pitchFamily="18" charset="0"/>
                <a:cs typeface="Times New Roman" pitchFamily="18" charset="0"/>
              </a:rPr>
              <a:t> (I John 4:4)</a:t>
            </a:r>
            <a:endParaRPr lang="en-US" altLang="zh-CN" sz="3600" b="1" dirty="0" smtClean="0">
              <a:latin typeface="Times New Roman" pitchFamily="18" charset="0"/>
              <a:ea typeface="SimSun" panose="02010600030101010101" pitchFamily="2" charset="-122"/>
              <a:cs typeface="Times New Roman" pitchFamily="18" charset="0"/>
            </a:endParaRPr>
          </a:p>
          <a:p>
            <a:pPr marL="400050" lvl="1" indent="0">
              <a:buNone/>
            </a:pP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p:txBody>
      </p:sp>
    </p:spTree>
    <p:extLst>
      <p:ext uri="{BB962C8B-B14F-4D97-AF65-F5344CB8AC3E}">
        <p14:creationId xmlns="" xmlns:p14="http://schemas.microsoft.com/office/powerpoint/2010/main" val="291048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基督</a:t>
            </a:r>
            <a:r>
              <a:rPr lang="zh-CN" altLang="en-US" sz="4000" b="1" dirty="0" smtClean="0"/>
              <a:t>徒的胜利</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Christians’</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triumph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447800"/>
            <a:ext cx="8915400" cy="4572000"/>
          </a:xfrm>
        </p:spPr>
        <p:txBody>
          <a:bodyPr/>
          <a:lstStyle/>
          <a:p>
            <a:pPr marL="400050" lvl="1" indent="0">
              <a:buNone/>
            </a:pP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要诀</a:t>
            </a:r>
            <a:r>
              <a:rPr lang="en-US" altLang="zh-CN" sz="3600" b="1" dirty="0" smtClean="0">
                <a:latin typeface="SimSun" panose="02010600030101010101" pitchFamily="2" charset="-122"/>
                <a:ea typeface="SimSun" panose="02010600030101010101" pitchFamily="2" charset="-122"/>
                <a:cs typeface="Times New Roman" panose="02020603050405020304" pitchFamily="18" charset="0"/>
              </a:rPr>
              <a:t>(</a:t>
            </a:r>
            <a:r>
              <a:rPr lang="en-US" altLang="zh-CN" sz="3600" b="1" dirty="0" smtClean="0">
                <a:latin typeface="Times New Roman" panose="02020603050405020304" pitchFamily="18" charset="0"/>
                <a:ea typeface="SimSun" panose="02010600030101010101" pitchFamily="2" charset="-122"/>
                <a:cs typeface="Times New Roman" panose="02020603050405020304" pitchFamily="18" charset="0"/>
              </a:rPr>
              <a:t>Keys</a:t>
            </a:r>
            <a:r>
              <a:rPr lang="en-US" altLang="zh-CN" sz="3600" b="1" dirty="0" smtClean="0">
                <a:latin typeface="SimSun" panose="02010600030101010101" pitchFamily="2" charset="-122"/>
                <a:ea typeface="SimSun" panose="02010600030101010101" pitchFamily="2" charset="-122"/>
                <a:cs typeface="Times New Roman" panose="02020603050405020304" pitchFamily="18" charset="0"/>
              </a:rPr>
              <a:t>)</a:t>
            </a: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a:t>
            </a: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圣经话语（</a:t>
            </a:r>
            <a:r>
              <a:rPr lang="en-US" altLang="zh-CN" sz="3400" b="1" dirty="0" smtClean="0">
                <a:latin typeface="Times New Roman" pitchFamily="18" charset="0"/>
                <a:ea typeface="SimSun" panose="02010600030101010101" pitchFamily="2" charset="-122"/>
                <a:cs typeface="Times New Roman" pitchFamily="18" charset="0"/>
              </a:rPr>
              <a:t>Holy</a:t>
            </a:r>
            <a:r>
              <a:rPr lang="zh-CN" altLang="en-US" sz="3400" b="1" dirty="0" smtClean="0">
                <a:latin typeface="Times New Roman" pitchFamily="18" charset="0"/>
                <a:ea typeface="SimSun" panose="02010600030101010101" pitchFamily="2" charset="-122"/>
                <a:cs typeface="Times New Roman" pitchFamily="18" charset="0"/>
              </a:rPr>
              <a:t> </a:t>
            </a:r>
            <a:r>
              <a:rPr lang="en-US" altLang="zh-CN" sz="3400" b="1" dirty="0">
                <a:latin typeface="Times New Roman" pitchFamily="18" charset="0"/>
                <a:ea typeface="SimSun" panose="02010600030101010101" pitchFamily="2" charset="-122"/>
                <a:cs typeface="Times New Roman" pitchFamily="18" charset="0"/>
              </a:rPr>
              <a:t>s</a:t>
            </a:r>
            <a:r>
              <a:rPr lang="en-US" altLang="zh-CN" sz="3400" b="1" dirty="0" smtClean="0">
                <a:latin typeface="Times New Roman" pitchFamily="18" charset="0"/>
                <a:ea typeface="SimSun" panose="02010600030101010101" pitchFamily="2" charset="-122"/>
                <a:cs typeface="Times New Roman" pitchFamily="18" charset="0"/>
              </a:rPr>
              <a:t>criptures</a:t>
            </a: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a:t>
            </a: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r>
              <a:rPr lang="zh-CN" altLang="en-US" sz="3600" b="1" dirty="0">
                <a:latin typeface="SimSun" panose="02010600030101010101" pitchFamily="2" charset="-122"/>
                <a:ea typeface="SimSun" panose="02010600030101010101" pitchFamily="2" charset="-122"/>
                <a:cs typeface="Times New Roman" panose="02020603050405020304" pitchFamily="18" charset="0"/>
              </a:rPr>
              <a:t>认</a:t>
            </a: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罪</a:t>
            </a:r>
            <a:r>
              <a:rPr lang="zh-CN" altLang="en-US" sz="3600" b="1" dirty="0">
                <a:latin typeface="SimSun" panose="02010600030101010101" pitchFamily="2" charset="-122"/>
                <a:ea typeface="SimSun" panose="02010600030101010101" pitchFamily="2" charset="-122"/>
                <a:cs typeface="Times New Roman" panose="02020603050405020304" pitchFamily="18" charset="0"/>
              </a:rPr>
              <a:t>悔</a:t>
            </a: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改（</a:t>
            </a:r>
            <a:r>
              <a:rPr lang="en-US" altLang="zh-CN" sz="3400" b="1" dirty="0" smtClean="0">
                <a:latin typeface="Times New Roman" panose="02020603050405020304" pitchFamily="18" charset="0"/>
                <a:ea typeface="SimSun" panose="02010600030101010101" pitchFamily="2" charset="-122"/>
                <a:cs typeface="Times New Roman" panose="02020603050405020304" pitchFamily="18" charset="0"/>
              </a:rPr>
              <a:t>Confess &amp; repent</a:t>
            </a: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a:t>
            </a: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r>
              <a:rPr lang="zh-CN" altLang="en-US" sz="3600" b="1" dirty="0">
                <a:latin typeface="SimSun" panose="02010600030101010101" pitchFamily="2" charset="-122"/>
                <a:ea typeface="SimSun" panose="02010600030101010101" pitchFamily="2" charset="-122"/>
                <a:cs typeface="Times New Roman" panose="02020603050405020304" pitchFamily="18" charset="0"/>
              </a:rPr>
              <a:t>远</a:t>
            </a: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离试探（</a:t>
            </a:r>
            <a:r>
              <a:rPr lang="en-US" altLang="zh-CN" sz="3400" b="1" dirty="0" smtClean="0">
                <a:latin typeface="Times New Roman" panose="02020603050405020304" pitchFamily="18" charset="0"/>
                <a:ea typeface="SimSun" panose="02010600030101010101" pitchFamily="2" charset="-122"/>
                <a:cs typeface="Times New Roman" panose="02020603050405020304" pitchFamily="18" charset="0"/>
              </a:rPr>
              <a:t>Keep away from temptations</a:t>
            </a:r>
            <a:r>
              <a:rPr lang="zh-CN" altLang="en-US" sz="3600" b="1" dirty="0" smtClean="0">
                <a:latin typeface="SimSun" panose="02010600030101010101" pitchFamily="2" charset="-122"/>
                <a:ea typeface="SimSun" panose="02010600030101010101" pitchFamily="2" charset="-122"/>
                <a:cs typeface="Times New Roman" panose="02020603050405020304" pitchFamily="18" charset="0"/>
              </a:rPr>
              <a:t>）</a:t>
            </a: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a:p>
            <a:pPr marL="400050" lvl="1" indent="0">
              <a:buNone/>
            </a:pP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p:txBody>
      </p:sp>
    </p:spTree>
    <p:extLst>
      <p:ext uri="{BB962C8B-B14F-4D97-AF65-F5344CB8AC3E}">
        <p14:creationId xmlns="" xmlns:p14="http://schemas.microsoft.com/office/powerpoint/2010/main" val="291048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buNone/>
            </a:pPr>
            <a:r>
              <a:rPr lang="en-US" altLang="zh-CN" sz="4000" dirty="0">
                <a:solidFill>
                  <a:srgbClr val="0000FF"/>
                </a:solidFill>
                <a:latin typeface="+mn-ea"/>
              </a:rPr>
              <a:t>	</a:t>
            </a:r>
            <a:r>
              <a:rPr lang="zh-CN" altLang="en-US" sz="4000" b="1" dirty="0" smtClean="0">
                <a:solidFill>
                  <a:srgbClr val="0000FF"/>
                </a:solidFill>
                <a:latin typeface="+mn-ea"/>
              </a:rPr>
              <a:t>不</a:t>
            </a:r>
            <a:r>
              <a:rPr lang="zh-CN" altLang="en-US" sz="4000" b="1" dirty="0">
                <a:solidFill>
                  <a:srgbClr val="0000FF"/>
                </a:solidFill>
                <a:latin typeface="+mn-ea"/>
              </a:rPr>
              <a:t>要爱世界和世界上的事。人若爱世界，爱父的心就不在他里面了。因为，凡世界上的事，就像肉体的情欲、眼目的情欲，并今生的骄傲，都不是从父来的，乃是从世界来的。这世界和其上的情欲都要过去，惟独遵</a:t>
            </a:r>
            <a:r>
              <a:rPr lang="zh-CN" altLang="en-US" sz="4000" b="1" dirty="0" smtClean="0">
                <a:solidFill>
                  <a:srgbClr val="0000FF"/>
                </a:solidFill>
                <a:latin typeface="+mn-ea"/>
              </a:rPr>
              <a:t>行神</a:t>
            </a:r>
            <a:r>
              <a:rPr lang="zh-CN" altLang="en-US" sz="4000" b="1" dirty="0">
                <a:solidFill>
                  <a:srgbClr val="0000FF"/>
                </a:solidFill>
                <a:latin typeface="+mn-ea"/>
              </a:rPr>
              <a:t>旨意的，是永远常存</a:t>
            </a:r>
            <a:r>
              <a:rPr lang="zh-CN" altLang="en-US" b="1" dirty="0" smtClean="0">
                <a:solidFill>
                  <a:srgbClr val="0000FF"/>
                </a:solidFill>
                <a:latin typeface="+mn-ea"/>
              </a:rPr>
              <a:t>。</a:t>
            </a:r>
            <a:r>
              <a:rPr lang="zh-CN" altLang="en-US" b="1" dirty="0" smtClean="0">
                <a:latin typeface="+mn-ea"/>
              </a:rPr>
              <a:t>（</a:t>
            </a:r>
            <a:r>
              <a:rPr lang="zh-CN" altLang="en-US" b="1" dirty="0">
                <a:latin typeface="+mn-ea"/>
              </a:rPr>
              <a:t>约一二：</a:t>
            </a:r>
            <a:r>
              <a:rPr lang="en-US" b="1" dirty="0">
                <a:latin typeface="+mn-ea"/>
              </a:rPr>
              <a:t>15-17</a:t>
            </a:r>
            <a:r>
              <a:rPr lang="zh-CN" altLang="en-US" b="1" dirty="0">
                <a:latin typeface="+mn-ea"/>
              </a:rPr>
              <a:t>）</a:t>
            </a:r>
            <a:endParaRPr lang="en-US" b="1" dirty="0">
              <a:latin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5973763"/>
          </a:xfrm>
        </p:spPr>
        <p:txBody>
          <a:bodyPr>
            <a:normAutofit/>
          </a:bodyPr>
          <a:lstStyle/>
          <a:p>
            <a:pPr>
              <a:buNone/>
            </a:pPr>
            <a:r>
              <a:rPr lang="en-US" sz="3600" b="1" baseline="30000" dirty="0">
                <a:solidFill>
                  <a:srgbClr val="0000FF"/>
                </a:solidFill>
                <a:latin typeface="Times New Roman" pitchFamily="18" charset="0"/>
                <a:cs typeface="Times New Roman" pitchFamily="18" charset="0"/>
              </a:rPr>
              <a:t>	</a:t>
            </a:r>
            <a:r>
              <a:rPr lang="en-US" sz="3600" b="1" dirty="0" smtClean="0">
                <a:solidFill>
                  <a:srgbClr val="0000FF"/>
                </a:solidFill>
                <a:latin typeface="Times New Roman" pitchFamily="18" charset="0"/>
                <a:cs typeface="Times New Roman" pitchFamily="18" charset="0"/>
              </a:rPr>
              <a:t>Do not love the world or the things in the world. If anyone loves the world, the love of the Father is not in him. For all that </a:t>
            </a:r>
            <a:r>
              <a:rPr lang="en-US" sz="3600" b="1" i="1" dirty="0" smtClean="0">
                <a:solidFill>
                  <a:srgbClr val="0000FF"/>
                </a:solidFill>
                <a:latin typeface="Times New Roman" pitchFamily="18" charset="0"/>
                <a:cs typeface="Times New Roman" pitchFamily="18" charset="0"/>
              </a:rPr>
              <a:t>is</a:t>
            </a:r>
            <a:r>
              <a:rPr lang="en-US" sz="3600" b="1" dirty="0" smtClean="0">
                <a:solidFill>
                  <a:srgbClr val="0000FF"/>
                </a:solidFill>
                <a:latin typeface="Times New Roman" pitchFamily="18" charset="0"/>
                <a:cs typeface="Times New Roman" pitchFamily="18" charset="0"/>
              </a:rPr>
              <a:t> in the world—the lust of the flesh, the lust of the eyes, and the pride of life—is not of the Father but is of the world. And the world is passing away, and the lust of it; but he who does the will of God abides forever. </a:t>
            </a:r>
            <a:r>
              <a:rPr lang="en-US" altLang="zh-CN" sz="3600" b="1" dirty="0" smtClean="0">
                <a:latin typeface="Times New Roman" pitchFamily="18" charset="0"/>
                <a:cs typeface="Times New Roman" pitchFamily="18" charset="0"/>
              </a:rPr>
              <a:t>(I John 2:15-17)</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smtClean="0"/>
              <a:t>顺从诱惑的代价</a:t>
            </a:r>
            <a:r>
              <a:rPr lang="en-US" altLang="zh-CN" sz="4000" b="1" dirty="0" smtClean="0"/>
              <a:t/>
            </a:r>
            <a:br>
              <a:rPr lang="en-US" altLang="zh-CN" sz="4000" b="1" dirty="0" smtClean="0"/>
            </a:br>
            <a:r>
              <a:rPr lang="en-US" altLang="zh-CN" sz="4000" b="1" dirty="0">
                <a:latin typeface="Times New Roman" pitchFamily="18" charset="0"/>
                <a:cs typeface="Times New Roman" pitchFamily="18" charset="0"/>
              </a:rPr>
              <a:t>P</a:t>
            </a:r>
            <a:r>
              <a:rPr lang="en-US" altLang="zh-CN" sz="4000" b="1" dirty="0" smtClean="0">
                <a:latin typeface="Times New Roman" pitchFamily="18" charset="0"/>
                <a:cs typeface="Times New Roman" pitchFamily="18" charset="0"/>
              </a:rPr>
              <a:t>rice for giving in to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686800" cy="5105400"/>
          </a:xfrm>
        </p:spPr>
        <p:txBody>
          <a:bodyPr/>
          <a:lstStyle/>
          <a:p>
            <a:pPr>
              <a:buFont typeface="Wingdings" pitchFamily="2" charset="2"/>
              <a:buChar char="Ø"/>
            </a:pPr>
            <a:r>
              <a:rPr lang="zh-CN" altLang="en-US" sz="4000" b="1" dirty="0" smtClean="0">
                <a:latin typeface="+mn-ea"/>
              </a:rPr>
              <a:t>人类的堕落：夏娃</a:t>
            </a:r>
            <a:endParaRPr lang="en-US" altLang="zh-CN" sz="4000" b="1" dirty="0" smtClean="0">
              <a:latin typeface="+mn-ea"/>
            </a:endParaRPr>
          </a:p>
          <a:p>
            <a:pPr>
              <a:buNone/>
            </a:pPr>
            <a:r>
              <a:rPr lang="en-US" b="1" dirty="0" smtClean="0"/>
              <a:t>	</a:t>
            </a:r>
            <a:r>
              <a:rPr lang="en-US" altLang="zh-CN" sz="4000" b="1" dirty="0" smtClean="0">
                <a:latin typeface="Times New Roman" pitchFamily="18" charset="0"/>
                <a:cs typeface="Times New Roman" pitchFamily="18" charset="0"/>
              </a:rPr>
              <a:t>The fall of mankind: Eve</a:t>
            </a:r>
            <a:endParaRPr lang="en-US" altLang="zh-CN" sz="1600" b="1" dirty="0" smtClean="0">
              <a:latin typeface="Times New Roman" pitchFamily="18" charset="0"/>
              <a:cs typeface="Times New Roman" pitchFamily="18" charset="0"/>
            </a:endParaRPr>
          </a:p>
          <a:p>
            <a:pPr>
              <a:buNone/>
            </a:pPr>
            <a:endParaRPr lang="en-US" sz="1600" b="1" dirty="0" smtClean="0">
              <a:latin typeface="Times New Roman" pitchFamily="18" charset="0"/>
              <a:cs typeface="Times New Roman" pitchFamily="18" charset="0"/>
            </a:endParaRPr>
          </a:p>
          <a:p>
            <a:pPr>
              <a:buFont typeface="Wingdings" pitchFamily="2" charset="2"/>
              <a:buChar char="Ø"/>
            </a:pPr>
            <a:r>
              <a:rPr lang="zh-CN" altLang="en-US" sz="4000" b="1" dirty="0" smtClean="0">
                <a:latin typeface="+mn-ea"/>
                <a:cs typeface="Times New Roman" pitchFamily="18" charset="0"/>
              </a:rPr>
              <a:t>肉</a:t>
            </a:r>
            <a:r>
              <a:rPr lang="zh-CN" altLang="en-US" sz="4000" b="1" dirty="0">
                <a:latin typeface="+mn-ea"/>
                <a:cs typeface="Times New Roman" pitchFamily="18" charset="0"/>
              </a:rPr>
              <a:t>体的情</a:t>
            </a:r>
            <a:r>
              <a:rPr lang="zh-CN" altLang="en-US" sz="4000" b="1" dirty="0" smtClean="0">
                <a:latin typeface="+mn-ea"/>
                <a:cs typeface="Times New Roman" pitchFamily="18" charset="0"/>
              </a:rPr>
              <a:t>欲：大卫</a:t>
            </a:r>
            <a:endParaRPr lang="en-US" altLang="zh-CN" sz="4000" b="1" dirty="0" smtClean="0">
              <a:latin typeface="+mn-ea"/>
              <a:cs typeface="Times New Roman" pitchFamily="18" charset="0"/>
            </a:endParaRPr>
          </a:p>
          <a:p>
            <a:pPr>
              <a:buNone/>
            </a:pPr>
            <a:r>
              <a:rPr lang="en-US" sz="4000" b="1" dirty="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Lust</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of</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the</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flesh:</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David</a:t>
            </a:r>
            <a:endParaRPr lang="en-US" sz="4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smtClean="0"/>
              <a:t>顺从诱惑的代价</a:t>
            </a:r>
            <a:r>
              <a:rPr lang="en-US" altLang="zh-CN" sz="4000" b="1" dirty="0" smtClean="0"/>
              <a:t/>
            </a:r>
            <a:br>
              <a:rPr lang="en-US" altLang="zh-CN" sz="4000" b="1" dirty="0" smtClean="0"/>
            </a:br>
            <a:r>
              <a:rPr lang="en-US" altLang="zh-CN" sz="4000" b="1" dirty="0">
                <a:latin typeface="Times New Roman" pitchFamily="18" charset="0"/>
                <a:cs typeface="Times New Roman" pitchFamily="18" charset="0"/>
              </a:rPr>
              <a:t>P</a:t>
            </a:r>
            <a:r>
              <a:rPr lang="en-US" altLang="zh-CN" sz="4000" b="1" dirty="0" smtClean="0">
                <a:latin typeface="Times New Roman" pitchFamily="18" charset="0"/>
                <a:cs typeface="Times New Roman" pitchFamily="18" charset="0"/>
              </a:rPr>
              <a:t>rice for giving in to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686800" cy="5105400"/>
          </a:xfrm>
        </p:spPr>
        <p:txBody>
          <a:bodyPr/>
          <a:lstStyle/>
          <a:p>
            <a:pPr>
              <a:buFont typeface="Wingdings" pitchFamily="2" charset="2"/>
              <a:buChar char="Ø"/>
            </a:pPr>
            <a:r>
              <a:rPr lang="zh-CN" altLang="en-US" sz="4000" b="1" dirty="0" smtClean="0">
                <a:latin typeface="+mn-ea"/>
              </a:rPr>
              <a:t>眼目的情欲：参孙</a:t>
            </a:r>
            <a:endParaRPr lang="en-US" altLang="zh-CN" sz="4000" b="1" dirty="0" smtClean="0">
              <a:latin typeface="+mn-ea"/>
            </a:endParaRPr>
          </a:p>
          <a:p>
            <a:pPr>
              <a:buNone/>
            </a:pPr>
            <a:r>
              <a:rPr lang="en-US" b="1" dirty="0"/>
              <a:t>	</a:t>
            </a:r>
            <a:r>
              <a:rPr lang="en-US" altLang="zh-CN" sz="4000" b="1" dirty="0" smtClean="0">
                <a:latin typeface="Times New Roman" pitchFamily="18" charset="0"/>
                <a:cs typeface="Times New Roman" pitchFamily="18" charset="0"/>
              </a:rPr>
              <a:t> Lust</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of</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the</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eyes:</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Samson</a:t>
            </a:r>
            <a:endParaRPr lang="en-US" altLang="zh-CN" sz="1600" b="1" dirty="0" smtClean="0">
              <a:latin typeface="Times New Roman" pitchFamily="18" charset="0"/>
              <a:cs typeface="Times New Roman" pitchFamily="18" charset="0"/>
            </a:endParaRPr>
          </a:p>
          <a:p>
            <a:pPr>
              <a:buNone/>
            </a:pPr>
            <a:endParaRPr lang="en-US" sz="1600" b="1" dirty="0" smtClean="0">
              <a:latin typeface="Times New Roman" pitchFamily="18" charset="0"/>
              <a:cs typeface="Times New Roman" pitchFamily="18" charset="0"/>
            </a:endParaRPr>
          </a:p>
          <a:p>
            <a:pPr>
              <a:buFont typeface="Wingdings" pitchFamily="2" charset="2"/>
              <a:buChar char="Ø"/>
            </a:pPr>
            <a:r>
              <a:rPr lang="zh-CN" altLang="en-US" sz="4000" b="1" dirty="0">
                <a:latin typeface="+mn-ea"/>
                <a:cs typeface="Times New Roman" pitchFamily="18" charset="0"/>
              </a:rPr>
              <a:t>今生的骄傲</a:t>
            </a:r>
            <a:r>
              <a:rPr lang="zh-CN" altLang="en-US" sz="4000" b="1" dirty="0" smtClean="0">
                <a:latin typeface="+mn-ea"/>
                <a:cs typeface="Times New Roman" pitchFamily="18" charset="0"/>
              </a:rPr>
              <a:t>：扫罗</a:t>
            </a:r>
            <a:endParaRPr lang="en-US" altLang="zh-CN" sz="4000" b="1" dirty="0" smtClean="0">
              <a:latin typeface="+mn-ea"/>
              <a:cs typeface="Times New Roman" pitchFamily="18" charset="0"/>
            </a:endParaRPr>
          </a:p>
          <a:p>
            <a:pPr>
              <a:buNone/>
            </a:pPr>
            <a:r>
              <a:rPr lang="en-US" sz="4000" b="1" dirty="0">
                <a:latin typeface="Times New Roman" pitchFamily="18" charset="0"/>
                <a:cs typeface="Times New Roman" pitchFamily="18" charset="0"/>
              </a:rPr>
              <a:t>	</a:t>
            </a:r>
            <a:r>
              <a:rPr lang="en-US" sz="4000" b="1" dirty="0" smtClean="0">
                <a:latin typeface="Times New Roman" pitchFamily="18" charset="0"/>
                <a:cs typeface="Times New Roman" pitchFamily="18" charset="0"/>
              </a:rPr>
              <a:t>Pride of life: Saul</a:t>
            </a:r>
            <a:endParaRPr lang="en-US" sz="4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81600"/>
          </a:xfrm>
        </p:spPr>
        <p:txBody>
          <a:bodyPr>
            <a:normAutofit fontScale="92500" lnSpcReduction="20000"/>
          </a:bodyPr>
          <a:lstStyle/>
          <a:p>
            <a:pPr>
              <a:buFont typeface="Wingdings" pitchFamily="2" charset="2"/>
              <a:buChar char="Ø"/>
            </a:pPr>
            <a:r>
              <a:rPr lang="zh-CN" altLang="en-US" sz="4100" b="1" dirty="0" smtClean="0">
                <a:latin typeface="+mn-ea"/>
              </a:rPr>
              <a:t>圣经的话语 </a:t>
            </a:r>
            <a:r>
              <a:rPr lang="en-US" altLang="zh-CN" sz="4100" b="1" dirty="0" smtClean="0">
                <a:latin typeface="Times New Roman" panose="02020603050405020304" pitchFamily="18" charset="0"/>
                <a:cs typeface="Times New Roman" panose="02020603050405020304" pitchFamily="18" charset="0"/>
              </a:rPr>
              <a:t>Holy Scriptures</a:t>
            </a:r>
          </a:p>
          <a:p>
            <a:pPr marL="971550" lvl="1" indent="-571500">
              <a:buFont typeface="Wingdings" panose="05000000000000000000" pitchFamily="2" charset="2"/>
              <a:buChar char="v"/>
            </a:pPr>
            <a:r>
              <a:rPr lang="zh-CN" altLang="en-US" sz="3900" b="1" dirty="0">
                <a:latin typeface="SimSun" panose="02010600030101010101" pitchFamily="2" charset="-122"/>
                <a:ea typeface="SimSun" panose="02010600030101010101" pitchFamily="2" charset="-122"/>
              </a:rPr>
              <a:t>耶</a:t>
            </a:r>
            <a:r>
              <a:rPr lang="zh-CN" altLang="en-US" sz="3900" b="1" dirty="0" smtClean="0">
                <a:latin typeface="SimSun" panose="02010600030101010101" pitchFamily="2" charset="-122"/>
                <a:ea typeface="SimSun" panose="02010600030101010101" pitchFamily="2" charset="-122"/>
              </a:rPr>
              <a:t>稣的</a:t>
            </a:r>
            <a:r>
              <a:rPr lang="zh-CN" altLang="en-US" sz="3900" b="1" dirty="0">
                <a:latin typeface="SimSun" panose="02010600030101010101" pitchFamily="2" charset="-122"/>
                <a:ea typeface="SimSun" panose="02010600030101010101" pitchFamily="2" charset="-122"/>
              </a:rPr>
              <a:t>例</a:t>
            </a:r>
            <a:r>
              <a:rPr lang="zh-CN" altLang="en-US" sz="3900" b="1" dirty="0" smtClean="0">
                <a:latin typeface="SimSun" panose="02010600030101010101" pitchFamily="2" charset="-122"/>
                <a:ea typeface="SimSun" panose="02010600030101010101" pitchFamily="2" charset="-122"/>
              </a:rPr>
              <a:t>子 </a:t>
            </a:r>
            <a:r>
              <a:rPr lang="en-US" altLang="zh-CN" sz="3900" b="1" dirty="0" smtClean="0">
                <a:latin typeface="Times New Roman" panose="02020603050405020304" pitchFamily="18" charset="0"/>
                <a:ea typeface="SimSun" panose="02010600030101010101" pitchFamily="2" charset="-122"/>
                <a:cs typeface="Times New Roman" panose="02020603050405020304" pitchFamily="18" charset="0"/>
              </a:rPr>
              <a:t>Example of Jesus</a:t>
            </a:r>
          </a:p>
          <a:p>
            <a:pPr marL="971550" lvl="1" indent="-571500">
              <a:buFont typeface="Wingdings" panose="05000000000000000000" pitchFamily="2" charset="2"/>
              <a:buChar char="v"/>
            </a:pPr>
            <a:endParaRPr lang="en-US" altLang="zh-CN" sz="900" b="1" dirty="0" smtClean="0">
              <a:latin typeface="Times New Roman" panose="02020603050405020304" pitchFamily="18" charset="0"/>
              <a:ea typeface="SimSun" panose="02010600030101010101" pitchFamily="2" charset="-122"/>
              <a:cs typeface="Times New Roman" panose="02020603050405020304" pitchFamily="18" charset="0"/>
            </a:endParaRPr>
          </a:p>
          <a:p>
            <a:pPr marL="971550" lvl="1" indent="-571500">
              <a:buFont typeface="Wingdings" panose="05000000000000000000" pitchFamily="2" charset="2"/>
              <a:buChar char="v"/>
            </a:pPr>
            <a:r>
              <a:rPr lang="zh-CN" altLang="en-US" sz="3900" b="1" dirty="0" smtClean="0">
                <a:latin typeface="SimSun" panose="02010600030101010101" pitchFamily="2" charset="-122"/>
                <a:ea typeface="SimSun" panose="02010600030101010101" pitchFamily="2" charset="-122"/>
              </a:rPr>
              <a:t>抵挡眼目的情欲：</a:t>
            </a:r>
            <a:r>
              <a:rPr lang="zh-CN" altLang="en-US" sz="3900" b="1" dirty="0" smtClean="0">
                <a:solidFill>
                  <a:srgbClr val="0000FF"/>
                </a:solidFill>
              </a:rPr>
              <a:t>凡</a:t>
            </a:r>
            <a:r>
              <a:rPr lang="zh-CN" altLang="en-US" sz="3900" b="1" dirty="0">
                <a:solidFill>
                  <a:srgbClr val="0000FF"/>
                </a:solidFill>
              </a:rPr>
              <a:t>看见妇女就动淫念的，这人心里已经与他犯奸淫了</a:t>
            </a:r>
            <a:r>
              <a:rPr lang="zh-CN" altLang="en-US" sz="3900" b="1" dirty="0" smtClean="0">
                <a:solidFill>
                  <a:srgbClr val="0000FF"/>
                </a:solidFill>
              </a:rPr>
              <a:t>。</a:t>
            </a:r>
            <a:r>
              <a:rPr lang="zh-CN" altLang="en-US" sz="3900" b="1" dirty="0" smtClean="0"/>
              <a:t>（</a:t>
            </a:r>
            <a:r>
              <a:rPr lang="zh-CN" altLang="en-US" sz="3900" b="1" dirty="0"/>
              <a:t>太</a:t>
            </a:r>
            <a:r>
              <a:rPr lang="zh-CN" altLang="en-US" sz="3900" b="1" dirty="0" smtClean="0"/>
              <a:t>五：</a:t>
            </a:r>
            <a:r>
              <a:rPr lang="en-US" sz="3900" b="1" dirty="0"/>
              <a:t>28</a:t>
            </a:r>
            <a:r>
              <a:rPr lang="zh-CN" altLang="en-US" sz="3900" b="1" dirty="0" smtClean="0"/>
              <a:t>）</a:t>
            </a:r>
            <a:endParaRPr lang="en-US" altLang="zh-CN" sz="3900" b="1" dirty="0" smtClean="0"/>
          </a:p>
          <a:p>
            <a:pPr marL="800100" lvl="2" indent="0">
              <a:buNone/>
            </a:pPr>
            <a:r>
              <a:rPr lang="en-US" altLang="zh-CN" sz="3700" b="1" dirty="0" smtClean="0">
                <a:latin typeface="Times New Roman" pitchFamily="18" charset="0"/>
                <a:ea typeface="SimSun" panose="02010600030101010101" pitchFamily="2" charset="-122"/>
                <a:cs typeface="Times New Roman" pitchFamily="18" charset="0"/>
              </a:rPr>
              <a:t>Resist</a:t>
            </a:r>
            <a:r>
              <a:rPr lang="zh-CN" altLang="en-US" sz="3700" b="1" dirty="0" smtClean="0">
                <a:latin typeface="Times New Roman" pitchFamily="18" charset="0"/>
                <a:ea typeface="SimSun" panose="02010600030101010101" pitchFamily="2" charset="-122"/>
                <a:cs typeface="Times New Roman" pitchFamily="18" charset="0"/>
              </a:rPr>
              <a:t> </a:t>
            </a:r>
            <a:r>
              <a:rPr lang="en-US" altLang="zh-CN" sz="3700" b="1" dirty="0" smtClean="0">
                <a:latin typeface="Times New Roman" pitchFamily="18" charset="0"/>
                <a:ea typeface="SimSun" panose="02010600030101010101" pitchFamily="2" charset="-122"/>
                <a:cs typeface="Times New Roman" pitchFamily="18" charset="0"/>
              </a:rPr>
              <a:t>the lust of the eyes: </a:t>
            </a:r>
            <a:r>
              <a:rPr lang="en-US" sz="3700" b="1" dirty="0" smtClean="0">
                <a:solidFill>
                  <a:srgbClr val="0000FF"/>
                </a:solidFill>
                <a:latin typeface="Times New Roman" pitchFamily="18" charset="0"/>
                <a:cs typeface="Times New Roman" pitchFamily="18" charset="0"/>
              </a:rPr>
              <a:t>But I say to you that whoever looks at a woman to lust for her has already committed adultery with her in his heart. </a:t>
            </a:r>
            <a:r>
              <a:rPr lang="en-US" sz="3700" b="1" dirty="0" smtClean="0">
                <a:latin typeface="Times New Roman" pitchFamily="18" charset="0"/>
                <a:cs typeface="Times New Roman" pitchFamily="18" charset="0"/>
              </a:rPr>
              <a:t>(Matthew 5:28)</a:t>
            </a:r>
            <a:endParaRPr lang="en-US" altLang="zh-CN" sz="3700" b="1" dirty="0" smtClean="0">
              <a:latin typeface="Times New Roman" pitchFamily="18" charset="0"/>
              <a:ea typeface="SimSun" panose="02010600030101010101" pitchFamily="2" charset="-122"/>
              <a:cs typeface="Times New Roman" pitchFamily="18" charset="0"/>
            </a:endParaRPr>
          </a:p>
        </p:txBody>
      </p:sp>
    </p:spTree>
    <p:extLst>
      <p:ext uri="{BB962C8B-B14F-4D97-AF65-F5344CB8AC3E}">
        <p14:creationId xmlns="" xmlns:p14="http://schemas.microsoft.com/office/powerpoint/2010/main" val="19031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81600"/>
          </a:xfrm>
        </p:spPr>
        <p:txBody>
          <a:bodyPr/>
          <a:lstStyle/>
          <a:p>
            <a:pPr marL="971550" lvl="1" indent="-571500">
              <a:buFont typeface="Wingdings" panose="05000000000000000000" pitchFamily="2" charset="2"/>
              <a:buChar char="v"/>
            </a:pPr>
            <a:r>
              <a:rPr lang="zh-CN" altLang="en-US" sz="3600" b="1" dirty="0" smtClean="0">
                <a:latin typeface="SimSun" panose="02010600030101010101" pitchFamily="2" charset="-122"/>
                <a:ea typeface="SimSun" panose="02010600030101010101" pitchFamily="2" charset="-122"/>
              </a:rPr>
              <a:t>抵挡</a:t>
            </a:r>
            <a:r>
              <a:rPr lang="zh-CN" altLang="en-US" sz="3600" b="1" dirty="0">
                <a:latin typeface="SimSun" panose="02010600030101010101" pitchFamily="2" charset="-122"/>
                <a:ea typeface="SimSun" panose="02010600030101010101" pitchFamily="2" charset="-122"/>
              </a:rPr>
              <a:t>肉体</a:t>
            </a:r>
            <a:r>
              <a:rPr lang="zh-CN" altLang="en-US" sz="3600" b="1" dirty="0" smtClean="0">
                <a:latin typeface="SimSun" panose="02010600030101010101" pitchFamily="2" charset="-122"/>
                <a:ea typeface="SimSun" panose="02010600030101010101" pitchFamily="2" charset="-122"/>
              </a:rPr>
              <a:t>的情欲：</a:t>
            </a:r>
            <a:r>
              <a:rPr lang="zh-CN" altLang="en-US" sz="3600" b="1" dirty="0">
                <a:solidFill>
                  <a:srgbClr val="0000FF"/>
                </a:solidFill>
                <a:latin typeface="SimSun" panose="02010600030101010101" pitchFamily="2" charset="-122"/>
                <a:ea typeface="SimSun" panose="02010600030101010101" pitchFamily="2" charset="-122"/>
              </a:rPr>
              <a:t>你们要逃避淫行。人所犯的，无论什么罪，都在身子以外，惟有行淫的，是得罪自己的身子。岂不知你们的身子就是圣灵的殿吗</a:t>
            </a:r>
            <a:r>
              <a:rPr lang="en-US" altLang="zh-CN" sz="3600" b="1" dirty="0">
                <a:solidFill>
                  <a:srgbClr val="0000FF"/>
                </a:solidFill>
                <a:latin typeface="SimSun" panose="02010600030101010101" pitchFamily="2" charset="-122"/>
                <a:ea typeface="SimSun" panose="02010600030101010101" pitchFamily="2" charset="-122"/>
              </a:rPr>
              <a:t>﹖</a:t>
            </a:r>
            <a:r>
              <a:rPr lang="zh-CN" altLang="en-US" sz="3600" b="1" dirty="0">
                <a:solidFill>
                  <a:srgbClr val="0000FF"/>
                </a:solidFill>
                <a:latin typeface="SimSun" panose="02010600030101010101" pitchFamily="2" charset="-122"/>
                <a:ea typeface="SimSun" panose="02010600030101010101" pitchFamily="2" charset="-122"/>
              </a:rPr>
              <a:t>这圣灵是从神而来，住在你们里头的；并且你们不是自己的人；因为你们是重价买来的。所以，要在你们的身子上荣耀神</a:t>
            </a:r>
            <a:r>
              <a:rPr lang="zh-CN" altLang="en-US" sz="3600" b="1" dirty="0" smtClean="0">
                <a:solidFill>
                  <a:srgbClr val="0000FF"/>
                </a:solidFill>
                <a:latin typeface="SimSun" panose="02010600030101010101" pitchFamily="2" charset="-122"/>
                <a:ea typeface="SimSun" panose="02010600030101010101" pitchFamily="2" charset="-122"/>
              </a:rPr>
              <a:t>。</a:t>
            </a:r>
            <a:r>
              <a:rPr lang="zh-CN" altLang="en-US" sz="3600" b="1" dirty="0" smtClean="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林前六：</a:t>
            </a:r>
            <a:r>
              <a:rPr lang="en-US" sz="3600" b="1" dirty="0">
                <a:latin typeface="SimSun" panose="02010600030101010101" pitchFamily="2" charset="-122"/>
                <a:ea typeface="SimSun" panose="02010600030101010101" pitchFamily="2" charset="-122"/>
              </a:rPr>
              <a:t>18-20</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	</a:t>
            </a: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p:txBody>
      </p:sp>
    </p:spTree>
    <p:extLst>
      <p:ext uri="{BB962C8B-B14F-4D97-AF65-F5344CB8AC3E}">
        <p14:creationId xmlns="" xmlns:p14="http://schemas.microsoft.com/office/powerpoint/2010/main" val="849784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9144000" cy="5334000"/>
          </a:xfrm>
        </p:spPr>
        <p:txBody>
          <a:bodyPr>
            <a:normAutofit fontScale="92500" lnSpcReduction="10000"/>
          </a:bodyPr>
          <a:lstStyle/>
          <a:p>
            <a:pPr marL="971550" lvl="1" indent="-571500">
              <a:buFont typeface="Wingdings" panose="05000000000000000000" pitchFamily="2" charset="2"/>
              <a:buChar char="v"/>
            </a:pPr>
            <a:r>
              <a:rPr lang="en-US" altLang="zh-CN" sz="3600" b="1" dirty="0" smtClean="0">
                <a:latin typeface="Times New Roman" pitchFamily="18" charset="0"/>
                <a:ea typeface="SimSun" panose="02010600030101010101" pitchFamily="2" charset="-122"/>
                <a:cs typeface="Times New Roman" pitchFamily="18" charset="0"/>
              </a:rPr>
              <a:t>Resist the lust of the flesh: </a:t>
            </a:r>
            <a:r>
              <a:rPr lang="en-US" sz="3700" b="1" baseline="30000" dirty="0" smtClean="0">
                <a:latin typeface="Times New Roman" pitchFamily="18" charset="0"/>
                <a:cs typeface="Times New Roman" pitchFamily="18" charset="0"/>
              </a:rPr>
              <a:t> </a:t>
            </a:r>
            <a:r>
              <a:rPr lang="en-US" sz="3700" b="1" dirty="0" smtClean="0">
                <a:solidFill>
                  <a:srgbClr val="0000FF"/>
                </a:solidFill>
                <a:latin typeface="Times New Roman" pitchFamily="18" charset="0"/>
                <a:cs typeface="Times New Roman" pitchFamily="18" charset="0"/>
              </a:rPr>
              <a:t>Flee sexual immorality. Every sin that a man does is outside the body, but he who commits sexual immorality sins against his own body. Or do you not know that your body is the temple of the Holy Spirit who</a:t>
            </a:r>
            <a:r>
              <a:rPr lang="en-US" sz="3700" b="1" i="1" dirty="0" smtClean="0">
                <a:solidFill>
                  <a:srgbClr val="0000FF"/>
                </a:solidFill>
                <a:latin typeface="Times New Roman" pitchFamily="18" charset="0"/>
                <a:cs typeface="Times New Roman" pitchFamily="18" charset="0"/>
              </a:rPr>
              <a:t> is</a:t>
            </a:r>
            <a:r>
              <a:rPr lang="en-US" sz="3700" b="1" dirty="0" smtClean="0">
                <a:solidFill>
                  <a:srgbClr val="0000FF"/>
                </a:solidFill>
                <a:latin typeface="Times New Roman" pitchFamily="18" charset="0"/>
                <a:cs typeface="Times New Roman" pitchFamily="18" charset="0"/>
              </a:rPr>
              <a:t> in you, whom you have from God, and you are not your own? For you were bought at a price; therefore glorify God in your body and in your spirit, which are God’s. (I Corinthians 6:18-20)</a:t>
            </a:r>
            <a:endParaRPr lang="en-US" altLang="zh-CN" sz="3700" b="1" dirty="0" smtClean="0">
              <a:solidFill>
                <a:srgbClr val="0000FF"/>
              </a:solidFill>
              <a:latin typeface="Times New Roman" pitchFamily="18" charset="0"/>
              <a:ea typeface="SimSun" panose="02010600030101010101" pitchFamily="2" charset="-122"/>
              <a:cs typeface="Times New Roman" pitchFamily="18" charset="0"/>
            </a:endParaRPr>
          </a:p>
        </p:txBody>
      </p:sp>
    </p:spTree>
    <p:extLst>
      <p:ext uri="{BB962C8B-B14F-4D97-AF65-F5344CB8AC3E}">
        <p14:creationId xmlns="" xmlns:p14="http://schemas.microsoft.com/office/powerpoint/2010/main" val="849784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zh-CN" altLang="en-US" sz="4000" b="1" dirty="0"/>
              <a:t>抵挡</a:t>
            </a:r>
            <a:r>
              <a:rPr lang="zh-CN" altLang="en-US" sz="4000" b="1" dirty="0" smtClean="0"/>
              <a:t>诱惑的</a:t>
            </a:r>
            <a:r>
              <a:rPr lang="zh-CN" altLang="en-US" sz="4000" b="1" dirty="0"/>
              <a:t>要诀</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Keys to resist temptations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81600"/>
          </a:xfrm>
        </p:spPr>
        <p:txBody>
          <a:bodyPr/>
          <a:lstStyle/>
          <a:p>
            <a:pPr marL="971550" lvl="1" indent="-571500">
              <a:buFont typeface="Wingdings" panose="05000000000000000000" pitchFamily="2" charset="2"/>
              <a:buChar char="v"/>
            </a:pPr>
            <a:r>
              <a:rPr lang="zh-CN" altLang="en-US" sz="3600" b="1" dirty="0" smtClean="0">
                <a:latin typeface="SimSun" panose="02010600030101010101" pitchFamily="2" charset="-122"/>
                <a:ea typeface="SimSun" panose="02010600030101010101" pitchFamily="2" charset="-122"/>
              </a:rPr>
              <a:t>抵挡</a:t>
            </a:r>
            <a:r>
              <a:rPr lang="zh-CN" altLang="en-US" sz="3600" b="1" dirty="0">
                <a:latin typeface="SimSun" panose="02010600030101010101" pitchFamily="2" charset="-122"/>
                <a:ea typeface="SimSun" panose="02010600030101010101" pitchFamily="2" charset="-122"/>
              </a:rPr>
              <a:t>肉体</a:t>
            </a:r>
            <a:r>
              <a:rPr lang="zh-CN" altLang="en-US" sz="3600" b="1" dirty="0" smtClean="0">
                <a:latin typeface="SimSun" panose="02010600030101010101" pitchFamily="2" charset="-122"/>
                <a:ea typeface="SimSun" panose="02010600030101010101" pitchFamily="2" charset="-122"/>
              </a:rPr>
              <a:t>的情欲：</a:t>
            </a:r>
            <a:r>
              <a:rPr lang="zh-CN" altLang="en-US" sz="3600" b="1" dirty="0">
                <a:solidFill>
                  <a:srgbClr val="0000FF"/>
                </a:solidFill>
                <a:latin typeface="SimSun" panose="02010600030101010101" pitchFamily="2" charset="-122"/>
                <a:ea typeface="SimSun" panose="02010600030101010101" pitchFamily="2" charset="-122"/>
              </a:rPr>
              <a:t>惟独出口的，是从心里发出来的，这才污秽人。因为从心里发出来的，有恶念、凶杀、奸淫、苟合、偷盗、妄证、谤讟。这都是污秽人的；至于不洗手吃饭，那却不污秽人</a:t>
            </a:r>
            <a:r>
              <a:rPr lang="zh-CN" altLang="en-US" sz="3600" b="1" dirty="0" smtClean="0">
                <a:solidFill>
                  <a:srgbClr val="0000FF"/>
                </a:solidFill>
                <a:latin typeface="SimSun" panose="02010600030101010101" pitchFamily="2" charset="-122"/>
                <a:ea typeface="SimSun" panose="02010600030101010101" pitchFamily="2" charset="-122"/>
              </a:rPr>
              <a:t>。</a:t>
            </a:r>
            <a:r>
              <a:rPr lang="zh-CN" altLang="en-US" sz="3600" b="1" dirty="0" smtClean="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太十五：</a:t>
            </a:r>
            <a:r>
              <a:rPr lang="en-US" sz="3600" b="1" dirty="0">
                <a:latin typeface="SimSun" panose="02010600030101010101" pitchFamily="2" charset="-122"/>
                <a:ea typeface="SimSun" panose="02010600030101010101" pitchFamily="2" charset="-122"/>
              </a:rPr>
              <a:t>18-20</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	</a:t>
            </a:r>
            <a:endParaRPr lang="en-US" altLang="zh-CN" sz="3600" b="1" dirty="0" smtClean="0">
              <a:latin typeface="SimSun" panose="02010600030101010101" pitchFamily="2" charset="-122"/>
              <a:ea typeface="SimSun" panose="02010600030101010101" pitchFamily="2" charset="-122"/>
              <a:cs typeface="Times New Roman" panose="02020603050405020304" pitchFamily="18" charset="0"/>
            </a:endParaRPr>
          </a:p>
        </p:txBody>
      </p:sp>
    </p:spTree>
    <p:extLst>
      <p:ext uri="{BB962C8B-B14F-4D97-AF65-F5344CB8AC3E}">
        <p14:creationId xmlns="" xmlns:p14="http://schemas.microsoft.com/office/powerpoint/2010/main" val="2301017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921</Words>
  <Application>Microsoft Office PowerPoint</Application>
  <PresentationFormat>On-screen Show (4:3)</PresentationFormat>
  <Paragraphs>97</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抵  挡  诱  惑 Resist Temptations</vt:lpstr>
      <vt:lpstr>Slide 2</vt:lpstr>
      <vt:lpstr>Slide 3</vt:lpstr>
      <vt:lpstr>顺从诱惑的代价 Price for giving in to temptations </vt:lpstr>
      <vt:lpstr>顺从诱惑的代价 Price for giving in to temptations </vt:lpstr>
      <vt:lpstr>抵挡诱惑的要诀 Keys to resist temptations </vt:lpstr>
      <vt:lpstr>抵挡诱惑的要诀 Keys to resist temptations </vt:lpstr>
      <vt:lpstr>抵挡诱惑的要诀 Keys to resist temptations </vt:lpstr>
      <vt:lpstr>抵挡诱惑的要诀 Keys to resist temptations </vt:lpstr>
      <vt:lpstr>抵挡诱惑的要诀 Keys to resist temptations </vt:lpstr>
      <vt:lpstr>抵挡诱惑的要诀 Keys to resist temptations </vt:lpstr>
      <vt:lpstr>抵挡诱惑的要诀 Keys to resist temptations </vt:lpstr>
      <vt:lpstr>抵挡诱惑的要诀 Keys to resist temptations </vt:lpstr>
      <vt:lpstr>Slide 14</vt:lpstr>
      <vt:lpstr>抵挡诱惑的要诀 Keys to resist temptations </vt:lpstr>
      <vt:lpstr>抵挡诱惑的要诀 Keys to resist temptations </vt:lpstr>
      <vt:lpstr>抵挡诱惑的要诀 Keys to resist temptations </vt:lpstr>
      <vt:lpstr>基督徒的胜利 Christians’ triumph </vt:lpstr>
      <vt:lpstr>基督徒的胜利 Christians’ triumph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抵  挡  诱  惑 Resist Temptations</dc:title>
  <dc:creator>TennysonChen</dc:creator>
  <cp:lastModifiedBy>TennysonChen</cp:lastModifiedBy>
  <cp:revision>19</cp:revision>
  <dcterms:created xsi:type="dcterms:W3CDTF">2015-07-18T20:58:21Z</dcterms:created>
  <dcterms:modified xsi:type="dcterms:W3CDTF">2015-08-02T00:34:16Z</dcterms:modified>
</cp:coreProperties>
</file>