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484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24" y="-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61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75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11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99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0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3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4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95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8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06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0530-4E9F-4832-9418-EFFA0F4CA23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58BB3-389E-44C0-9A2D-D51621CD4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183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438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/>
              <a:t>支柱之二：</a:t>
            </a:r>
            <a:r>
              <a:rPr lang="zh-CN" altLang="en-US" b="1" dirty="0" smtClean="0"/>
              <a:t>肢体扶持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22960"/>
            <a:ext cx="11887200" cy="593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建立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徒间的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关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系，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保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持属灵的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火热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分享恩典的喜乐，造就他人的信心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提出疑问和挣扎，得到他人的扶持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小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组团契是互相关怀的平台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所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有弟兄姊妹都当归属固定的小组或团契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58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/>
              <a:t>支柱</a:t>
            </a:r>
            <a:r>
              <a:rPr lang="zh-CN" altLang="en-US" b="1" dirty="0" smtClean="0"/>
              <a:t>之三：</a:t>
            </a:r>
            <a:r>
              <a:rPr lang="zh-CN" altLang="en-US" b="1" dirty="0"/>
              <a:t>集</a:t>
            </a:r>
            <a:r>
              <a:rPr lang="zh-CN" altLang="en-US" b="1" dirty="0" smtClean="0"/>
              <a:t>体</a:t>
            </a:r>
            <a:r>
              <a:rPr lang="zh-CN" altLang="en-US" b="1" dirty="0"/>
              <a:t>敬拜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13" y="804672"/>
            <a:ext cx="11737774" cy="593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普</a:t>
            </a:r>
            <a:r>
              <a:rPr lang="zh-CN" altLang="en-US" sz="4000" b="1" dirty="0">
                <a:solidFill>
                  <a:srgbClr val="0000FF"/>
                </a:solidFill>
                <a:latin typeface="+mn-ea"/>
              </a:rPr>
              <a:t>天下当向耶和华欢呼！你们当乐意侍奉耶和华，当来向祂歌唱！你们当晓得耶和华是神！我们是祂造的，也是属祂的；我们是祂的民，也是祂草场的羊。当称谢进入祂的门；当赞美进入祂的院。当感谢祂，称颂祂的名！因为耶和华本为善。祂的慈爱存到永远；祂的信实直到万代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4000" dirty="0" smtClean="0">
                <a:latin typeface="+mn-ea"/>
              </a:rPr>
              <a:t>（</a:t>
            </a:r>
            <a:r>
              <a:rPr lang="zh-CN" altLang="en-US" sz="4000" b="1" dirty="0" smtClean="0">
                <a:latin typeface="+mn-ea"/>
              </a:rPr>
              <a:t>诗</a:t>
            </a:r>
            <a:r>
              <a:rPr lang="en-US" altLang="zh-CN" sz="4000" b="1" dirty="0" smtClean="0">
                <a:latin typeface="+mn-ea"/>
              </a:rPr>
              <a:t>100</a:t>
            </a:r>
            <a:r>
              <a:rPr lang="zh-CN" altLang="en-US" sz="4000" dirty="0" smtClean="0">
                <a:latin typeface="+mn-ea"/>
              </a:rPr>
              <a:t>）</a:t>
            </a:r>
            <a:endParaRPr lang="en-US" altLang="zh-CN" sz="4000" dirty="0" smtClean="0">
              <a:latin typeface="+mn-ea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敬拜神是基督徒的权柄，也是责任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19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/>
              <a:t>支柱</a:t>
            </a:r>
            <a:r>
              <a:rPr lang="zh-CN" altLang="en-US" b="1" dirty="0" smtClean="0"/>
              <a:t>之三：</a:t>
            </a:r>
            <a:r>
              <a:rPr lang="zh-CN" altLang="en-US" b="1" dirty="0"/>
              <a:t>集</a:t>
            </a:r>
            <a:r>
              <a:rPr lang="zh-CN" altLang="en-US" b="1" dirty="0" smtClean="0"/>
              <a:t>体</a:t>
            </a:r>
            <a:r>
              <a:rPr lang="zh-CN" altLang="en-US" b="1" dirty="0"/>
              <a:t>敬拜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13" y="804672"/>
            <a:ext cx="11737774" cy="593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敬拜使我们与神的关系更加密切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你</a:t>
            </a:r>
            <a:r>
              <a:rPr lang="zh-CN" altLang="en-US" sz="4000" b="1" dirty="0">
                <a:solidFill>
                  <a:srgbClr val="0000FF"/>
                </a:solidFill>
                <a:latin typeface="+mn-ea"/>
              </a:rPr>
              <a:t>们不可停止聚会，好像那些停止惯了的人，倒要彼此劝勉，既知道那日子临近，就更当如此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4000" b="1" dirty="0" smtClean="0">
                <a:latin typeface="+mn-ea"/>
              </a:rPr>
              <a:t>（</a:t>
            </a:r>
            <a:r>
              <a:rPr lang="zh-CN" altLang="en-US" sz="4000" b="1" dirty="0">
                <a:latin typeface="+mn-ea"/>
              </a:rPr>
              <a:t>来十：</a:t>
            </a:r>
            <a:r>
              <a:rPr lang="en-US" sz="4000" b="1" dirty="0">
                <a:latin typeface="+mn-ea"/>
              </a:rPr>
              <a:t>25</a:t>
            </a:r>
            <a:r>
              <a:rPr lang="zh-CN" altLang="en-US" sz="4000" b="1" dirty="0" smtClean="0">
                <a:latin typeface="+mn-ea"/>
              </a:rPr>
              <a:t>）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教会敬拜与团契聚会具有各自的目的和功效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3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/>
              <a:t>支柱</a:t>
            </a:r>
            <a:r>
              <a:rPr lang="zh-CN" altLang="en-US" b="1" dirty="0" smtClean="0"/>
              <a:t>之三：</a:t>
            </a:r>
            <a:r>
              <a:rPr lang="zh-CN" altLang="en-US" b="1" dirty="0"/>
              <a:t>集</a:t>
            </a:r>
            <a:r>
              <a:rPr lang="zh-CN" altLang="en-US" b="1" dirty="0" smtClean="0"/>
              <a:t>体</a:t>
            </a:r>
            <a:r>
              <a:rPr lang="zh-CN" altLang="en-US" b="1" dirty="0"/>
              <a:t>敬拜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13" y="804672"/>
            <a:ext cx="11737774" cy="593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敬拜的目的为荣耀神，心态影响表现和效果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安静等候</a:t>
            </a:r>
            <a:endParaRPr lang="en-US" altLang="zh-CN" sz="3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谦卑领受</a:t>
            </a:r>
            <a:endParaRPr lang="en-US" altLang="zh-CN" sz="3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800" b="1" dirty="0">
                <a:latin typeface="SimSun" panose="02010600030101010101" pitchFamily="2" charset="-122"/>
                <a:ea typeface="SimSun" panose="02010600030101010101" pitchFamily="2" charset="-122"/>
              </a:rPr>
              <a:t>专</a:t>
            </a:r>
            <a:r>
              <a:rPr lang="zh-CN" altLang="en-US" sz="3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注仰望</a:t>
            </a:r>
            <a:endParaRPr lang="en-US" altLang="zh-CN" sz="3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投身固定的教会，建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立主人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的心态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每位信徒当有属灵的家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88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/>
              <a:t>支柱</a:t>
            </a:r>
            <a:r>
              <a:rPr lang="zh-CN" altLang="en-US" b="1" dirty="0" smtClean="0"/>
              <a:t>之</a:t>
            </a:r>
            <a:r>
              <a:rPr lang="zh-CN" altLang="en-US" b="1" dirty="0"/>
              <a:t>四</a:t>
            </a:r>
            <a:r>
              <a:rPr lang="zh-CN" altLang="en-US" b="1" dirty="0" smtClean="0"/>
              <a:t>：专一侍奉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13" y="804672"/>
            <a:ext cx="11737774" cy="593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加利利海 </a:t>
            </a:r>
            <a:r>
              <a:rPr lang="en-US" altLang="zh-CN" sz="4000" b="1" dirty="0" smtClean="0">
                <a:latin typeface="+mn-ea"/>
              </a:rPr>
              <a:t>VS</a:t>
            </a:r>
            <a:r>
              <a:rPr lang="zh-CN" altLang="en-US" sz="4000" b="1" dirty="0" smtClean="0">
                <a:latin typeface="+mn-ea"/>
              </a:rPr>
              <a:t> 死海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属灵生命也当有入有出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+mn-ea"/>
              </a:rPr>
              <a:t>怎</a:t>
            </a:r>
            <a:r>
              <a:rPr lang="zh-CN" altLang="en-US" sz="4000" b="1" dirty="0" smtClean="0">
                <a:latin typeface="+mn-ea"/>
              </a:rPr>
              <a:t>样的</a:t>
            </a:r>
            <a:r>
              <a:rPr lang="zh-CN" altLang="en-US" sz="4000" b="1" dirty="0">
                <a:latin typeface="+mn-ea"/>
              </a:rPr>
              <a:t>教</a:t>
            </a:r>
            <a:r>
              <a:rPr lang="zh-CN" altLang="en-US" sz="4000" b="1" dirty="0" smtClean="0">
                <a:latin typeface="+mn-ea"/>
              </a:rPr>
              <a:t>会</a:t>
            </a:r>
            <a:r>
              <a:rPr lang="zh-CN" altLang="en-US" sz="4000" b="1" dirty="0">
                <a:latin typeface="+mn-ea"/>
              </a:rPr>
              <a:t>适</a:t>
            </a:r>
            <a:r>
              <a:rPr lang="zh-CN" altLang="en-US" sz="4000" b="1" dirty="0" smtClean="0">
                <a:latin typeface="+mn-ea"/>
              </a:rPr>
              <a:t>合</a:t>
            </a:r>
            <a:r>
              <a:rPr lang="zh-CN" altLang="en-US" sz="4000" b="1" dirty="0">
                <a:latin typeface="+mn-ea"/>
              </a:rPr>
              <a:t>自</a:t>
            </a:r>
            <a:r>
              <a:rPr lang="zh-CN" altLang="en-US" sz="4000" b="1" dirty="0" smtClean="0">
                <a:latin typeface="+mn-ea"/>
              </a:rPr>
              <a:t>己？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各人要照所得的恩赐彼此服侍，作神百般恩赐的好管家。若有讲道的，要按着神的圣言讲；若有服侍人的，要按着神所赐的力量服侍，叫神在凡事上因耶稣基督得荣耀。</a:t>
            </a:r>
            <a:r>
              <a:rPr lang="zh-CN" altLang="en-US" sz="4000" b="1" dirty="0" smtClean="0">
                <a:latin typeface="+mn-ea"/>
              </a:rPr>
              <a:t>（</a:t>
            </a:r>
            <a:r>
              <a:rPr lang="zh-CN" altLang="en-US" sz="4000" b="1" dirty="0">
                <a:latin typeface="+mn-ea"/>
              </a:rPr>
              <a:t>彼前四：</a:t>
            </a:r>
            <a:r>
              <a:rPr lang="en-US" sz="4000" b="1" dirty="0">
                <a:latin typeface="+mn-ea"/>
              </a:rPr>
              <a:t>10-11</a:t>
            </a:r>
            <a:r>
              <a:rPr lang="zh-CN" altLang="en-US" sz="4000" b="1" dirty="0">
                <a:latin typeface="+mn-ea"/>
              </a:rPr>
              <a:t>）</a:t>
            </a:r>
            <a:endParaRPr lang="en-US" altLang="zh-CN" sz="4000" b="1" dirty="0" smtClean="0">
              <a:latin typeface="+mn-ea"/>
            </a:endParaRPr>
          </a:p>
        </p:txBody>
      </p:sp>
      <p:pic>
        <p:nvPicPr>
          <p:cNvPr id="4" name="Picture 3" descr="sea-of-galil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514" y="798286"/>
            <a:ext cx="4630057" cy="58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1414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/>
              <a:t>支柱</a:t>
            </a:r>
            <a:r>
              <a:rPr lang="zh-CN" altLang="en-US" b="1" dirty="0" smtClean="0"/>
              <a:t>之</a:t>
            </a:r>
            <a:r>
              <a:rPr lang="zh-CN" altLang="en-US" b="1" dirty="0"/>
              <a:t>四</a:t>
            </a:r>
            <a:r>
              <a:rPr lang="zh-CN" altLang="en-US" b="1" dirty="0" smtClean="0"/>
              <a:t>：专一侍奉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13" y="804672"/>
            <a:ext cx="11737774" cy="593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彼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此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服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侍，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改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变生活形态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彼此服侍，促进成长动力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彼此服侍，实践信仰原则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+mn-ea"/>
              </a:rPr>
              <a:t>我</a:t>
            </a:r>
            <a:r>
              <a:rPr lang="zh-CN" altLang="en-US" sz="4000" b="1" dirty="0" smtClean="0">
                <a:latin typeface="+mn-ea"/>
              </a:rPr>
              <a:t>们都有服侍的机会吗？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参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与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服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侍，是灵命成长的重要一环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29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71386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总结：属灵生命的四大支柱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208" y="941832"/>
            <a:ext cx="8101584" cy="5372291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个人灵修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肢体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扶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持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集体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敬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拜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专一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侍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奉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2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3272" y="0"/>
            <a:ext cx="10204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45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24" y="429768"/>
            <a:ext cx="11319642" cy="579291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属灵</a:t>
            </a: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生命的</a:t>
            </a:r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建造</a:t>
            </a:r>
            <a:endParaRPr 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这</a:t>
            </a:r>
            <a:r>
              <a:rPr lang="zh-CN" altLang="en-US" sz="4000" b="1" dirty="0">
                <a:solidFill>
                  <a:srgbClr val="0000FF"/>
                </a:solidFill>
                <a:latin typeface="+mn-ea"/>
              </a:rPr>
              <a:t>样，你们不再作外人和客旅，是与圣徒同国，是神家里的人了；并且被建造在使徒和先知的根基上，有基督耶稣自己为房角石，各房靠他联络得合式，渐渐成为主的圣殿。你们也靠他同被建造，成为神藉着圣灵居住的所在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4000" b="1" dirty="0" smtClean="0">
                <a:latin typeface="+mn-ea"/>
              </a:rPr>
              <a:t>（</a:t>
            </a:r>
            <a:r>
              <a:rPr lang="zh-CN" altLang="en-US" sz="4000" b="1" dirty="0">
                <a:latin typeface="+mn-ea"/>
              </a:rPr>
              <a:t>弗二：</a:t>
            </a:r>
            <a:r>
              <a:rPr lang="en-US" sz="4000" b="1" dirty="0">
                <a:latin typeface="+mn-ea"/>
              </a:rPr>
              <a:t>19-22</a:t>
            </a:r>
            <a:r>
              <a:rPr lang="zh-CN" altLang="en-US" sz="4000" b="1" dirty="0">
                <a:latin typeface="+mn-ea"/>
              </a:rPr>
              <a:t>）</a:t>
            </a:r>
            <a:endParaRPr lang="en-US" sz="4000" b="1" dirty="0">
              <a:latin typeface="+mn-e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36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347472"/>
            <a:ext cx="11228832" cy="62270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徒的生命也是一个建造的过程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信徒堕入沉默，成为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「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平信徒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，原因何在？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分享目的：撑起主要支柱，建造健全属灵生命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1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 smtClean="0"/>
              <a:t>支柱</a:t>
            </a:r>
            <a:r>
              <a:rPr lang="zh-CN" altLang="en-US" b="1" dirty="0"/>
              <a:t>之一</a:t>
            </a:r>
            <a:r>
              <a:rPr lang="zh-CN" altLang="en-US" b="1" dirty="0" smtClean="0"/>
              <a:t>：个人灵修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77766"/>
            <a:ext cx="11887200" cy="59796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基督信仰重要一环：维护个人与神的关系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什么是个人灵修？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0000FF"/>
                </a:solidFill>
              </a:rPr>
              <a:t>凡听见我这话就去行的，好比一个聪明人，把房子盖在盘石上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；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……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凡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听见我这话不去行的，好比一个无知的人，把房子盖在沙土上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；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太七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S.P.E.C.K.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的读经与反思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04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90805"/>
            <a:ext cx="10515600" cy="64985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支柱之一：</a:t>
            </a:r>
            <a:r>
              <a:rPr lang="zh-CN" altLang="en-US" b="1" dirty="0" smtClean="0"/>
              <a:t>个人灵修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8" y="740664"/>
            <a:ext cx="11669349" cy="59527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例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子：</a:t>
            </a:r>
            <a:r>
              <a:rPr lang="zh-CN" altLang="en-US" sz="40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r>
              <a:rPr lang="zh-CN" altLang="en-US" sz="4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期的末日，就是最大之日，耶稣站着高声说：人若渴了，可以到我这里来喝。信我的人就如经上所说：从他腹中要流出活水的江河来。耶稣这话是指着信他之人要受圣灵说的。那时还没有赐下圣灵来，因为耶稣尚未得着荣耀。众人听见这话，有的说：这真是那先知。有的说：这是基督。但也有的说：基督岂是从加利利出来的吗</a:t>
            </a:r>
            <a:r>
              <a:rPr lang="en-US" altLang="zh-CN" sz="40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约七：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37-41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40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罪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en-US" altLang="zh-CN" sz="40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Promise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应许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en-US" altLang="zh-CN" sz="40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Example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榜样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en-US" altLang="zh-CN" sz="40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Command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命令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en-US" altLang="zh-CN" sz="40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Knowledge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知识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9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152"/>
            <a:ext cx="10515600" cy="723011"/>
          </a:xfrm>
        </p:spPr>
        <p:txBody>
          <a:bodyPr/>
          <a:lstStyle/>
          <a:p>
            <a:pPr algn="ctr"/>
            <a:r>
              <a:rPr lang="zh-CN" altLang="en-US" b="1" dirty="0"/>
              <a:t>支柱之</a:t>
            </a:r>
            <a:r>
              <a:rPr lang="zh-CN" altLang="en-US" b="1" dirty="0" smtClean="0"/>
              <a:t>一：个人灵修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0624" y="925550"/>
            <a:ext cx="11228832" cy="56489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这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样的灵修，结合了读经、祷告、应用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话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语的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领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受，积极参加小组查经及主日学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信徒当建立良好的灵修习惯，维持与神的关系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个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人属灵操练，会遇上瓶颈，所以要走向群体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61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/>
              <a:t>支柱</a:t>
            </a:r>
            <a:r>
              <a:rPr lang="zh-CN" altLang="en-US" b="1" dirty="0" smtClean="0"/>
              <a:t>之二：肢体扶持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13" y="804672"/>
            <a:ext cx="11737774" cy="593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个人难以独自看守自己的心灵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肢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体扶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持：属灵伙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伴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4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要逃避少年的私欲，同那清心祷告主的人追求公义、信德、仁爱、和平</a:t>
            </a:r>
            <a:r>
              <a:rPr lang="zh-CN" altLang="en-US" sz="40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（提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后二：</a:t>
            </a:r>
            <a:r>
              <a:rPr 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互相监督，锻炼品格，追求圣洁的品性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互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相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激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励，克服惰性，接受更大的挑战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9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32155"/>
          </a:xfrm>
        </p:spPr>
        <p:txBody>
          <a:bodyPr/>
          <a:lstStyle/>
          <a:p>
            <a:pPr algn="ctr"/>
            <a:r>
              <a:rPr lang="zh-CN" altLang="en-US" b="1" dirty="0"/>
              <a:t>支柱之二：</a:t>
            </a:r>
            <a:r>
              <a:rPr lang="zh-CN" altLang="en-US" b="1" dirty="0" smtClean="0"/>
              <a:t>肢体扶持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22960"/>
            <a:ext cx="11887200" cy="593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建立属灵伙伴关系的关键：放下骄傲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谁是最适合的属灵伙伴？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自己要做一个好的属灵伙伴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肢体扶持之二：小组团契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90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1313</Words>
  <Application>Microsoft Office PowerPoint</Application>
  <PresentationFormat>Custom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支柱之一：个人灵修</vt:lpstr>
      <vt:lpstr>支柱之一：个人灵修</vt:lpstr>
      <vt:lpstr>支柱之一：个人灵修</vt:lpstr>
      <vt:lpstr>支柱之二：肢体扶持</vt:lpstr>
      <vt:lpstr>支柱之二：肢体扶持</vt:lpstr>
      <vt:lpstr>支柱之二：肢体扶持</vt:lpstr>
      <vt:lpstr>支柱之三：集体敬拜</vt:lpstr>
      <vt:lpstr>支柱之三：集体敬拜</vt:lpstr>
      <vt:lpstr>支柱之三：集体敬拜</vt:lpstr>
      <vt:lpstr>支柱之四：专一侍奉</vt:lpstr>
      <vt:lpstr>支柱之四：专一侍奉</vt:lpstr>
      <vt:lpstr>总结：属灵生命的四大支柱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29</cp:revision>
  <dcterms:created xsi:type="dcterms:W3CDTF">2015-01-14T18:03:26Z</dcterms:created>
  <dcterms:modified xsi:type="dcterms:W3CDTF">2015-04-24T01:20:50Z</dcterms:modified>
</cp:coreProperties>
</file>