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6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5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B3A45-EE94-4022-AB9D-4638113B4306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42CB-04EB-4B5D-8FE2-019CB8B21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879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B3A45-EE94-4022-AB9D-4638113B4306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42CB-04EB-4B5D-8FE2-019CB8B21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37745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B3A45-EE94-4022-AB9D-4638113B4306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42CB-04EB-4B5D-8FE2-019CB8B21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1727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B3A45-EE94-4022-AB9D-4638113B4306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42CB-04EB-4B5D-8FE2-019CB8B21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2356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B3A45-EE94-4022-AB9D-4638113B4306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42CB-04EB-4B5D-8FE2-019CB8B21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6535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B3A45-EE94-4022-AB9D-4638113B4306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42CB-04EB-4B5D-8FE2-019CB8B21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2267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B3A45-EE94-4022-AB9D-4638113B4306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42CB-04EB-4B5D-8FE2-019CB8B21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120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B3A45-EE94-4022-AB9D-4638113B4306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42CB-04EB-4B5D-8FE2-019CB8B21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2703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B3A45-EE94-4022-AB9D-4638113B4306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42CB-04EB-4B5D-8FE2-019CB8B21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7025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B3A45-EE94-4022-AB9D-4638113B4306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42CB-04EB-4B5D-8FE2-019CB8B21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40203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B3A45-EE94-4022-AB9D-4638113B4306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42CB-04EB-4B5D-8FE2-019CB8B21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2318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B3A45-EE94-4022-AB9D-4638113B4306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442CB-04EB-4B5D-8FE2-019CB8B21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116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686800" cy="3810000"/>
          </a:xfrm>
        </p:spPr>
        <p:txBody>
          <a:bodyPr>
            <a:noAutofit/>
          </a:bodyPr>
          <a:lstStyle/>
          <a:p>
            <a:pPr algn="l"/>
            <a:r>
              <a:rPr lang="zh-CN" altLang="en-US" sz="3600" b="1" dirty="0" smtClean="0">
                <a:solidFill>
                  <a:schemeClr val="tx1"/>
                </a:solidFill>
                <a:latin typeface="+mn-ea"/>
              </a:rPr>
              <a:t>所以要约束你们的心，谨慎自守，专心盼望耶稣基督显现的时候所带来给你们的恩。你们既作顺命的儿女，就不要效法从前蒙昧无知的时候那放纵私慾的样子。那召你们的既是圣洁，你们在一切所行的事上也要圣洁。因为经上记着说：你们要圣洁，因为我是圣洁的。</a:t>
            </a:r>
            <a:r>
              <a:rPr lang="en-US" altLang="zh-CN" sz="3600" b="1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zh-CN" altLang="en-US" sz="3600" b="1" dirty="0" smtClean="0">
                <a:solidFill>
                  <a:schemeClr val="tx1"/>
                </a:solidFill>
                <a:latin typeface="+mn-ea"/>
              </a:rPr>
              <a:t>彼前一</a:t>
            </a:r>
            <a:r>
              <a:rPr lang="en-US" altLang="zh-CN" sz="3600" b="1" dirty="0" smtClean="0">
                <a:solidFill>
                  <a:schemeClr val="tx1"/>
                </a:solidFill>
                <a:latin typeface="+mn-ea"/>
              </a:rPr>
              <a:t>:13-16)</a:t>
            </a:r>
            <a:endParaRPr lang="en-US" sz="3600" b="1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228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991600" cy="6553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j-ea"/>
                <a:ea typeface="+mj-ea"/>
              </a:rPr>
              <a:t>舍己的慈爱：为罪人受死，承担惩罚</a:t>
            </a:r>
            <a:r>
              <a:rPr lang="en-US" altLang="zh-CN" sz="3600" b="1" dirty="0" smtClean="0">
                <a:latin typeface="+mj-ea"/>
                <a:ea typeface="+mj-ea"/>
              </a:rPr>
              <a:t>……</a:t>
            </a:r>
            <a:endParaRPr lang="en-US" altLang="zh-CN" sz="1400" b="1" dirty="0" smtClean="0">
              <a:latin typeface="+mj-ea"/>
              <a:ea typeface="+mj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j-ea"/>
              <a:ea typeface="+mj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j-ea"/>
                <a:ea typeface="+mj-ea"/>
              </a:rPr>
              <a:t>跟随耶稣的脚踪：学习祂的慈爱</a:t>
            </a:r>
            <a:endParaRPr lang="en-US" altLang="zh-CN" sz="1400" b="1" dirty="0" smtClean="0">
              <a:latin typeface="+mj-ea"/>
              <a:ea typeface="+mj-ea"/>
            </a:endParaRPr>
          </a:p>
          <a:p>
            <a:pPr>
              <a:buFont typeface="Wingdings" pitchFamily="2" charset="2"/>
              <a:buChar char="Ø"/>
            </a:pPr>
            <a:endParaRPr lang="en-US" sz="1400" b="1" dirty="0" smtClean="0">
              <a:latin typeface="+mj-ea"/>
              <a:ea typeface="+mj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j-ea"/>
                <a:ea typeface="+mj-ea"/>
              </a:rPr>
              <a:t>慈爱的前提：没有犯罪，没有诡诈</a:t>
            </a:r>
            <a:r>
              <a:rPr lang="en-US" altLang="zh-CN" sz="3600" b="1" dirty="0" smtClean="0">
                <a:latin typeface="+mj-ea"/>
                <a:ea typeface="+mj-ea"/>
              </a:rPr>
              <a:t>……</a:t>
            </a:r>
            <a:endParaRPr lang="en-US" altLang="zh-CN" sz="1400" b="1" dirty="0" smtClean="0">
              <a:latin typeface="+mj-ea"/>
              <a:ea typeface="+mj-ea"/>
            </a:endParaRPr>
          </a:p>
          <a:p>
            <a:pPr>
              <a:buFont typeface="Wingdings" pitchFamily="2" charset="2"/>
              <a:buChar char="Ø"/>
            </a:pPr>
            <a:endParaRPr lang="en-US" sz="1400" b="1" dirty="0" smtClean="0">
              <a:latin typeface="+mj-ea"/>
              <a:ea typeface="+mj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j-ea"/>
                <a:ea typeface="+mj-ea"/>
              </a:rPr>
              <a:t>这是圣洁的生活，没有圣洁，就没有慈爱</a:t>
            </a:r>
            <a:endParaRPr lang="en-US" altLang="zh-CN" sz="1400" b="1" dirty="0" smtClean="0">
              <a:latin typeface="+mj-ea"/>
              <a:ea typeface="+mj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j-ea"/>
              <a:ea typeface="+mj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j-ea"/>
                <a:ea typeface="+mj-ea"/>
              </a:rPr>
              <a:t>跟随耶稣的脚踪：学习祂的圣洁</a:t>
            </a:r>
            <a:endParaRPr lang="en-US" altLang="zh-CN" sz="1400" b="1" dirty="0" smtClean="0">
              <a:latin typeface="+mj-ea"/>
              <a:ea typeface="+mj-ea"/>
            </a:endParaRPr>
          </a:p>
          <a:p>
            <a:pPr>
              <a:buFont typeface="Wingdings" pitchFamily="2" charset="2"/>
              <a:buChar char="Ø"/>
            </a:pP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382000" cy="4038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CN" altLang="en-US" sz="4000" b="1" dirty="0" smtClean="0">
                <a:latin typeface="+mn-ea"/>
              </a:rPr>
              <a:t>圣洁是重要的，是神对人的要求</a:t>
            </a:r>
            <a:endParaRPr lang="en-US" altLang="zh-CN" sz="2000" b="1" dirty="0" smtClean="0">
              <a:latin typeface="+mn-ea"/>
            </a:endParaRPr>
          </a:p>
          <a:p>
            <a:pPr algn="ctr">
              <a:buNone/>
            </a:pPr>
            <a:endParaRPr lang="en-US" sz="2000" b="1" dirty="0" smtClean="0">
              <a:latin typeface="+mn-ea"/>
            </a:endParaRPr>
          </a:p>
          <a:p>
            <a:pPr algn="ctr">
              <a:buNone/>
            </a:pPr>
            <a:r>
              <a:rPr lang="zh-CN" altLang="en-US" sz="4000" b="1" dirty="0" smtClean="0">
                <a:latin typeface="+mn-ea"/>
              </a:rPr>
              <a:t>但是，圣洁是否很难做到呢？</a:t>
            </a:r>
            <a:endParaRPr lang="en-US" altLang="zh-CN" sz="1800" b="1" dirty="0" smtClean="0">
              <a:latin typeface="+mn-ea"/>
            </a:endParaRPr>
          </a:p>
          <a:p>
            <a:pPr algn="ctr">
              <a:buNone/>
            </a:pPr>
            <a:endParaRPr lang="en-US" sz="1800" b="1" dirty="0" smtClean="0">
              <a:latin typeface="+mn-ea"/>
            </a:endParaRPr>
          </a:p>
          <a:p>
            <a:pPr algn="ctr">
              <a:buNone/>
            </a:pPr>
            <a:r>
              <a:rPr lang="zh-CN" altLang="en-US" sz="4000" b="1" dirty="0" smtClean="0">
                <a:latin typeface="+mn-ea"/>
              </a:rPr>
              <a:t>问题出在哪里？</a:t>
            </a:r>
            <a:endParaRPr lang="en-US" sz="4000" b="1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10600" cy="944562"/>
          </a:xfrm>
        </p:spPr>
        <p:txBody>
          <a:bodyPr>
            <a:noAutofit/>
          </a:bodyPr>
          <a:lstStyle/>
          <a:p>
            <a:r>
              <a:rPr lang="zh-CN" altLang="en-US" b="1" dirty="0" smtClean="0">
                <a:latin typeface="+mn-ea"/>
                <a:ea typeface="+mn-ea"/>
              </a:rPr>
              <a:t>二</a:t>
            </a:r>
            <a:r>
              <a:rPr lang="en-US" altLang="zh-CN" b="1" dirty="0" smtClean="0">
                <a:latin typeface="+mn-ea"/>
                <a:ea typeface="+mn-ea"/>
              </a:rPr>
              <a:t>. </a:t>
            </a:r>
            <a:r>
              <a:rPr lang="zh-CN" altLang="en-US" b="1" dirty="0" smtClean="0">
                <a:latin typeface="+mn-ea"/>
                <a:ea typeface="+mn-ea"/>
              </a:rPr>
              <a:t>效法神的圣洁</a:t>
            </a:r>
            <a:r>
              <a:rPr lang="en-US" altLang="zh-CN" b="1" dirty="0" smtClean="0">
                <a:latin typeface="+mn-ea"/>
                <a:ea typeface="+mn-ea"/>
              </a:rPr>
              <a:t>–</a:t>
            </a:r>
            <a:r>
              <a:rPr lang="zh-CN" altLang="en-US" b="1" dirty="0" smtClean="0">
                <a:latin typeface="+mn-ea"/>
                <a:ea typeface="+mn-ea"/>
              </a:rPr>
              <a:t>约束我们的心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638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圣洁 </a:t>
            </a:r>
            <a:r>
              <a:rPr lang="en-US" altLang="zh-CN" sz="3600" b="1" dirty="0" smtClean="0">
                <a:latin typeface="+mn-ea"/>
              </a:rPr>
              <a:t>= </a:t>
            </a:r>
            <a:r>
              <a:rPr lang="zh-CN" altLang="en-US" sz="3600" b="1" dirty="0" smtClean="0">
                <a:latin typeface="+mn-ea"/>
              </a:rPr>
              <a:t>清规戒律？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约翰</a:t>
            </a:r>
            <a:r>
              <a:rPr lang="en-US" altLang="zh-CN" sz="3600" b="1" dirty="0" smtClean="0">
                <a:latin typeface="+mn-ea"/>
              </a:rPr>
              <a:t>•</a:t>
            </a:r>
            <a:r>
              <a:rPr lang="zh-CN" altLang="en-US" sz="3600" b="1" dirty="0" smtClean="0">
                <a:latin typeface="+mn-ea"/>
              </a:rPr>
              <a:t>布朗：“圣洁不在于神秘的推测、执着的热情、或苦待己身；它在于思想神所想的，以神的意念为念。”</a:t>
            </a:r>
            <a:endParaRPr lang="en-US" altLang="zh-CN" sz="18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8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圣洁的生活由心发出</a:t>
            </a:r>
            <a:endParaRPr lang="en-US" altLang="zh-CN" sz="3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3600" b="1" dirty="0" smtClean="0">
              <a:latin typeface="+mn-ea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4611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00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追求圣洁，要约束我们的心：</a:t>
            </a:r>
            <a:endParaRPr lang="en-US" sz="3600" b="1" dirty="0" smtClean="0">
              <a:latin typeface="+mn-ea"/>
            </a:endParaRPr>
          </a:p>
          <a:p>
            <a:pPr>
              <a:buNone/>
            </a:pPr>
            <a:r>
              <a:rPr lang="en-US" altLang="zh-CN" sz="3600" b="1" dirty="0" smtClean="0">
                <a:latin typeface="+mn-ea"/>
              </a:rPr>
              <a:t>	</a:t>
            </a:r>
            <a:r>
              <a:rPr lang="zh-CN" altLang="en-US" sz="3600" b="1" dirty="0" smtClean="0">
                <a:latin typeface="+mn-ea"/>
              </a:rPr>
              <a:t>所以要约束你们的心，谨慎自守，专心盼望耶稣基督显现的时候所带来给你们的恩。你们既作顺命的儿女，就不要效法从前蒙昧无知的时候那放纵私慾的样子。那召你们的既是圣洁，你们在一切所行的事上也要圣洁。因为经上记着说：你们要圣洁，因为我是圣洁的。</a:t>
            </a:r>
            <a:r>
              <a:rPr lang="en-US" altLang="zh-CN" sz="3600" b="1" dirty="0" smtClean="0">
                <a:latin typeface="+mn-ea"/>
              </a:rPr>
              <a:t>(</a:t>
            </a:r>
            <a:r>
              <a:rPr lang="zh-CN" altLang="en-US" sz="3600" b="1" dirty="0" smtClean="0">
                <a:latin typeface="+mn-ea"/>
              </a:rPr>
              <a:t>彼前一</a:t>
            </a:r>
            <a:r>
              <a:rPr lang="en-US" altLang="zh-CN" sz="3600" b="1" dirty="0" smtClean="0">
                <a:latin typeface="+mn-ea"/>
              </a:rPr>
              <a:t>:13-16)</a:t>
            </a:r>
            <a:endParaRPr lang="en-US" sz="3600" b="1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400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/>
              <a:t>从前</a:t>
            </a:r>
            <a:r>
              <a:rPr lang="zh-CN" altLang="en-US" sz="3600" b="1" dirty="0" smtClean="0">
                <a:latin typeface="+mn-ea"/>
              </a:rPr>
              <a:t>蒙昧无知，放纵私慾，心也败坏</a:t>
            </a:r>
            <a:endParaRPr lang="en-US" altLang="zh-CN" sz="18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8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败坏的心虽然隐藏，时常还会搅扰</a:t>
            </a:r>
            <a:endParaRPr lang="en-US" altLang="zh-CN" sz="18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sz="18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所以必须谨慎自守，约束败坏的心</a:t>
            </a:r>
            <a:endParaRPr lang="en-US" altLang="zh-CN" sz="18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sz="18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败坏的心体现在哪些方面呢？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10600" cy="944562"/>
          </a:xfrm>
        </p:spPr>
        <p:txBody>
          <a:bodyPr>
            <a:noAutofit/>
          </a:bodyPr>
          <a:lstStyle/>
          <a:p>
            <a:r>
              <a:rPr lang="zh-CN" altLang="en-US" b="1" dirty="0" smtClean="0">
                <a:latin typeface="+mn-ea"/>
                <a:ea typeface="+mn-ea"/>
              </a:rPr>
              <a:t>虚</a:t>
            </a:r>
            <a:r>
              <a:rPr lang="en-US" altLang="zh-CN" b="1" dirty="0" smtClean="0">
                <a:latin typeface="+mn-ea"/>
                <a:ea typeface="+mn-ea"/>
              </a:rPr>
              <a:t>  </a:t>
            </a:r>
            <a:r>
              <a:rPr lang="zh-CN" altLang="en-US" b="1" dirty="0" smtClean="0">
                <a:latin typeface="+mn-ea"/>
                <a:ea typeface="+mn-ea"/>
              </a:rPr>
              <a:t>荣  心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638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追求自我的光彩，在掌声中沾沾自喜</a:t>
            </a:r>
            <a:endParaRPr lang="en-US" altLang="zh-CN" sz="1400" b="1" dirty="0" smtClean="0">
              <a:latin typeface="+mn-ea"/>
            </a:endParaRPr>
          </a:p>
          <a:p>
            <a:pPr>
              <a:buNone/>
            </a:pPr>
            <a:endParaRPr lang="en-US" altLang="zh-CN" sz="18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功劳归自己，责任推给人</a:t>
            </a:r>
            <a:endParaRPr lang="en-US" altLang="zh-CN" sz="3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如何判断我们是否有虚荣心？</a:t>
            </a:r>
            <a:endParaRPr lang="en-US" altLang="zh-CN" sz="3600" b="1" dirty="0" smtClean="0">
              <a:latin typeface="+mn-ea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4611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10600" cy="944562"/>
          </a:xfrm>
        </p:spPr>
        <p:txBody>
          <a:bodyPr>
            <a:noAutofit/>
          </a:bodyPr>
          <a:lstStyle/>
          <a:p>
            <a:r>
              <a:rPr lang="zh-CN" altLang="en-US" b="1" dirty="0" smtClean="0">
                <a:latin typeface="+mn-ea"/>
                <a:ea typeface="+mn-ea"/>
              </a:rPr>
              <a:t>虚</a:t>
            </a:r>
            <a:r>
              <a:rPr lang="en-US" altLang="zh-CN" b="1" dirty="0" smtClean="0">
                <a:latin typeface="+mn-ea"/>
                <a:ea typeface="+mn-ea"/>
              </a:rPr>
              <a:t>  </a:t>
            </a:r>
            <a:r>
              <a:rPr lang="zh-CN" altLang="en-US" b="1" dirty="0" smtClean="0">
                <a:latin typeface="+mn-ea"/>
                <a:ea typeface="+mn-ea"/>
              </a:rPr>
              <a:t>荣  心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638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成功的反应：“哪里，哪里”？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受挫的反应：担心形象受损？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保持完美形象的人，最易的忧郁症</a:t>
            </a:r>
            <a:endParaRPr lang="en-US" altLang="zh-CN" sz="3600" b="1" dirty="0" smtClean="0">
              <a:latin typeface="+mn-ea"/>
            </a:endParaRPr>
          </a:p>
          <a:p>
            <a:pPr>
              <a:buNone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你们要小心，不可将善事行在人的面前，故意叫他们看见，若是这样，就不能得你们天父的赏赐了。（太六：</a:t>
            </a:r>
            <a:r>
              <a:rPr lang="en-US" altLang="zh-CN" sz="3600" b="1" dirty="0" smtClean="0">
                <a:latin typeface="+mn-ea"/>
              </a:rPr>
              <a:t>1</a:t>
            </a:r>
            <a:r>
              <a:rPr lang="zh-CN" altLang="en-US" sz="3600" b="1" dirty="0" smtClean="0">
                <a:latin typeface="+mn-ea"/>
              </a:rPr>
              <a:t>）</a:t>
            </a:r>
            <a:endParaRPr lang="en-US" altLang="zh-CN" sz="3600" b="1" dirty="0" smtClean="0">
              <a:latin typeface="+mn-ea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4611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10600" cy="944562"/>
          </a:xfrm>
        </p:spPr>
        <p:txBody>
          <a:bodyPr>
            <a:noAutofit/>
          </a:bodyPr>
          <a:lstStyle/>
          <a:p>
            <a:r>
              <a:rPr lang="zh-CN" altLang="en-US" b="1" dirty="0" smtClean="0">
                <a:latin typeface="+mn-ea"/>
                <a:ea typeface="+mn-ea"/>
              </a:rPr>
              <a:t>私     心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610600" cy="5638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追求自我的利益，要实现自我的目标</a:t>
            </a:r>
            <a:endParaRPr lang="en-US" altLang="zh-CN" sz="3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8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失去公正，失去对全局利益的考量</a:t>
            </a:r>
            <a:endParaRPr lang="en-US" altLang="zh-CN" sz="18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8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政治选举辩论的例子</a:t>
            </a:r>
            <a:endParaRPr lang="en-US" altLang="zh-CN" sz="18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8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侍奉中的私心：不愿与人合作，甚至希望他人的事工失败</a:t>
            </a:r>
            <a:endParaRPr lang="en-US" altLang="zh-CN" sz="3600" b="1" dirty="0" smtClean="0">
              <a:latin typeface="+mn-ea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4611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10600" cy="944562"/>
          </a:xfrm>
        </p:spPr>
        <p:txBody>
          <a:bodyPr>
            <a:noAutofit/>
          </a:bodyPr>
          <a:lstStyle/>
          <a:p>
            <a:r>
              <a:rPr lang="zh-CN" altLang="en-US" b="1" dirty="0" smtClean="0">
                <a:latin typeface="+mn-ea"/>
                <a:ea typeface="+mn-ea"/>
              </a:rPr>
              <a:t>私     心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/>
              <a:t>自己与一位弟兄的例子</a:t>
            </a:r>
            <a:endParaRPr lang="en-US" altLang="zh-CN" sz="1800" b="1" dirty="0" smtClean="0"/>
          </a:p>
          <a:p>
            <a:pPr>
              <a:buFont typeface="Wingdings" pitchFamily="2" charset="2"/>
              <a:buChar char="Ø"/>
            </a:pPr>
            <a:endParaRPr lang="en-US" altLang="zh-CN" sz="1800" b="1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/>
              <a:t>侍奉动机：单单荣耀神？得到人的认可？</a:t>
            </a:r>
            <a:endParaRPr lang="en-US" altLang="zh-CN" sz="1800" b="1" dirty="0" smtClean="0"/>
          </a:p>
          <a:p>
            <a:pPr>
              <a:buFont typeface="Wingdings" pitchFamily="2" charset="2"/>
              <a:buChar char="Ø"/>
            </a:pPr>
            <a:endParaRPr lang="en-US" altLang="zh-CN" sz="1800" b="1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/>
              <a:t>如何判断我们的侍奉是否带有私心？</a:t>
            </a:r>
            <a:endParaRPr 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54611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458200" cy="4343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败坏的心还有很多：偏心、野心、妒忌心、贪心</a:t>
            </a:r>
            <a:r>
              <a:rPr lang="en-US" altLang="zh-CN" sz="3600" b="1" dirty="0" smtClean="0">
                <a:latin typeface="+mn-ea"/>
              </a:rPr>
              <a:t>……</a:t>
            </a:r>
            <a:endParaRPr lang="en-US" altLang="zh-CN" sz="1000" b="1" dirty="0" smtClean="0">
              <a:latin typeface="+mn-ea"/>
            </a:endParaRPr>
          </a:p>
          <a:p>
            <a:pPr algn="ctr">
              <a:buNone/>
            </a:pPr>
            <a:endParaRPr lang="en-US" sz="1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败坏的根源在哪里？</a:t>
            </a:r>
            <a:endParaRPr lang="en-US" altLang="zh-CN" sz="3600" b="1" dirty="0" smtClean="0">
              <a:latin typeface="+mn-ea"/>
            </a:endParaRPr>
          </a:p>
          <a:p>
            <a:pPr lvl="1">
              <a:buNone/>
            </a:pPr>
            <a:r>
              <a:rPr lang="en-US" altLang="zh-CN" sz="3600" b="1" dirty="0" smtClean="0">
                <a:latin typeface="+mn-ea"/>
              </a:rPr>
              <a:t>--</a:t>
            </a:r>
            <a:r>
              <a:rPr lang="zh-CN" altLang="en-US" sz="3600" b="1" dirty="0" smtClean="0">
                <a:latin typeface="+mn-ea"/>
              </a:rPr>
              <a:t>自我在作怪：效法圣洁的最大障碍</a:t>
            </a:r>
            <a:endParaRPr lang="en-US" altLang="zh-CN" sz="1000" b="1" dirty="0" smtClean="0">
              <a:latin typeface="+mn-ea"/>
            </a:endParaRPr>
          </a:p>
          <a:p>
            <a:pPr lvl="1">
              <a:buNone/>
            </a:pPr>
            <a:endParaRPr lang="en-US" altLang="zh-CN" sz="1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对付自我：以基督耶稣的心为心</a:t>
            </a:r>
            <a:endParaRPr lang="en-US" altLang="zh-CN" sz="4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sz="3600" b="1" dirty="0" smtClean="0">
              <a:latin typeface="+mn-ea"/>
            </a:endParaRPr>
          </a:p>
          <a:p>
            <a:pPr algn="ctr">
              <a:buNone/>
            </a:pPr>
            <a:endParaRPr lang="en-US" sz="4000" b="1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8" y="914400"/>
            <a:ext cx="861060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神的特性是什么</a:t>
            </a:r>
            <a:r>
              <a:rPr lang="en-US" altLang="zh-CN" sz="3600" b="1" dirty="0" smtClean="0">
                <a:latin typeface="+mn-ea"/>
              </a:rPr>
              <a:t>?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>
                <a:latin typeface="+mn-ea"/>
              </a:rPr>
              <a:t>神的特</a:t>
            </a:r>
            <a:r>
              <a:rPr lang="zh-CN" altLang="en-US" sz="3600" b="1" dirty="0" smtClean="0">
                <a:latin typeface="+mn-ea"/>
              </a:rPr>
              <a:t>性中，那样是圣经最强调的</a:t>
            </a:r>
            <a:r>
              <a:rPr lang="en-US" altLang="zh-CN" sz="3600" b="1" dirty="0" smtClean="0">
                <a:latin typeface="+mn-ea"/>
              </a:rPr>
              <a:t>?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>
                <a:latin typeface="+mn-ea"/>
              </a:rPr>
              <a:t>分</a:t>
            </a:r>
            <a:r>
              <a:rPr lang="zh-CN" altLang="en-US" sz="3600" b="1" dirty="0" smtClean="0">
                <a:latin typeface="+mn-ea"/>
              </a:rPr>
              <a:t>享主题</a:t>
            </a:r>
            <a:r>
              <a:rPr lang="en-US" altLang="zh-CN" sz="3600" b="1" dirty="0" smtClean="0">
                <a:latin typeface="+mn-ea"/>
              </a:rPr>
              <a:t>:	</a:t>
            </a:r>
          </a:p>
          <a:p>
            <a:pPr lvl="1">
              <a:buFont typeface="Wingdings" pitchFamily="2" charset="2"/>
              <a:buChar char="v"/>
            </a:pPr>
            <a:r>
              <a:rPr lang="zh-CN" altLang="en-US" b="1" dirty="0" smtClean="0">
                <a:latin typeface="+mn-ea"/>
              </a:rPr>
              <a:t>效法神的圣洁 </a:t>
            </a:r>
            <a:r>
              <a:rPr lang="en-US" altLang="zh-CN" b="1" dirty="0" smtClean="0">
                <a:latin typeface="+mn-ea"/>
              </a:rPr>
              <a:t>-</a:t>
            </a:r>
            <a:r>
              <a:rPr lang="zh-CN" altLang="en-US" b="1" dirty="0" smtClean="0">
                <a:latin typeface="+mn-ea"/>
              </a:rPr>
              <a:t> 神的要求</a:t>
            </a:r>
            <a:endParaRPr lang="en-US" altLang="zh-CN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b="1" dirty="0" smtClean="0">
                <a:latin typeface="+mn-ea"/>
              </a:rPr>
              <a:t>效法神的圣洁 </a:t>
            </a:r>
            <a:r>
              <a:rPr lang="en-US" altLang="zh-CN" b="1" dirty="0" smtClean="0">
                <a:latin typeface="+mn-ea"/>
              </a:rPr>
              <a:t>-</a:t>
            </a:r>
            <a:r>
              <a:rPr lang="zh-CN" altLang="en-US" b="1" dirty="0" smtClean="0">
                <a:latin typeface="+mn-ea"/>
              </a:rPr>
              <a:t> 认清障碍</a:t>
            </a:r>
            <a:endParaRPr lang="en-US" altLang="zh-CN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b="1" dirty="0" smtClean="0">
                <a:latin typeface="+mn-ea"/>
              </a:rPr>
              <a:t>效法神的圣洁 </a:t>
            </a:r>
            <a:r>
              <a:rPr lang="en-US" altLang="zh-CN" b="1" dirty="0" smtClean="0">
                <a:latin typeface="+mn-ea"/>
              </a:rPr>
              <a:t>-</a:t>
            </a:r>
            <a:r>
              <a:rPr lang="zh-CN" altLang="en-US" b="1" dirty="0" smtClean="0">
                <a:latin typeface="+mn-ea"/>
              </a:rPr>
              <a:t> 克服障碍</a:t>
            </a:r>
            <a:endParaRPr lang="en-US" altLang="zh-CN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endParaRPr lang="en-US" altLang="zh-CN" dirty="0" smtClean="0">
              <a:latin typeface="+mn-ea"/>
            </a:endParaRPr>
          </a:p>
          <a:p>
            <a:pPr marL="457200" lvl="1" indent="0">
              <a:buNone/>
            </a:pPr>
            <a:endParaRPr lang="en-US" altLang="zh-CN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sz="3600" dirty="0">
              <a:latin typeface="+mn-ea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199" y="54748"/>
            <a:ext cx="8305799" cy="8596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5400" b="1" dirty="0" smtClean="0">
                <a:latin typeface="KaiTi" pitchFamily="49" charset="-122"/>
                <a:ea typeface="KaiTi" pitchFamily="49" charset="-122"/>
              </a:rPr>
              <a:t>效法神的圣洁</a:t>
            </a:r>
            <a:endParaRPr lang="en-US" sz="5400" b="1" dirty="0">
              <a:latin typeface="KaiTi" pitchFamily="49" charset="-122"/>
              <a:ea typeface="KaiTi" pitchFamily="49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977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991600" cy="944562"/>
          </a:xfrm>
        </p:spPr>
        <p:txBody>
          <a:bodyPr>
            <a:noAutofit/>
          </a:bodyPr>
          <a:lstStyle/>
          <a:p>
            <a:r>
              <a:rPr lang="zh-CN" altLang="en-US" b="1" dirty="0" smtClean="0">
                <a:latin typeface="+mn-ea"/>
                <a:ea typeface="+mn-ea"/>
              </a:rPr>
              <a:t>三</a:t>
            </a:r>
            <a:r>
              <a:rPr lang="en-US" altLang="zh-CN" b="1" dirty="0" smtClean="0">
                <a:latin typeface="+mn-ea"/>
                <a:ea typeface="+mn-ea"/>
              </a:rPr>
              <a:t>.</a:t>
            </a:r>
            <a:r>
              <a:rPr lang="zh-CN" altLang="en-US" b="1" dirty="0" smtClean="0">
                <a:latin typeface="+mn-ea"/>
                <a:ea typeface="+mn-ea"/>
              </a:rPr>
              <a:t>效法神的圣洁</a:t>
            </a:r>
            <a:r>
              <a:rPr lang="en-US" altLang="zh-CN" b="1" dirty="0" smtClean="0">
                <a:latin typeface="+mn-ea"/>
                <a:ea typeface="+mn-ea"/>
              </a:rPr>
              <a:t>–</a:t>
            </a:r>
            <a:r>
              <a:rPr lang="zh-CN" altLang="en-US" b="1" dirty="0" smtClean="0">
                <a:latin typeface="+mn-ea"/>
                <a:ea typeface="+mn-ea"/>
              </a:rPr>
              <a:t>以基督的心为心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638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自我难以对付：我 </a:t>
            </a:r>
            <a:r>
              <a:rPr lang="en-US" altLang="zh-CN" sz="3600" b="1" dirty="0" smtClean="0">
                <a:latin typeface="+mn-ea"/>
              </a:rPr>
              <a:t>= </a:t>
            </a:r>
            <a:r>
              <a:rPr lang="zh-CN" altLang="en-US" sz="3600" b="1" dirty="0" smtClean="0">
                <a:latin typeface="+mn-ea"/>
              </a:rPr>
              <a:t>手 </a:t>
            </a:r>
            <a:r>
              <a:rPr lang="en-US" altLang="zh-CN" sz="3600" b="1" dirty="0" smtClean="0">
                <a:latin typeface="+mn-ea"/>
              </a:rPr>
              <a:t>+ </a:t>
            </a:r>
            <a:r>
              <a:rPr lang="zh-CN" altLang="en-US" sz="3600" b="1" dirty="0" smtClean="0">
                <a:latin typeface="+mn-ea"/>
              </a:rPr>
              <a:t>戈</a:t>
            </a:r>
            <a:r>
              <a:rPr lang="en-US" altLang="zh-CN" sz="3600" b="1" dirty="0" smtClean="0">
                <a:latin typeface="+mn-ea"/>
              </a:rPr>
              <a:t> 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对付自我，要“以基督耶稣的心为心” </a:t>
            </a:r>
            <a:r>
              <a:rPr lang="en-US" altLang="zh-CN" sz="3600" b="1" dirty="0" smtClean="0">
                <a:latin typeface="+mn-ea"/>
              </a:rPr>
              <a:t>(</a:t>
            </a:r>
            <a:r>
              <a:rPr lang="zh-CN" altLang="en-US" sz="3600" b="1" dirty="0" smtClean="0">
                <a:latin typeface="+mn-ea"/>
              </a:rPr>
              <a:t>腓二</a:t>
            </a:r>
            <a:r>
              <a:rPr lang="en-US" altLang="zh-CN" sz="3600" b="1" dirty="0" smtClean="0">
                <a:latin typeface="+mn-ea"/>
              </a:rPr>
              <a:t>:5)</a:t>
            </a:r>
            <a:endParaRPr lang="en-US" altLang="zh-CN" sz="1400" b="1" dirty="0" smtClean="0">
              <a:latin typeface="+mn-ea"/>
            </a:endParaRPr>
          </a:p>
          <a:p>
            <a:pPr>
              <a:buNone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基督的心：苦杯、神的形象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基督的心具体表现在哪些方面？</a:t>
            </a:r>
            <a:endParaRPr lang="en-US" altLang="zh-CN" sz="3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3600" b="1" dirty="0" smtClean="0">
              <a:latin typeface="+mn-ea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4611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10600" cy="944562"/>
          </a:xfrm>
        </p:spPr>
        <p:txBody>
          <a:bodyPr>
            <a:noAutofit/>
          </a:bodyPr>
          <a:lstStyle/>
          <a:p>
            <a:r>
              <a:rPr lang="zh-CN" altLang="en-US" b="1" dirty="0" smtClean="0">
                <a:latin typeface="+mn-ea"/>
                <a:ea typeface="+mn-ea"/>
              </a:rPr>
              <a:t>谦 卑 的 心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915400" cy="5638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骄傲是隐藏的罪，不知觉中就会浮现</a:t>
            </a:r>
            <a:endParaRPr lang="en-US" altLang="zh-CN" sz="1400" b="1" dirty="0" smtClean="0">
              <a:latin typeface="+mn-ea"/>
            </a:endParaRPr>
          </a:p>
          <a:p>
            <a:pPr>
              <a:buNone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骄傲导致与人的矛盾</a:t>
            </a:r>
            <a:endParaRPr lang="en-US" altLang="zh-CN" sz="1400" b="1" dirty="0" smtClean="0">
              <a:latin typeface="+mn-ea"/>
            </a:endParaRPr>
          </a:p>
          <a:p>
            <a:pPr>
              <a:buNone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谦卑：看到他人的长处，放下自己的意见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施洗约翰：“祂必兴旺，我必衰微。” </a:t>
            </a:r>
            <a:r>
              <a:rPr lang="en-US" altLang="zh-CN" sz="3600" b="1" dirty="0" smtClean="0">
                <a:latin typeface="+mn-ea"/>
              </a:rPr>
              <a:t>(</a:t>
            </a:r>
            <a:r>
              <a:rPr lang="zh-CN" altLang="en-US" sz="3600" b="1" dirty="0" smtClean="0">
                <a:latin typeface="+mn-ea"/>
              </a:rPr>
              <a:t>约三</a:t>
            </a:r>
            <a:r>
              <a:rPr lang="en-US" altLang="zh-CN" sz="3600" b="1" dirty="0" smtClean="0">
                <a:latin typeface="+mn-ea"/>
              </a:rPr>
              <a:t>:30)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4611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10600" cy="762000"/>
          </a:xfrm>
        </p:spPr>
        <p:txBody>
          <a:bodyPr>
            <a:noAutofit/>
          </a:bodyPr>
          <a:lstStyle/>
          <a:p>
            <a:r>
              <a:rPr lang="zh-CN" altLang="en-US" b="1" dirty="0" smtClean="0">
                <a:latin typeface="+mn-ea"/>
                <a:ea typeface="+mn-ea"/>
              </a:rPr>
              <a:t>谦 卑 的 心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915400" cy="5638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操练谦卑，首先必须承认自己的骄傲</a:t>
            </a:r>
            <a:endParaRPr lang="en-US" altLang="zh-CN" sz="1400" b="1" dirty="0" smtClean="0">
              <a:latin typeface="+mn-ea"/>
            </a:endParaRPr>
          </a:p>
          <a:p>
            <a:pPr>
              <a:buNone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鲁益师：“有人想要谦卑，第一步即是明白自己是骄傲的。这是非常大的一步。</a:t>
            </a:r>
            <a:r>
              <a:rPr lang="en-US" altLang="zh-CN" sz="3600" b="1" dirty="0" smtClean="0">
                <a:latin typeface="+mn-ea"/>
              </a:rPr>
              <a:t>”</a:t>
            </a: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人们往往对自己的骄傲视而不见</a:t>
            </a:r>
            <a:endParaRPr lang="en-US" altLang="zh-CN" sz="3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谦卑的功课是无止境的</a:t>
            </a:r>
            <a:endParaRPr lang="en-US" altLang="zh-CN" sz="3600" b="1" dirty="0" smtClean="0">
              <a:latin typeface="+mn-ea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4611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762000"/>
          </a:xfrm>
        </p:spPr>
        <p:txBody>
          <a:bodyPr>
            <a:noAutofit/>
          </a:bodyPr>
          <a:lstStyle/>
          <a:p>
            <a:r>
              <a:rPr lang="zh-CN" altLang="en-US" b="1" dirty="0" smtClean="0">
                <a:latin typeface="+mn-ea"/>
                <a:ea typeface="+mn-ea"/>
              </a:rPr>
              <a:t>谦 卑 的 心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5638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操练谦卑，要建立正确的自我形象</a:t>
            </a:r>
            <a:endParaRPr lang="en-US" altLang="zh-CN" sz="1400" b="1" dirty="0" smtClean="0">
              <a:latin typeface="+mn-ea"/>
            </a:endParaRPr>
          </a:p>
          <a:p>
            <a:pPr>
              <a:buNone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我们是神重价買赎的，是神心爱的儿女</a:t>
            </a:r>
            <a:endParaRPr lang="en-US" altLang="zh-CN" sz="3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我们侍奉的一切果效都出于神，无需追求人的赞赏和认可</a:t>
            </a:r>
            <a:endParaRPr lang="en-US" altLang="zh-CN" sz="3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受挫：学习功课，不至沮丧</a:t>
            </a:r>
            <a:endParaRPr lang="en-US" altLang="zh-CN" sz="3600" b="1" dirty="0" smtClean="0">
              <a:latin typeface="+mn-ea"/>
            </a:endParaRPr>
          </a:p>
          <a:p>
            <a:pPr>
              <a:buNone/>
            </a:pPr>
            <a:r>
              <a:rPr lang="zh-CN" altLang="en-US" sz="2800" b="1" dirty="0" smtClean="0">
                <a:latin typeface="+mn-ea"/>
              </a:rPr>
              <a:t>  </a:t>
            </a:r>
            <a:r>
              <a:rPr lang="zh-CN" altLang="en-US" sz="3600" b="1" dirty="0" smtClean="0">
                <a:latin typeface="+mn-ea"/>
              </a:rPr>
              <a:t>成功：“哪里，哪里”</a:t>
            </a:r>
            <a:r>
              <a:rPr lang="en-US" altLang="zh-CN" sz="3600" b="1" dirty="0" smtClean="0">
                <a:latin typeface="+mn-ea"/>
              </a:rPr>
              <a:t>-&gt;</a:t>
            </a:r>
            <a:r>
              <a:rPr lang="zh-CN" altLang="en-US" sz="3600" b="1" dirty="0" smtClean="0">
                <a:latin typeface="+mn-ea"/>
              </a:rPr>
              <a:t>“那里，那里”</a:t>
            </a:r>
            <a:endParaRPr lang="en-US" altLang="zh-CN" sz="3600" b="1" dirty="0" smtClean="0">
              <a:latin typeface="+mn-ea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4611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762000"/>
          </a:xfrm>
        </p:spPr>
        <p:txBody>
          <a:bodyPr>
            <a:noAutofit/>
          </a:bodyPr>
          <a:lstStyle/>
          <a:p>
            <a:r>
              <a:rPr lang="zh-CN" altLang="en-US" b="1" dirty="0" smtClean="0">
                <a:latin typeface="+mn-ea"/>
                <a:ea typeface="+mn-ea"/>
              </a:rPr>
              <a:t>谦 卑 的 心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915400" cy="5638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操练谦卑，需要他人的帮助</a:t>
            </a:r>
            <a:endParaRPr lang="en-US" altLang="zh-CN" sz="800" b="1" dirty="0" smtClean="0">
              <a:latin typeface="+mn-ea"/>
            </a:endParaRPr>
          </a:p>
          <a:p>
            <a:pPr>
              <a:buNone/>
            </a:pPr>
            <a:endParaRPr lang="en-US" altLang="zh-CN" sz="8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自己比较难看到自身的盲点</a:t>
            </a:r>
            <a:endParaRPr lang="en-US" altLang="zh-CN" sz="8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8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需要被询问尖锐的问题，并可以倾吐挣扎</a:t>
            </a:r>
            <a:endParaRPr lang="en-US" altLang="zh-CN" sz="8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8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生命导师、属灵伙伴、守望小组，一起督促代祷，减少跌倒的机会</a:t>
            </a:r>
            <a:endParaRPr lang="en-US" altLang="zh-CN" sz="8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8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谦卑的心让我们的内心得以圣洁</a:t>
            </a:r>
            <a:endParaRPr lang="en-US" altLang="zh-CN" sz="3600" b="1" dirty="0" smtClean="0">
              <a:latin typeface="+mn-ea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4611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762000"/>
          </a:xfrm>
        </p:spPr>
        <p:txBody>
          <a:bodyPr>
            <a:noAutofit/>
          </a:bodyPr>
          <a:lstStyle/>
          <a:p>
            <a:r>
              <a:rPr lang="zh-CN" altLang="en-US" b="1" dirty="0" smtClean="0">
                <a:latin typeface="+mn-ea"/>
                <a:ea typeface="+mn-ea"/>
              </a:rPr>
              <a:t>另 外 一 种 心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915400" cy="5638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挑战我们属灵生命的极限</a:t>
            </a:r>
            <a:endParaRPr lang="en-US" altLang="zh-CN" sz="1400" b="1" dirty="0" smtClean="0">
              <a:latin typeface="+mn-ea"/>
            </a:endParaRPr>
          </a:p>
          <a:p>
            <a:pPr>
              <a:buNone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体育竞技的极限：</a:t>
            </a:r>
            <a:endParaRPr lang="en-US" altLang="zh-CN" sz="3600" b="1" dirty="0" smtClean="0">
              <a:latin typeface="+mn-ea"/>
            </a:endParaRPr>
          </a:p>
          <a:p>
            <a:pPr>
              <a:buNone/>
            </a:pPr>
            <a:r>
              <a:rPr lang="en-US" altLang="zh-CN" sz="3600" b="1" dirty="0" smtClean="0">
                <a:latin typeface="+mn-ea"/>
              </a:rPr>
              <a:t>	</a:t>
            </a:r>
            <a:r>
              <a:rPr lang="zh-CN" altLang="en-US" sz="3600" b="1" dirty="0" smtClean="0">
                <a:latin typeface="+mn-ea"/>
              </a:rPr>
              <a:t>铁人三项：游泳、自行车、马拉松</a:t>
            </a:r>
            <a:endParaRPr lang="en-US" altLang="zh-CN" sz="3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参加这比赛的人，身体素质必然超凡</a:t>
            </a:r>
            <a:endParaRPr lang="en-US" altLang="zh-CN" sz="3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挑战属灵生命极限的是什么？</a:t>
            </a:r>
            <a:endParaRPr lang="en-US" altLang="zh-CN" sz="3600" b="1" dirty="0" smtClean="0">
              <a:latin typeface="+mn-ea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4611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762000"/>
          </a:xfrm>
        </p:spPr>
        <p:txBody>
          <a:bodyPr>
            <a:noAutofit/>
          </a:bodyPr>
          <a:lstStyle/>
          <a:p>
            <a:r>
              <a:rPr lang="zh-CN" altLang="en-US" b="1" dirty="0" smtClean="0">
                <a:latin typeface="+mn-ea"/>
                <a:ea typeface="+mn-ea"/>
              </a:rPr>
              <a:t>另 外 一 种 心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638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“要爱你们的仇敌，为那逼迫你们的祷告。</a:t>
            </a:r>
            <a:r>
              <a:rPr lang="en-US" altLang="zh-CN" sz="3600" b="1" dirty="0" smtClean="0">
                <a:latin typeface="+mn-ea"/>
              </a:rPr>
              <a:t>”(</a:t>
            </a:r>
            <a:r>
              <a:rPr lang="zh-CN" altLang="en-US" sz="3600" b="1" dirty="0" smtClean="0">
                <a:latin typeface="+mn-ea"/>
              </a:rPr>
              <a:t>太五</a:t>
            </a:r>
            <a:r>
              <a:rPr lang="en-US" altLang="zh-CN" sz="3600" b="1" dirty="0" smtClean="0">
                <a:latin typeface="+mn-ea"/>
              </a:rPr>
              <a:t>:44)</a:t>
            </a: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“逼迫你们的，要给他们祝福；只要祝福，不可咒诅。”</a:t>
            </a:r>
            <a:r>
              <a:rPr lang="en-US" altLang="zh-CN" sz="3600" b="1" dirty="0" smtClean="0">
                <a:latin typeface="+mn-ea"/>
              </a:rPr>
              <a:t>(</a:t>
            </a:r>
            <a:r>
              <a:rPr lang="zh-CN" altLang="en-US" sz="3600" b="1" dirty="0" smtClean="0">
                <a:latin typeface="+mn-ea"/>
              </a:rPr>
              <a:t>罗十二</a:t>
            </a:r>
            <a:r>
              <a:rPr lang="en-US" altLang="zh-CN" sz="3600" b="1" dirty="0" smtClean="0">
                <a:latin typeface="+mn-ea"/>
              </a:rPr>
              <a:t>:14)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这是一種怎样的心</a:t>
            </a:r>
            <a:r>
              <a:rPr lang="en-US" altLang="zh-CN" sz="3600" b="1" dirty="0" smtClean="0">
                <a:latin typeface="+mn-ea"/>
              </a:rPr>
              <a:t>?</a:t>
            </a:r>
          </a:p>
          <a:p>
            <a:pPr lvl="1">
              <a:buNone/>
            </a:pPr>
            <a:r>
              <a:rPr lang="en-US" sz="3600" b="1" dirty="0" smtClean="0">
                <a:latin typeface="+mn-ea"/>
              </a:rPr>
              <a:t>--</a:t>
            </a:r>
            <a:r>
              <a:rPr lang="zh-CN" altLang="en-US" sz="3600" b="1" dirty="0" smtClean="0">
                <a:latin typeface="+mn-ea"/>
              </a:rPr>
              <a:t>宽容、无私的爱心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54611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762000"/>
          </a:xfrm>
        </p:spPr>
        <p:txBody>
          <a:bodyPr>
            <a:noAutofit/>
          </a:bodyPr>
          <a:lstStyle/>
          <a:p>
            <a:r>
              <a:rPr lang="zh-CN" altLang="en-US" b="1" dirty="0" smtClean="0">
                <a:latin typeface="+mn-ea"/>
                <a:ea typeface="+mn-ea"/>
              </a:rPr>
              <a:t>宽 容 的 心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915400" cy="5638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耶稣在十字架上的榜样</a:t>
            </a:r>
            <a:endParaRPr lang="en-US" altLang="zh-CN" sz="8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8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我们如何为身边的人祷告？</a:t>
            </a:r>
            <a:endParaRPr lang="en-US" altLang="zh-CN" sz="8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8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真心爱那些伤害我们的人，难上加难！但这可是我们的属灵生命无坚不摧</a:t>
            </a:r>
            <a:endParaRPr lang="en-US" altLang="zh-CN" sz="8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8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每天操练这样的祷告？</a:t>
            </a:r>
            <a:endParaRPr lang="en-US" altLang="zh-CN" sz="8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8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宽容的心可以让我们的灵性得以圣洁</a:t>
            </a:r>
            <a:endParaRPr lang="en-US" altLang="zh-CN" sz="3600" b="1" dirty="0" smtClean="0">
              <a:latin typeface="+mn-ea"/>
            </a:endParaRPr>
          </a:p>
          <a:p>
            <a:pPr lvl="1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54611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5410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基督的心还有很多方面，愿意放下自我就会不断培养，也会显出圣洁的品格</a:t>
            </a:r>
            <a:endParaRPr lang="en-US" altLang="zh-CN" sz="3600" b="1" dirty="0" smtClean="0">
              <a:latin typeface="+mn-ea"/>
            </a:endParaRPr>
          </a:p>
          <a:p>
            <a:pPr algn="ctr">
              <a:buNone/>
            </a:pPr>
            <a:endParaRPr lang="en-US" sz="2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总结： </a:t>
            </a:r>
            <a:endParaRPr lang="en-US" altLang="zh-CN" sz="3600" b="1" dirty="0" smtClean="0">
              <a:latin typeface="+mn-ea"/>
            </a:endParaRPr>
          </a:p>
          <a:p>
            <a:pPr>
              <a:buNone/>
            </a:pPr>
            <a:r>
              <a:rPr lang="en-US" altLang="zh-CN" b="1" dirty="0" smtClean="0">
                <a:latin typeface="+mn-ea"/>
              </a:rPr>
              <a:t>		</a:t>
            </a:r>
            <a:r>
              <a:rPr lang="zh-CN" altLang="en-US" b="1" dirty="0" smtClean="0">
                <a:latin typeface="+mn-ea"/>
              </a:rPr>
              <a:t>圣洁是神的要求</a:t>
            </a:r>
            <a:endParaRPr lang="en-US" altLang="zh-CN" b="1" dirty="0" smtClean="0">
              <a:latin typeface="+mn-ea"/>
            </a:endParaRPr>
          </a:p>
          <a:p>
            <a:pPr>
              <a:buNone/>
            </a:pPr>
            <a:r>
              <a:rPr lang="en-US" altLang="zh-CN" b="1" dirty="0" smtClean="0">
                <a:latin typeface="+mn-ea"/>
              </a:rPr>
              <a:t>		</a:t>
            </a:r>
            <a:r>
              <a:rPr lang="zh-CN" altLang="en-US" b="1" dirty="0" smtClean="0">
                <a:latin typeface="+mn-ea"/>
              </a:rPr>
              <a:t>效法神的圣洁，就要约束败坏的心</a:t>
            </a:r>
            <a:endParaRPr lang="en-US" altLang="zh-CN" b="1" dirty="0" smtClean="0">
              <a:latin typeface="+mn-ea"/>
            </a:endParaRPr>
          </a:p>
          <a:p>
            <a:pPr>
              <a:buNone/>
            </a:pPr>
            <a:r>
              <a:rPr lang="en-US" altLang="zh-CN" b="1" dirty="0" smtClean="0">
                <a:latin typeface="+mn-ea"/>
              </a:rPr>
              <a:t>		</a:t>
            </a:r>
            <a:r>
              <a:rPr lang="zh-CN" altLang="en-US" b="1" dirty="0" smtClean="0">
                <a:latin typeface="+mn-ea"/>
              </a:rPr>
              <a:t>以基督的心为心，战胜自我，成为圣洁</a:t>
            </a:r>
            <a:endParaRPr lang="en-US" altLang="zh-CN" b="1" dirty="0" smtClean="0">
              <a:latin typeface="+mn-ea"/>
            </a:endParaRPr>
          </a:p>
          <a:p>
            <a:pPr>
              <a:buNone/>
            </a:pPr>
            <a:endParaRPr lang="en-US" sz="3600" b="1" dirty="0" smtClean="0">
              <a:latin typeface="+mn-ea"/>
            </a:endParaRPr>
          </a:p>
          <a:p>
            <a:pPr algn="ctr">
              <a:buNone/>
            </a:pPr>
            <a:endParaRPr lang="en-US" sz="4000" b="1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5562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慕迪：“活出圣洁要比谈论圣洁重要得多。圣经告诉我们要发光，当我们发光的时候，无需宣扬，这光就是我们的见证。灯塔既不敲锣，也不鸣炮，来引起人的注意，它唯一所做的，就是发光！”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愿我们都活出圣洁，成为发出光辉的灯塔。愿神帮助我们。</a:t>
            </a:r>
            <a:endParaRPr lang="en-US" sz="4000" b="1" dirty="0">
              <a:latin typeface="+mn-ea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944562"/>
          </a:xfrm>
        </p:spPr>
        <p:txBody>
          <a:bodyPr/>
          <a:lstStyle/>
          <a:p>
            <a:r>
              <a:rPr lang="zh-CN" altLang="en-US" b="1" dirty="0" smtClean="0"/>
              <a:t>一</a:t>
            </a:r>
            <a:r>
              <a:rPr lang="en-US" altLang="zh-CN" b="1" dirty="0" smtClean="0"/>
              <a:t>.</a:t>
            </a:r>
            <a:r>
              <a:rPr lang="zh-CN" altLang="en-US" b="1" dirty="0" smtClean="0"/>
              <a:t> </a:t>
            </a:r>
            <a:r>
              <a:rPr lang="zh-CN" altLang="en-US" b="1" dirty="0"/>
              <a:t>效</a:t>
            </a:r>
            <a:r>
              <a:rPr lang="zh-CN" altLang="en-US" b="1" dirty="0" smtClean="0"/>
              <a:t>法神的</a:t>
            </a:r>
            <a:r>
              <a:rPr lang="zh-CN" altLang="en-US" b="1" dirty="0"/>
              <a:t>圣</a:t>
            </a:r>
            <a:r>
              <a:rPr lang="zh-CN" altLang="en-US" b="1" dirty="0" smtClean="0"/>
              <a:t>洁 </a:t>
            </a:r>
            <a:r>
              <a:rPr lang="en-US" altLang="zh-CN" b="1" dirty="0" smtClean="0"/>
              <a:t>-</a:t>
            </a:r>
            <a:r>
              <a:rPr lang="zh-CN" altLang="en-US" b="1" dirty="0" smtClean="0"/>
              <a:t> 神的要求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638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圣洁 </a:t>
            </a:r>
            <a:r>
              <a:rPr lang="en-US" altLang="zh-CN" sz="3600" b="1" dirty="0" smtClean="0">
                <a:latin typeface="+mn-ea"/>
              </a:rPr>
              <a:t>-</a:t>
            </a:r>
            <a:r>
              <a:rPr lang="zh-CN" altLang="en-US" sz="3600" b="1" dirty="0" smtClean="0">
                <a:latin typeface="+mn-ea"/>
              </a:rPr>
              <a:t> 神的重要特性</a:t>
            </a:r>
            <a:r>
              <a:rPr lang="en-US" altLang="zh-CN" sz="3600" b="1" dirty="0" smtClean="0">
                <a:latin typeface="+mn-ea"/>
              </a:rPr>
              <a:t>:</a:t>
            </a:r>
          </a:p>
          <a:p>
            <a:pPr lvl="1">
              <a:buFont typeface="Wingdings" pitchFamily="2" charset="2"/>
              <a:buChar char="v"/>
            </a:pPr>
            <a:r>
              <a:rPr lang="zh-CN" altLang="en-US" sz="3200" b="1" dirty="0" smtClean="0">
                <a:latin typeface="+mn-ea"/>
              </a:rPr>
              <a:t>圣哉！圣哉！圣哉！万军之耶和华；他的荣光充满全地！</a:t>
            </a:r>
            <a:r>
              <a:rPr lang="en-US" altLang="zh-CN" sz="3200" b="1" dirty="0" smtClean="0">
                <a:latin typeface="+mn-ea"/>
              </a:rPr>
              <a:t>(</a:t>
            </a:r>
            <a:r>
              <a:rPr lang="zh-CN" altLang="en-US" sz="3200" b="1" dirty="0" smtClean="0">
                <a:latin typeface="+mn-ea"/>
              </a:rPr>
              <a:t>赛六</a:t>
            </a:r>
            <a:r>
              <a:rPr lang="en-US" altLang="zh-CN" sz="3200" b="1" dirty="0" smtClean="0">
                <a:latin typeface="+mn-ea"/>
              </a:rPr>
              <a:t>:3)</a:t>
            </a:r>
            <a:endParaRPr lang="en-US" altLang="zh-CN" sz="14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endParaRPr lang="en-US" altLang="zh-CN" sz="14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200" b="1" dirty="0" smtClean="0">
                <a:latin typeface="+mn-ea"/>
              </a:rPr>
              <a:t>昼夜不住的说：圣哉！圣哉！圣哉！主神是昔在、今在、以后永在的全能者。</a:t>
            </a:r>
            <a:r>
              <a:rPr lang="en-US" altLang="zh-CN" sz="3200" b="1" dirty="0" smtClean="0">
                <a:latin typeface="+mn-ea"/>
              </a:rPr>
              <a:t>(</a:t>
            </a:r>
            <a:r>
              <a:rPr lang="zh-CN" altLang="en-US" sz="3200" b="1" dirty="0" smtClean="0">
                <a:latin typeface="+mn-ea"/>
              </a:rPr>
              <a:t>启四</a:t>
            </a:r>
            <a:r>
              <a:rPr lang="en-US" altLang="zh-CN" sz="3200" b="1" dirty="0" smtClean="0">
                <a:latin typeface="+mn-ea"/>
              </a:rPr>
              <a:t>:8)</a:t>
            </a:r>
            <a:endParaRPr lang="en-US" altLang="zh-CN" sz="14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没有其他特性得此强调</a:t>
            </a:r>
            <a:endParaRPr lang="en-US" altLang="zh-CN" sz="3600" b="1" dirty="0" smtClean="0">
              <a:latin typeface="+mn-e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4611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400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>
                <a:latin typeface="+mn-ea"/>
              </a:rPr>
              <a:t>神是圣洁</a:t>
            </a:r>
            <a:r>
              <a:rPr lang="zh-CN" altLang="en-US" sz="3600" b="1" dirty="0" smtClean="0">
                <a:latin typeface="+mn-ea"/>
              </a:rPr>
              <a:t>的，祂对选民也有同样的要求：</a:t>
            </a:r>
            <a:endParaRPr lang="en-US" altLang="zh-CN" sz="36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200" b="1" dirty="0">
                <a:latin typeface="+mn-ea"/>
              </a:rPr>
              <a:t>你们要归我作祭司的国度，为圣洁的国民。这些话你要告诉以色列人</a:t>
            </a:r>
            <a:r>
              <a:rPr lang="zh-CN" altLang="en-US" sz="3200" b="1" dirty="0" smtClean="0">
                <a:latin typeface="+mn-ea"/>
              </a:rPr>
              <a:t>。</a:t>
            </a:r>
            <a:r>
              <a:rPr lang="en-US" altLang="zh-CN" sz="3200" b="1" dirty="0" smtClean="0">
                <a:latin typeface="+mn-ea"/>
              </a:rPr>
              <a:t>(</a:t>
            </a:r>
            <a:r>
              <a:rPr lang="zh-CN" altLang="en-US" sz="3200" b="1" dirty="0" smtClean="0">
                <a:latin typeface="+mn-ea"/>
              </a:rPr>
              <a:t>出</a:t>
            </a:r>
            <a:r>
              <a:rPr lang="zh-CN" altLang="en-US" sz="3200" b="1" dirty="0">
                <a:latin typeface="+mn-ea"/>
              </a:rPr>
              <a:t>十</a:t>
            </a:r>
            <a:r>
              <a:rPr lang="zh-CN" altLang="en-US" sz="3200" b="1" dirty="0" smtClean="0">
                <a:latin typeface="+mn-ea"/>
              </a:rPr>
              <a:t>九</a:t>
            </a:r>
            <a:r>
              <a:rPr lang="en-US" altLang="zh-CN" sz="3200" b="1" dirty="0" smtClean="0">
                <a:latin typeface="+mn-ea"/>
              </a:rPr>
              <a:t>:6)</a:t>
            </a:r>
            <a:endParaRPr lang="en-US" altLang="zh-CN" sz="8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endParaRPr lang="en-US" altLang="zh-CN" sz="8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200" b="1" dirty="0">
                <a:latin typeface="+mn-ea"/>
              </a:rPr>
              <a:t>你们要圣洁，因为我是圣洁的</a:t>
            </a:r>
            <a:r>
              <a:rPr lang="zh-CN" altLang="en-US" sz="3200" b="1" dirty="0" smtClean="0">
                <a:latin typeface="+mn-ea"/>
              </a:rPr>
              <a:t>。</a:t>
            </a:r>
            <a:r>
              <a:rPr lang="en-US" altLang="zh-CN" sz="3200" b="1" dirty="0" smtClean="0">
                <a:latin typeface="+mn-ea"/>
              </a:rPr>
              <a:t>(</a:t>
            </a:r>
            <a:r>
              <a:rPr lang="zh-CN" altLang="en-US" sz="3200" b="1" dirty="0" smtClean="0">
                <a:latin typeface="+mn-ea"/>
              </a:rPr>
              <a:t>利</a:t>
            </a:r>
            <a:r>
              <a:rPr lang="en-US" altLang="zh-CN" sz="3200" b="1" dirty="0" smtClean="0">
                <a:latin typeface="+mn-ea"/>
              </a:rPr>
              <a:t>)</a:t>
            </a:r>
            <a:endParaRPr lang="en-US" altLang="zh-CN" sz="8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endParaRPr lang="en-US" altLang="zh-CN" sz="8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200" b="1" dirty="0" smtClean="0">
                <a:latin typeface="+mn-ea"/>
              </a:rPr>
              <a:t>帐幕和崇拜器具都要圣洁。</a:t>
            </a:r>
            <a:r>
              <a:rPr lang="en-US" altLang="zh-CN" sz="3200" b="1" dirty="0">
                <a:latin typeface="+mn-ea"/>
              </a:rPr>
              <a:t>(</a:t>
            </a:r>
            <a:r>
              <a:rPr lang="zh-CN" altLang="en-US" sz="3200" b="1" dirty="0" smtClean="0">
                <a:latin typeface="+mn-ea"/>
              </a:rPr>
              <a:t>出</a:t>
            </a:r>
            <a:r>
              <a:rPr lang="zh-CN" altLang="en-US" sz="3200" b="1" dirty="0">
                <a:latin typeface="+mn-ea"/>
              </a:rPr>
              <a:t>四</a:t>
            </a:r>
            <a:r>
              <a:rPr lang="zh-CN" altLang="en-US" sz="3200" b="1" dirty="0" smtClean="0">
                <a:latin typeface="+mn-ea"/>
              </a:rPr>
              <a:t>十</a:t>
            </a:r>
            <a:r>
              <a:rPr lang="en-US" altLang="zh-CN" sz="3200" b="1" dirty="0" smtClean="0">
                <a:latin typeface="+mn-ea"/>
              </a:rPr>
              <a:t>:9-11)</a:t>
            </a:r>
            <a:endParaRPr lang="en-US" altLang="zh-CN" sz="8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endParaRPr lang="en-US" altLang="zh-CN" sz="800" b="1" dirty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神对圣洁的看重非同一般</a:t>
            </a:r>
            <a:endParaRPr lang="en-US" altLang="zh-CN" sz="3600" b="1" dirty="0" smtClean="0">
              <a:latin typeface="+mn-ea"/>
            </a:endParaRPr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="" xmlns:p14="http://schemas.microsoft.com/office/powerpoint/2010/main" val="110319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zh-CN" altLang="en-US" b="1" dirty="0" smtClean="0">
                <a:latin typeface="+mn-ea"/>
                <a:ea typeface="+mn-ea"/>
              </a:rPr>
              <a:t>什么是圣洁</a:t>
            </a:r>
            <a:r>
              <a:rPr lang="en-US" altLang="zh-CN" b="1" dirty="0" smtClean="0">
                <a:latin typeface="+mn-ea"/>
                <a:ea typeface="+mn-ea"/>
              </a:rPr>
              <a:t>?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1"/>
            <a:ext cx="8763000" cy="4114799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>
                <a:latin typeface="SimSun" pitchFamily="2" charset="-122"/>
                <a:ea typeface="SimSun" pitchFamily="2" charset="-122"/>
              </a:rPr>
              <a:t>区分</a:t>
            </a:r>
            <a:endParaRPr lang="en-US" altLang="zh-CN" sz="3600" b="1" dirty="0" smtClean="0">
              <a:latin typeface="SimSun" pitchFamily="2" charset="-122"/>
              <a:ea typeface="SimSun" pitchFamily="2" charset="-122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200" b="1" dirty="0" smtClean="0">
                <a:latin typeface="SimSun" pitchFamily="2" charset="-122"/>
                <a:ea typeface="SimSun" pitchFamily="2" charset="-122"/>
              </a:rPr>
              <a:t>神</a:t>
            </a:r>
            <a:r>
              <a:rPr lang="zh-CN" altLang="en-US" sz="3200" b="1" dirty="0">
                <a:latin typeface="SimSun" pitchFamily="2" charset="-122"/>
                <a:ea typeface="SimSun" pitchFamily="2" charset="-122"/>
              </a:rPr>
              <a:t>：</a:t>
            </a:r>
            <a:r>
              <a:rPr lang="zh-CN" altLang="en-US" sz="3200" b="1" dirty="0" smtClean="0">
                <a:latin typeface="SimSun" pitchFamily="2" charset="-122"/>
                <a:ea typeface="SimSun" pitchFamily="2" charset="-122"/>
              </a:rPr>
              <a:t>无与伦比、独一无二；</a:t>
            </a:r>
            <a:endParaRPr lang="en-US" altLang="zh-CN" sz="3200" b="1" dirty="0" smtClean="0">
              <a:latin typeface="SimSun" pitchFamily="2" charset="-122"/>
              <a:ea typeface="SimSun" pitchFamily="2" charset="-122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200" b="1" dirty="0">
                <a:latin typeface="SimSun" pitchFamily="2" charset="-122"/>
                <a:ea typeface="SimSun" pitchFamily="2" charset="-122"/>
              </a:rPr>
              <a:t>人</a:t>
            </a:r>
            <a:r>
              <a:rPr lang="zh-CN" altLang="en-US" sz="3200" b="1" dirty="0" smtClean="0">
                <a:latin typeface="SimSun" pitchFamily="2" charset="-122"/>
                <a:ea typeface="SimSun" pitchFamily="2" charset="-122"/>
              </a:rPr>
              <a:t>：分别为圣，以神的标准衡量自己。</a:t>
            </a:r>
            <a:endParaRPr lang="en-US" altLang="zh-CN" sz="1200" b="1" dirty="0">
              <a:latin typeface="SimSun" pitchFamily="2" charset="-122"/>
              <a:ea typeface="SimSun" pitchFamily="2" charset="-122"/>
            </a:endParaRPr>
          </a:p>
          <a:p>
            <a:pPr lvl="1">
              <a:buFont typeface="Wingdings" pitchFamily="2" charset="2"/>
              <a:buChar char="v"/>
            </a:pPr>
            <a:endParaRPr lang="en-US" altLang="zh-CN" sz="12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洁净</a:t>
            </a:r>
            <a:endParaRPr lang="en-US" altLang="zh-CN" sz="3600" b="1" dirty="0" smtClean="0">
              <a:latin typeface="SimSun" pitchFamily="2" charset="-122"/>
              <a:ea typeface="SimSun" pitchFamily="2" charset="-122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200" b="1" dirty="0">
                <a:latin typeface="SimSun" pitchFamily="2" charset="-122"/>
                <a:ea typeface="SimSun" pitchFamily="2" charset="-122"/>
              </a:rPr>
              <a:t>神</a:t>
            </a:r>
            <a:r>
              <a:rPr lang="zh-CN" altLang="en-US" sz="3200" b="1" dirty="0" smtClean="0">
                <a:latin typeface="SimSun" pitchFamily="2" charset="-122"/>
                <a:ea typeface="SimSun" pitchFamily="2" charset="-122"/>
              </a:rPr>
              <a:t>：完全没有瑕疵、绝对没有污点；</a:t>
            </a:r>
            <a:endParaRPr lang="en-US" altLang="zh-CN" sz="3200" b="1" dirty="0" smtClean="0">
              <a:latin typeface="SimSun" pitchFamily="2" charset="-122"/>
              <a:ea typeface="SimSun" pitchFamily="2" charset="-122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200" b="1" dirty="0" smtClean="0">
                <a:latin typeface="SimSun" pitchFamily="2" charset="-122"/>
                <a:ea typeface="SimSun" pitchFamily="2" charset="-122"/>
              </a:rPr>
              <a:t>人：无可指摘，坚持真理，远离罪恶。</a:t>
            </a:r>
            <a:endParaRPr lang="en-US" altLang="zh-CN" sz="3200" b="1" dirty="0" smtClean="0">
              <a:latin typeface="SimSun" pitchFamily="2" charset="-122"/>
              <a:ea typeface="SimSun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157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强调圣洁</a:t>
            </a:r>
            <a:r>
              <a:rPr lang="zh-CN" altLang="en-US" sz="3600" b="1" dirty="0">
                <a:latin typeface="+mn-ea"/>
              </a:rPr>
              <a:t> </a:t>
            </a:r>
            <a:r>
              <a:rPr lang="en-US" sz="3600" b="1" dirty="0" smtClean="0">
                <a:latin typeface="+mn-ea"/>
              </a:rPr>
              <a:t>≠</a:t>
            </a:r>
            <a:r>
              <a:rPr lang="zh-CN" altLang="en-US" sz="3600" b="1" dirty="0" smtClean="0">
                <a:latin typeface="+mn-ea"/>
              </a:rPr>
              <a:t> 轻视其他特性（特别是慈爱）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>
                <a:latin typeface="+mn-ea"/>
              </a:rPr>
              <a:t>了解</a:t>
            </a:r>
            <a:r>
              <a:rPr lang="zh-CN" altLang="en-US" sz="3600" b="1" dirty="0" smtClean="0">
                <a:latin typeface="+mn-ea"/>
              </a:rPr>
              <a:t>了圣洁，才能正确实践爱心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>
                <a:latin typeface="+mn-ea"/>
              </a:rPr>
              <a:t>爱</a:t>
            </a:r>
            <a:r>
              <a:rPr lang="zh-CN" altLang="en-US" sz="3600" b="1" dirty="0" smtClean="0">
                <a:latin typeface="+mn-ea"/>
              </a:rPr>
              <a:t>是“不</a:t>
            </a:r>
            <a:r>
              <a:rPr lang="zh-CN" altLang="en-US" sz="3600" b="1" dirty="0">
                <a:latin typeface="+mn-ea"/>
              </a:rPr>
              <a:t>喜欢不义，只喜欢真</a:t>
            </a:r>
            <a:r>
              <a:rPr lang="zh-CN" altLang="en-US" sz="3600" b="1" dirty="0" smtClean="0">
                <a:latin typeface="+mn-ea"/>
              </a:rPr>
              <a:t>理”</a:t>
            </a:r>
            <a:r>
              <a:rPr lang="en-US" altLang="zh-CN" sz="3600" b="1" dirty="0" smtClean="0">
                <a:latin typeface="+mn-ea"/>
              </a:rPr>
              <a:t>(</a:t>
            </a:r>
            <a:r>
              <a:rPr lang="zh-CN" altLang="en-US" sz="3600" b="1" dirty="0">
                <a:latin typeface="+mn-ea"/>
              </a:rPr>
              <a:t>林前十三</a:t>
            </a:r>
            <a:r>
              <a:rPr lang="en-US" altLang="zh-CN" sz="3600" b="1" dirty="0">
                <a:latin typeface="+mn-ea"/>
              </a:rPr>
              <a:t>:6</a:t>
            </a:r>
            <a:r>
              <a:rPr lang="en-US" altLang="zh-CN" sz="3600" b="1" dirty="0" smtClean="0">
                <a:latin typeface="+mn-ea"/>
              </a:rPr>
              <a:t>)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>
                <a:latin typeface="+mn-ea"/>
              </a:rPr>
              <a:t>行公义，好怜悯，存谦卑的心，与你的神同行</a:t>
            </a:r>
            <a:r>
              <a:rPr lang="en-US" altLang="zh-CN" sz="3600" b="1" dirty="0">
                <a:latin typeface="+mn-ea"/>
              </a:rPr>
              <a:t>(</a:t>
            </a:r>
            <a:r>
              <a:rPr lang="zh-CN" altLang="en-US" sz="3600" b="1" dirty="0">
                <a:latin typeface="+mn-ea"/>
              </a:rPr>
              <a:t>弥六</a:t>
            </a:r>
            <a:r>
              <a:rPr lang="en-US" altLang="zh-CN" sz="3600" b="1" dirty="0">
                <a:latin typeface="+mn-ea"/>
              </a:rPr>
              <a:t>:8</a:t>
            </a:r>
            <a:r>
              <a:rPr lang="en-US" altLang="zh-CN" sz="3600" b="1" dirty="0" smtClean="0">
                <a:latin typeface="+mn-ea"/>
              </a:rPr>
              <a:t>)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没有真理和公义的爱，是偏袒的溺爱。</a:t>
            </a:r>
            <a:endParaRPr lang="en-US" altLang="zh-CN" sz="3600" b="1" dirty="0" smtClean="0">
              <a:latin typeface="+mn-e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2359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991600" cy="6553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/>
              <a:t>例子：“家是讲爱，不是讲理的地方”</a:t>
            </a:r>
            <a:endParaRPr lang="en-US" altLang="zh-CN" sz="3600" b="1" dirty="0" smtClean="0"/>
          </a:p>
          <a:p>
            <a:pPr lvl="1">
              <a:buFont typeface="Wingdings" pitchFamily="2" charset="2"/>
              <a:buChar char="v"/>
            </a:pPr>
            <a:r>
              <a:rPr lang="zh-CN" altLang="en-US" sz="3200" b="1" dirty="0" smtClean="0"/>
              <a:t>怎样管教孩子，如何安排周末活动</a:t>
            </a:r>
            <a:r>
              <a:rPr lang="en-US" altLang="zh-CN" sz="3200" b="1" dirty="0" smtClean="0"/>
              <a:t>……</a:t>
            </a:r>
          </a:p>
          <a:p>
            <a:pPr lvl="1">
              <a:buFont typeface="Wingdings" pitchFamily="2" charset="2"/>
              <a:buChar char="v"/>
            </a:pPr>
            <a:r>
              <a:rPr lang="zh-CN" altLang="en-US" sz="3200" b="1" dirty="0" smtClean="0"/>
              <a:t>丈夫偷税漏税，妻子当“凡事顺服”吗？</a:t>
            </a:r>
            <a:endParaRPr lang="en-US" altLang="zh-CN" sz="1400" b="1" dirty="0" smtClean="0"/>
          </a:p>
          <a:p>
            <a:pPr lvl="1">
              <a:buFont typeface="Wingdings" pitchFamily="2" charset="2"/>
              <a:buChar char="v"/>
            </a:pPr>
            <a:endParaRPr lang="en-US" altLang="zh-CN" sz="1400" b="1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/>
              <a:t>理：指的是道理，而非真理。</a:t>
            </a:r>
            <a:endParaRPr lang="en-US" altLang="zh-CN" sz="1400" b="1" dirty="0" smtClean="0"/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/>
              <a:t>凡事：不包括违背圣经的事、不道德的事、及违法的事</a:t>
            </a:r>
            <a:endParaRPr lang="en-US" altLang="zh-CN" sz="1400" b="1" dirty="0" smtClean="0"/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/>
          </a:p>
          <a:p>
            <a:pPr>
              <a:buNone/>
            </a:pPr>
            <a:endParaRPr lang="en-US" altLang="zh-CN" sz="3600" b="1" dirty="0" smtClean="0"/>
          </a:p>
          <a:p>
            <a:pPr>
              <a:buFont typeface="Wingdings" pitchFamily="2" charset="2"/>
              <a:buChar char="v"/>
            </a:pP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477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教会的例子</a:t>
            </a:r>
            <a:endParaRPr lang="en-US" altLang="zh-CN" sz="36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200" b="1" dirty="0" smtClean="0">
                <a:latin typeface="+mn-ea"/>
              </a:rPr>
              <a:t>是否举办特别活动？</a:t>
            </a:r>
            <a:endParaRPr lang="en-US" altLang="zh-CN" sz="32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200" b="1" dirty="0" smtClean="0">
                <a:latin typeface="+mn-ea"/>
              </a:rPr>
              <a:t>是否买股票？</a:t>
            </a:r>
            <a:endParaRPr lang="en-US" altLang="zh-CN" sz="32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endParaRPr lang="en-US" sz="3200" b="1" dirty="0" smtClean="0">
              <a:latin typeface="+mn-ea"/>
            </a:endParaRPr>
          </a:p>
          <a:p>
            <a:pPr>
              <a:buFont typeface="Wingdings" pitchFamily="2" charset="2"/>
              <a:buChar char="v"/>
            </a:pPr>
            <a:r>
              <a:rPr lang="zh-CN" altLang="en-US" sz="3600" b="1" dirty="0" smtClean="0">
                <a:latin typeface="+mn-ea"/>
              </a:rPr>
              <a:t>爱的表达可能有多种形式</a:t>
            </a:r>
            <a:endParaRPr lang="en-US" sz="3600" b="1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991600" cy="6553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/>
              <a:t>耶稣的榜样：“你们蒙召原是为此；因基督也为你们受过苦，给你们留下榜样，叫你们跟随祂的脚踪行。祂并没有犯罪，口裡也没有诡诈。祂被骂不还口；受害不说威吓的话，只将自己交託那按公义审判人的主。祂被挂在木头上，亲身担当了我们的罪，使我们既然在罪上死，就得以在义上活。因祂受的鞭伤，你们便得了医治。”（彼前二：２１－２４）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</TotalTime>
  <Words>2113</Words>
  <Application>Microsoft Office PowerPoint</Application>
  <PresentationFormat>On-screen Show (4:3)</PresentationFormat>
  <Paragraphs>198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Slide 1</vt:lpstr>
      <vt:lpstr>Slide 2</vt:lpstr>
      <vt:lpstr>一. 效法神的圣洁 - 神的要求</vt:lpstr>
      <vt:lpstr>Slide 4</vt:lpstr>
      <vt:lpstr>什么是圣洁?</vt:lpstr>
      <vt:lpstr>Slide 6</vt:lpstr>
      <vt:lpstr>Slide 7</vt:lpstr>
      <vt:lpstr>Slide 8</vt:lpstr>
      <vt:lpstr>Slide 9</vt:lpstr>
      <vt:lpstr>Slide 10</vt:lpstr>
      <vt:lpstr>Slide 11</vt:lpstr>
      <vt:lpstr>二. 效法神的圣洁–约束我们的心</vt:lpstr>
      <vt:lpstr>Slide 13</vt:lpstr>
      <vt:lpstr>Slide 14</vt:lpstr>
      <vt:lpstr>虚  荣  心</vt:lpstr>
      <vt:lpstr>虚  荣  心</vt:lpstr>
      <vt:lpstr>私     心</vt:lpstr>
      <vt:lpstr>私     心</vt:lpstr>
      <vt:lpstr>Slide 19</vt:lpstr>
      <vt:lpstr>三.效法神的圣洁–以基督的心为心</vt:lpstr>
      <vt:lpstr>谦 卑 的 心</vt:lpstr>
      <vt:lpstr>谦 卑 的 心</vt:lpstr>
      <vt:lpstr>谦 卑 的 心</vt:lpstr>
      <vt:lpstr>谦 卑 的 心</vt:lpstr>
      <vt:lpstr>另 外 一 种 心</vt:lpstr>
      <vt:lpstr>另 外 一 种 心</vt:lpstr>
      <vt:lpstr>宽 容 的 心</vt:lpstr>
      <vt:lpstr>Slide 28</vt:lpstr>
      <vt:lpstr>Slide 29</vt:lpstr>
    </vt:vector>
  </TitlesOfParts>
  <Company>RTI International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Chen, Tennyson X.</dc:creator>
  <cp:lastModifiedBy>ccmc-worship</cp:lastModifiedBy>
  <cp:revision>58</cp:revision>
  <dcterms:created xsi:type="dcterms:W3CDTF">2012-09-19T15:31:00Z</dcterms:created>
  <dcterms:modified xsi:type="dcterms:W3CDTF">2012-09-30T15:40:44Z</dcterms:modified>
</cp:coreProperties>
</file>