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57" r:id="rId4"/>
    <p:sldId id="268" r:id="rId5"/>
    <p:sldId id="269" r:id="rId6"/>
    <p:sldId id="279" r:id="rId7"/>
    <p:sldId id="277" r:id="rId8"/>
    <p:sldId id="278" r:id="rId9"/>
    <p:sldId id="270" r:id="rId10"/>
    <p:sldId id="275" r:id="rId11"/>
    <p:sldId id="271" r:id="rId12"/>
    <p:sldId id="276" r:id="rId13"/>
    <p:sldId id="272" r:id="rId14"/>
    <p:sldId id="280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3" autoAdjust="0"/>
    <p:restoredTop sz="64820" autoAdjust="0"/>
  </p:normalViewPr>
  <p:slideViewPr>
    <p:cSldViewPr snapToGrid="0">
      <p:cViewPr varScale="1">
        <p:scale>
          <a:sx n="65" d="100"/>
          <a:sy n="65" d="100"/>
        </p:scale>
        <p:origin x="14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C5FA2-D820-4DAB-82BC-3DEF3ACFD46E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26FA3-B7E3-44E9-BA5E-33511A3E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4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6FA3-B7E3-44E9-BA5E-33511A3ED9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5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6FA3-B7E3-44E9-BA5E-33511A3ED9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91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6FA3-B7E3-44E9-BA5E-33511A3ED9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34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6FA3-B7E3-44E9-BA5E-33511A3ED9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6FA3-B7E3-44E9-BA5E-33511A3ED9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50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664F-0EBE-47F3-BF40-7A203C514A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6FA3-B7E3-44E9-BA5E-33511A3ED9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4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6FA3-B7E3-44E9-BA5E-33511A3ED9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50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6FA3-B7E3-44E9-BA5E-33511A3ED9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7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6FA3-B7E3-44E9-BA5E-33511A3ED9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78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6FA3-B7E3-44E9-BA5E-33511A3ED9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1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6FA3-B7E3-44E9-BA5E-33511A3ED9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6FA3-B7E3-44E9-BA5E-33511A3ED9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6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9515E-2DB0-4F66-A2C1-095273BC0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06607-00AC-4601-AC0B-641E97039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AB2AF-92B0-4E98-9697-382F76D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0AA8-B752-480B-8094-0A02B85987A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4FF9C-46FC-46E4-9582-E57FCA69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335C7-D79E-40A8-AA28-8C6962B4C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462A-332A-498D-95B8-C264C8C1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9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1451-031C-4554-9D50-B27B9F5A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1A317-FFCF-4C63-AF13-9CE8283E2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E025B-E2F1-40E6-8404-FF1C7EAC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0AA8-B752-480B-8094-0A02B85987A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B044-9761-494D-9B1D-A51ABFD6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F153D-A6EB-48A6-ADFF-EEA93FCF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462A-332A-498D-95B8-C264C8C1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7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5007A-13D0-4FCC-8354-68CF01823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F895A-D015-489D-92DD-7CFF34161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9D796-F40F-4B38-BE2C-4F4202D4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0AA8-B752-480B-8094-0A02B85987A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F3E2F-4755-4C8D-942E-A9527D443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8F51-E6E3-480C-BF6C-599321C8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462A-332A-498D-95B8-C264C8C1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9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06452-5696-46AE-83AE-2A252381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D7592-9E20-471C-84D6-763FD5F93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D01E-01C8-44B7-B950-89DCFDBC7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0AA8-B752-480B-8094-0A02B85987A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7755A-E599-4EDA-BC3B-784E8127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2F869-EC9B-4AEE-ADD0-A3757A2C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462A-332A-498D-95B8-C264C8C1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7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065D-1F5C-4300-9922-0011F22A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A84AA-67A6-4EA0-8E8C-C9F8E9254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94740-639D-4300-A1D3-3B1A3CEA3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0AA8-B752-480B-8094-0A02B85987A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DE835-F42D-40B0-B984-64E065DF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40FC1-C81F-4322-B46C-0F8B07E45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462A-332A-498D-95B8-C264C8C1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895B-192A-49C1-8176-57F3922F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6E254-C078-4626-B4F8-E46C0C339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7764B-8471-49E6-8668-623B38B6B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6430F-A61E-4945-B915-2CB10511E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0AA8-B752-480B-8094-0A02B85987A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0C1E1-0020-4043-B9F6-AE04C16F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78DC3-903A-4643-9741-379E81A9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462A-332A-498D-95B8-C264C8C1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7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4F61E-D256-4F91-9481-8DF31E23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EFAF5-A3EB-4DAD-92E0-122C3B65E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0D2AA-F02C-4AF5-B90D-DFDA687F5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7D031-43B4-4EBE-B6F6-65E906120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D8284-BE0B-4C9F-AFF7-4F40D1E77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6F5E89-24DE-4592-9C9F-CD3A993AC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0AA8-B752-480B-8094-0A02B85987A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D30860-0442-4FEC-8815-E3E49D3C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BF9499-56CA-4517-B59F-B6559C67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462A-332A-498D-95B8-C264C8C1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6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6E4D-3026-4EEE-8B28-1C565D9E4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52A469-97AE-4082-AA23-C67301AF6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0AA8-B752-480B-8094-0A02B85987A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E36C84-8520-4A39-862A-37CB98CB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71A51-527C-41A8-BC51-EEFED1EE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462A-332A-498D-95B8-C264C8C1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1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AF8FF-8F3D-42D5-8FC7-DA681E933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0AA8-B752-480B-8094-0A02B85987A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380A4B-C9E7-4C41-81C0-6A68478E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32D05-D1CC-4789-BCF2-AF121E0C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462A-332A-498D-95B8-C264C8C1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6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6A133-C4B7-4329-853C-C59271B5B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32EB5-BB18-47AD-A6D7-02F11FA49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11F6A-45DB-4763-A056-FB52E098B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B5616-98B6-4C6A-91D1-7AB23964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0AA8-B752-480B-8094-0A02B85987A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72774-6F8E-45F2-AD98-1792971CA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D575D-F2AE-4CB8-94C0-160DAAAF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462A-332A-498D-95B8-C264C8C1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7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4D3C-7016-4274-8B63-224005C8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F6B99A-070D-466E-BBFD-40B69832D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37DE5-5928-4140-A43B-6482ADD4F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04757-2847-4E93-B279-2872B68AA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0AA8-B752-480B-8094-0A02B85987A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2C439-7013-443F-9E12-FBCD45B5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A3E97-AE35-4225-8B85-48A81D4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462A-332A-498D-95B8-C264C8C1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746A42-2E24-4C16-8135-DD5A45D5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1C729-9FA5-42B1-9E95-5330AF24F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C4C38-DC1D-4669-BFAB-6B1926738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0AA8-B752-480B-8094-0A02B85987A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30957-9D45-40C9-836E-C69D7CB29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F437B-E66F-4842-8E9A-0AED771F9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462A-332A-498D-95B8-C264C8C1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3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30FC5-4FB9-41C2-B59D-C85CC8229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我的未来我做主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6CCD1-BA61-4C70-AEFD-1EA35D082A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3200" b="1" dirty="0"/>
              <a:t>雅各书</a:t>
            </a:r>
            <a:r>
              <a:rPr lang="en-US" altLang="zh-CN" sz="3200" b="1" dirty="0"/>
              <a:t>4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13</a:t>
            </a:r>
            <a:r>
              <a:rPr lang="zh-CN" altLang="en-US" sz="3200" b="1" dirty="0"/>
              <a:t>～</a:t>
            </a:r>
            <a:r>
              <a:rPr lang="en-US" altLang="zh-CN" sz="3200" b="1" dirty="0"/>
              <a:t>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3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4225A-ED4D-4CE0-8519-67F5E9F77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+mn-ea"/>
              </a:rPr>
              <a:t>美丽的人生，可以看到的只有短暂</a:t>
            </a:r>
            <a:endParaRPr lang="en-US" altLang="zh-CN" sz="4000" b="1" dirty="0">
              <a:latin typeface="+mn-ea"/>
            </a:endParaRPr>
          </a:p>
          <a:p>
            <a:pPr lvl="1"/>
            <a:r>
              <a:rPr lang="zh-CN" altLang="en-US" sz="3600" b="1" dirty="0">
                <a:latin typeface="+mn-ea"/>
              </a:rPr>
              <a:t>一切的“成功”都只带来短暂的喜乐：希西家</a:t>
            </a:r>
            <a:endParaRPr lang="en-US" altLang="zh-CN" sz="3600" b="1" dirty="0">
              <a:latin typeface="+mn-ea"/>
            </a:endParaRPr>
          </a:p>
          <a:p>
            <a:pPr lvl="1"/>
            <a:r>
              <a:rPr lang="zh-CN" altLang="en-US" sz="3600" b="1" dirty="0">
                <a:latin typeface="+mn-ea"/>
              </a:rPr>
              <a:t>一切的“遗憾”都会换来无尽的懊悔：玛拿西</a:t>
            </a:r>
            <a:endParaRPr lang="en-US" altLang="zh-CN" sz="3600" b="1" dirty="0">
              <a:latin typeface="+mn-ea"/>
            </a:endParaRPr>
          </a:p>
          <a:p>
            <a:pPr lvl="1"/>
            <a:r>
              <a:rPr lang="zh-CN" altLang="en-US" sz="3600" b="1" dirty="0">
                <a:latin typeface="+mn-ea"/>
              </a:rPr>
              <a:t>我们是否关心过什么是主的心意？</a:t>
            </a:r>
            <a:endParaRPr lang="en-US" altLang="zh-CN" sz="3600" b="1" dirty="0">
              <a:latin typeface="+mn-ea"/>
            </a:endParaRPr>
          </a:p>
          <a:p>
            <a:pPr lvl="1"/>
            <a:r>
              <a:rPr lang="zh-CN" altLang="en-US" sz="3600" b="1" dirty="0">
                <a:latin typeface="+mn-ea"/>
              </a:rPr>
              <a:t>信仰的价值在哪里？</a:t>
            </a:r>
            <a:endParaRPr lang="en-US" altLang="zh-CN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990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28D62-5FFA-4E9D-B3AA-D4B379FB1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591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人应该怎样活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86CC1-372F-4199-943A-286C97E14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8485"/>
            <a:ext cx="10515600" cy="5384390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“</a:t>
            </a:r>
            <a:r>
              <a:rPr lang="en-US" altLang="zh-CN" sz="2400" b="1" dirty="0"/>
              <a:t>15. </a:t>
            </a:r>
            <a:r>
              <a:rPr lang="zh-CN" altLang="en-US" sz="2400" b="1" dirty="0"/>
              <a:t>你们只当说，主若愿意，我们就可以活着，也可以作这事，或作那事。”</a:t>
            </a:r>
            <a:endParaRPr lang="en-US" altLang="zh-CN" sz="2400" b="1" dirty="0"/>
          </a:p>
          <a:p>
            <a:r>
              <a:rPr lang="zh-CN" altLang="en-US" sz="4000" b="1" dirty="0"/>
              <a:t>从计划中看到我们的</a:t>
            </a:r>
            <a:r>
              <a:rPr lang="zh-CN" altLang="en-US" sz="4000" b="1" dirty="0">
                <a:solidFill>
                  <a:srgbClr val="FF0000"/>
                </a:solidFill>
              </a:rPr>
              <a:t>属灵生活</a:t>
            </a:r>
            <a:r>
              <a:rPr lang="zh-CN" altLang="en-US" sz="4000" b="1" dirty="0"/>
              <a:t>出了问题</a:t>
            </a:r>
            <a:endParaRPr lang="en-US" altLang="zh-CN" sz="4000" b="1" dirty="0"/>
          </a:p>
          <a:p>
            <a:r>
              <a:rPr lang="zh-CN" altLang="en-US" sz="4000" b="1" dirty="0"/>
              <a:t>心中有主才是真正</a:t>
            </a:r>
            <a:r>
              <a:rPr lang="zh-CN" altLang="en-US" sz="4000" b="1" dirty="0">
                <a:solidFill>
                  <a:srgbClr val="FF0000"/>
                </a:solidFill>
              </a:rPr>
              <a:t>活着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pPr lvl="1"/>
            <a:r>
              <a:rPr lang="zh-CN" altLang="en-US" sz="3600" b="1" dirty="0"/>
              <a:t>我们的计划中没有主，但要主的背书和祝福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我们的计划从开始就是死的：约拿逃避神的计划</a:t>
            </a:r>
            <a:endParaRPr lang="en-US" altLang="zh-CN" sz="3600" b="1" dirty="0"/>
          </a:p>
          <a:p>
            <a:r>
              <a:rPr lang="zh-CN" altLang="en-US" sz="4000" b="1" dirty="0"/>
              <a:t>我们可以活着是神的怜悯</a:t>
            </a:r>
            <a:endParaRPr lang="en-US" altLang="zh-CN" sz="4000" b="1" dirty="0"/>
          </a:p>
          <a:p>
            <a:pPr lvl="1"/>
            <a:r>
              <a:rPr lang="zh-CN" altLang="en-US" sz="3600" b="1" dirty="0"/>
              <a:t>没有放弃我们是出于主的怜悯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每当我们稍微回转祂便加祝福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主对我们依靠祂有极大的盼望</a:t>
            </a:r>
            <a:endParaRPr lang="en-US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19980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261E2-7EFC-47C2-8D57-9C465E57D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0271"/>
            <a:ext cx="10515600" cy="5606692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“也可以作这事，或作那事” 不是活着的目的</a:t>
            </a:r>
            <a:endParaRPr lang="en-US" altLang="zh-CN" sz="4000" b="1" dirty="0"/>
          </a:p>
          <a:p>
            <a:pPr lvl="1"/>
            <a:r>
              <a:rPr lang="zh-CN" altLang="en-US" sz="3600" b="1" dirty="0"/>
              <a:t>计划所做的事情不是问题，问题是是否出于主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有主为我们的中心，我们的计划才有意义</a:t>
            </a:r>
            <a:endParaRPr lang="en-US" altLang="zh-CN" sz="3600" b="1" dirty="0"/>
          </a:p>
          <a:p>
            <a:r>
              <a:rPr lang="zh-CN" altLang="en-US" sz="4000" b="1" dirty="0"/>
              <a:t>“主若愿意”是一种生活态度</a:t>
            </a:r>
            <a:endParaRPr lang="en-US" altLang="zh-CN" sz="4000" b="1" dirty="0"/>
          </a:p>
          <a:p>
            <a:pPr lvl="1"/>
            <a:r>
              <a:rPr lang="zh-CN" altLang="en-US" sz="3600" b="1" dirty="0"/>
              <a:t>需要交出主权：耶稣的祷告“你若愿意”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以神的满足为喜悦：</a:t>
            </a:r>
            <a:r>
              <a:rPr lang="zh-CN" altLang="en-US" dirty="0"/>
              <a:t> </a:t>
            </a:r>
            <a:r>
              <a:rPr lang="zh-CN" altLang="en-US" sz="3600" b="1" dirty="0"/>
              <a:t>然而不要成就我的意思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祷告不是消极的：无奈的祷告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我们需要有作神仆人的信心：忠心、良善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133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28D62-5FFA-4E9D-B3AA-D4B379FB1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恶与善的抉择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86CC1-372F-4199-943A-286C97E14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9535"/>
            <a:ext cx="10515600" cy="5371386"/>
          </a:xfrm>
        </p:spPr>
        <p:txBody>
          <a:bodyPr/>
          <a:lstStyle/>
          <a:p>
            <a:r>
              <a:rPr lang="zh-CN" altLang="en-US" sz="2400" b="1" dirty="0"/>
              <a:t>“</a:t>
            </a:r>
            <a:r>
              <a:rPr lang="en-US" altLang="zh-CN" sz="2400" b="1" dirty="0"/>
              <a:t>16.</a:t>
            </a:r>
            <a:r>
              <a:rPr lang="zh-CN" altLang="en-US" sz="2400" b="1" dirty="0"/>
              <a:t>现今你们竟以张狂夸口。凡这样夸口都是恶的。”</a:t>
            </a:r>
            <a:endParaRPr lang="en-US" altLang="zh-CN" sz="2400" b="1" dirty="0"/>
          </a:p>
          <a:p>
            <a:r>
              <a:rPr lang="zh-CN" altLang="en-US" sz="4000" b="1" dirty="0"/>
              <a:t>当人的计划里面没有神，就是张狂夸口</a:t>
            </a:r>
            <a:endParaRPr lang="en-US" altLang="zh-CN" sz="4000" b="1" dirty="0"/>
          </a:p>
          <a:p>
            <a:pPr lvl="1"/>
            <a:r>
              <a:rPr lang="zh-CN" altLang="en-US" sz="3600" b="1" dirty="0"/>
              <a:t>以我为主的计划：“在那里住一年，作买卖得利”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要自己独立行事，不要神就是张狂夸口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只考虑自己的利益，也是张狂夸口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张狂是“今生的骄傲”中的骄傲：巴别塔</a:t>
            </a:r>
            <a:endParaRPr lang="en-US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343232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16F51-DAFD-4D8F-BE49-8C91954A0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775"/>
            <a:ext cx="10515600" cy="5691188"/>
          </a:xfrm>
        </p:spPr>
        <p:txBody>
          <a:bodyPr/>
          <a:lstStyle/>
          <a:p>
            <a:r>
              <a:rPr lang="zh-CN" altLang="en-US" sz="4000" b="1" dirty="0"/>
              <a:t>张狂夸口就是恶（罪）</a:t>
            </a:r>
            <a:endParaRPr lang="en-US" altLang="zh-CN" sz="4000" b="1" dirty="0"/>
          </a:p>
          <a:p>
            <a:pPr lvl="1"/>
            <a:r>
              <a:rPr lang="zh-CN" altLang="en-US" sz="3600" b="1" dirty="0"/>
              <a:t>以自我为中心是恶的生活态度：荣耀自己就是罪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魔鬼的工作是把神的地位从我们里面除去</a:t>
            </a:r>
            <a:endParaRPr lang="en-US" altLang="zh-CN" sz="3600" b="1" dirty="0"/>
          </a:p>
          <a:p>
            <a:pPr lvl="2"/>
            <a:r>
              <a:rPr lang="zh-CN" altLang="en-US" sz="3600" b="1" dirty="0"/>
              <a:t>神在教会中不重要：看重事物和工作</a:t>
            </a:r>
            <a:endParaRPr lang="en-US" altLang="zh-CN" sz="3600" b="1" dirty="0"/>
          </a:p>
          <a:p>
            <a:pPr lvl="2"/>
            <a:r>
              <a:rPr lang="zh-CN" altLang="en-US" sz="3600" b="1" dirty="0"/>
              <a:t>神在生活中不重要：忘记神</a:t>
            </a:r>
            <a:endParaRPr lang="en-US" altLang="zh-CN" sz="3600" b="1" dirty="0"/>
          </a:p>
          <a:p>
            <a:pPr lvl="2"/>
            <a:r>
              <a:rPr lang="zh-CN" altLang="en-US" sz="3600" b="1" dirty="0"/>
              <a:t>拜偶像：生活、事业、家庭、子女、“服事”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3449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EACE6-B477-46BB-8768-2E4D7FE5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5417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恶与善的抉择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4EFD1-7566-4FE4-A040-8C0648CD9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697" y="1268464"/>
            <a:ext cx="10515600" cy="5235575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“</a:t>
            </a:r>
            <a:r>
              <a:rPr lang="en-US" altLang="zh-CN" sz="2400" b="1" dirty="0"/>
              <a:t>17.</a:t>
            </a:r>
            <a:r>
              <a:rPr lang="zh-CN" altLang="en-US" sz="2400" b="1" dirty="0"/>
              <a:t> 人若知道行善，却不去行，这就是他的罪了。”</a:t>
            </a:r>
            <a:endParaRPr lang="en-US" altLang="zh-CN" sz="2400" b="1" dirty="0"/>
          </a:p>
          <a:p>
            <a:r>
              <a:rPr lang="zh-CN" altLang="en-US" sz="4000" b="1" dirty="0"/>
              <a:t>解决我们与神之间的问题</a:t>
            </a:r>
            <a:endParaRPr lang="en-US" altLang="zh-CN" sz="4000" b="1" dirty="0"/>
          </a:p>
          <a:p>
            <a:pPr lvl="1"/>
            <a:r>
              <a:rPr lang="zh-CN" altLang="en-US" sz="3600" b="1" dirty="0"/>
              <a:t>属灵生活：改变态度、交出主权</a:t>
            </a:r>
            <a:endParaRPr lang="en-US" altLang="zh-CN" sz="3600" b="1" dirty="0"/>
          </a:p>
          <a:p>
            <a:r>
              <a:rPr lang="zh-CN" altLang="en-US" sz="4000" b="1" dirty="0"/>
              <a:t>美善的样式：马太福音</a:t>
            </a:r>
            <a:r>
              <a:rPr lang="en-US" altLang="zh-CN" sz="4000" b="1" dirty="0"/>
              <a:t>25</a:t>
            </a:r>
            <a:r>
              <a:rPr lang="zh-CN" altLang="en-US" sz="4000" b="1" dirty="0"/>
              <a:t>章的三个比喻</a:t>
            </a:r>
            <a:endParaRPr lang="en-US" altLang="zh-CN" sz="4000" b="1" dirty="0"/>
          </a:p>
          <a:p>
            <a:pPr lvl="1"/>
            <a:r>
              <a:rPr lang="zh-CN" altLang="en-US" sz="3600" b="1" dirty="0"/>
              <a:t>明白神的心意：五个预备灯油的童女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活出神的见证：做在弟兄中最小一个的身上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掩盖神的美善就是罪：埋藏一千两银子的仆人</a:t>
            </a:r>
            <a:endParaRPr lang="en-US" altLang="zh-CN" sz="3600" b="1" dirty="0"/>
          </a:p>
          <a:p>
            <a:r>
              <a:rPr lang="zh-CN" altLang="en-US" sz="4000" b="1" dirty="0"/>
              <a:t>成为有灵</a:t>
            </a:r>
            <a:r>
              <a:rPr lang="en-US" altLang="zh-CN" sz="4000" b="1" dirty="0"/>
              <a:t>(</a:t>
            </a:r>
            <a:r>
              <a:rPr lang="zh-CN" altLang="en-US" sz="4000" b="1" dirty="0"/>
              <a:t>神</a:t>
            </a:r>
            <a:r>
              <a:rPr lang="en-US" altLang="zh-CN" sz="4000" b="1" dirty="0"/>
              <a:t>)</a:t>
            </a:r>
            <a:r>
              <a:rPr lang="zh-CN" altLang="en-US" sz="4000" b="1" dirty="0"/>
              <a:t>的活人：“只要成就你的意思”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3394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06DF8-7852-4D6E-8830-F5897993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18CEB99E-F160-414F-9796-CB2391D3F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74" y="-46276"/>
            <a:ext cx="6614875" cy="6904276"/>
          </a:xfrm>
        </p:spPr>
      </p:pic>
      <p:pic>
        <p:nvPicPr>
          <p:cNvPr id="1034" name="Picture 10" descr="Image result for è±èå¹²">
            <a:extLst>
              <a:ext uri="{FF2B5EF4-FFF2-40B4-BE49-F238E27FC236}">
                <a16:creationId xmlns:a16="http://schemas.microsoft.com/office/drawing/2014/main" id="{7863B732-E388-467E-B6B8-C2F369FAA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771525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è±èè">
            <a:extLst>
              <a:ext uri="{FF2B5EF4-FFF2-40B4-BE49-F238E27FC236}">
                <a16:creationId xmlns:a16="http://schemas.microsoft.com/office/drawing/2014/main" id="{46C94EB6-820F-489E-BF1F-B0D6249B6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586163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è±èç®">
            <a:extLst>
              <a:ext uri="{FF2B5EF4-FFF2-40B4-BE49-F238E27FC236}">
                <a16:creationId xmlns:a16="http://schemas.microsoft.com/office/drawing/2014/main" id="{061D07F0-4096-47E5-A513-992AE62D6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8" y="3429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è±æµ">
            <a:extLst>
              <a:ext uri="{FF2B5EF4-FFF2-40B4-BE49-F238E27FC236}">
                <a16:creationId xmlns:a16="http://schemas.microsoft.com/office/drawing/2014/main" id="{12D728A3-A0A4-4EC1-AFF4-D73CAE9BB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5" y="2305050"/>
            <a:ext cx="20383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è­è±è">
            <a:extLst>
              <a:ext uri="{FF2B5EF4-FFF2-40B4-BE49-F238E27FC236}">
                <a16:creationId xmlns:a16="http://schemas.microsoft.com/office/drawing/2014/main" id="{7413F0C7-2608-4CBF-8DF5-ACA6FC608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63" y="481012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4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276A-05D5-4E6F-AA1F-755C6CCD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经文（雅</a:t>
            </a:r>
            <a:r>
              <a:rPr lang="en-US" altLang="zh-CN" b="1" dirty="0">
                <a:latin typeface="+mn-ea"/>
                <a:ea typeface="+mn-ea"/>
              </a:rPr>
              <a:t>4</a:t>
            </a:r>
            <a:r>
              <a:rPr lang="zh-CN" altLang="en-US" b="1" dirty="0">
                <a:latin typeface="+mn-ea"/>
                <a:ea typeface="+mn-ea"/>
              </a:rPr>
              <a:t>：</a:t>
            </a:r>
            <a:r>
              <a:rPr lang="en-US" altLang="zh-CN" b="1" dirty="0">
                <a:latin typeface="+mn-ea"/>
                <a:ea typeface="+mn-ea"/>
              </a:rPr>
              <a:t>13</a:t>
            </a:r>
            <a:r>
              <a:rPr lang="zh-CN" altLang="en-US" b="1" dirty="0">
                <a:latin typeface="+mn-ea"/>
                <a:ea typeface="+mn-ea"/>
              </a:rPr>
              <a:t>～</a:t>
            </a:r>
            <a:r>
              <a:rPr lang="en-US" altLang="zh-CN" b="1" dirty="0">
                <a:latin typeface="+mn-ea"/>
                <a:ea typeface="+mn-ea"/>
              </a:rPr>
              <a:t>17</a:t>
            </a:r>
            <a:r>
              <a:rPr lang="zh-CN" altLang="en-US" b="1" dirty="0">
                <a:latin typeface="+mn-ea"/>
                <a:ea typeface="+mn-ea"/>
              </a:rPr>
              <a:t>）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12C73-6658-44A1-8844-181530EAF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443"/>
            <a:ext cx="10515600" cy="4997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1" dirty="0"/>
              <a:t>13. </a:t>
            </a:r>
            <a:r>
              <a:rPr lang="zh-CN" altLang="en-US" sz="4000" b="1" dirty="0"/>
              <a:t>吓，你们有话说，今天明天我们要往某城里去，在那里住一年，作买卖得利。</a:t>
            </a:r>
            <a:r>
              <a:rPr lang="en-US" altLang="zh-CN" sz="4000" b="1" dirty="0"/>
              <a:t>14.</a:t>
            </a:r>
            <a:r>
              <a:rPr lang="zh-CN" altLang="en-US" sz="4000" b="1" dirty="0"/>
              <a:t> 其实明天如何，你们还不知道。你们的生命是什么呢？你们原来是一片云雾，出现少时就不见了。</a:t>
            </a:r>
            <a:r>
              <a:rPr lang="en-US" altLang="zh-CN" sz="4000" b="1" dirty="0"/>
              <a:t>15.</a:t>
            </a:r>
            <a:r>
              <a:rPr lang="zh-CN" altLang="en-US" sz="4000" b="1" dirty="0"/>
              <a:t> 你们只当说，主若愿意，我们就可以活着，也可以作这事，或作那事。 </a:t>
            </a:r>
            <a:r>
              <a:rPr lang="en-US" altLang="zh-CN" sz="4000" b="1" dirty="0"/>
              <a:t>16. </a:t>
            </a:r>
            <a:r>
              <a:rPr lang="zh-CN" altLang="en-US" sz="4000" b="1" dirty="0"/>
              <a:t>现今你们竟以张狂夸口。凡这样夸口都是恶的。</a:t>
            </a:r>
            <a:r>
              <a:rPr lang="en-US" altLang="zh-CN" sz="4000" b="1" dirty="0"/>
              <a:t>17.</a:t>
            </a:r>
            <a:r>
              <a:rPr lang="zh-CN" altLang="en-US" sz="4000" b="1" dirty="0"/>
              <a:t> 人若知道行善，却不去行，这就是他的罪了。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0483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4666-B7A5-4D55-BC9A-3889FA12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主题大纲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DA95F-24CA-405D-A5F7-8DF1BF517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967"/>
            <a:ext cx="10515600" cy="4815996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我的事我做主（</a:t>
            </a:r>
            <a:r>
              <a:rPr lang="en-US" altLang="zh-CN" sz="4000" b="1" dirty="0"/>
              <a:t>13</a:t>
            </a:r>
            <a:r>
              <a:rPr lang="zh-CN" altLang="en-US" sz="4000" b="1" dirty="0"/>
              <a:t>）</a:t>
            </a:r>
            <a:endParaRPr lang="en-US" altLang="zh-CN" sz="4000" b="1" dirty="0"/>
          </a:p>
          <a:p>
            <a:r>
              <a:rPr lang="zh-CN" altLang="en-US" sz="4000" b="1" dirty="0"/>
              <a:t>有什么我不行（</a:t>
            </a:r>
            <a:r>
              <a:rPr lang="en-US" altLang="zh-CN" sz="4000" b="1" dirty="0"/>
              <a:t>14</a:t>
            </a:r>
            <a:r>
              <a:rPr lang="zh-CN" altLang="en-US" sz="4000" b="1" dirty="0"/>
              <a:t>）</a:t>
            </a:r>
            <a:endParaRPr lang="en-US" altLang="zh-CN" sz="4000" b="1" dirty="0"/>
          </a:p>
          <a:p>
            <a:r>
              <a:rPr lang="zh-CN" altLang="en-US" sz="4000" b="1" dirty="0">
                <a:latin typeface="+mn-ea"/>
              </a:rPr>
              <a:t>人应该怎样活</a:t>
            </a:r>
            <a:r>
              <a:rPr lang="zh-CN" altLang="en-US" sz="4000" b="1" dirty="0"/>
              <a:t>（</a:t>
            </a:r>
            <a:r>
              <a:rPr lang="en-US" altLang="zh-CN" sz="4000" b="1" dirty="0"/>
              <a:t>15</a:t>
            </a:r>
            <a:r>
              <a:rPr lang="zh-CN" altLang="en-US" sz="4000" b="1" dirty="0"/>
              <a:t>）</a:t>
            </a:r>
            <a:endParaRPr lang="en-US" altLang="zh-CN" sz="4000" b="1" dirty="0"/>
          </a:p>
          <a:p>
            <a:r>
              <a:rPr lang="zh-CN" altLang="en-US" sz="4000" b="1" dirty="0"/>
              <a:t>恶与善的抉择（</a:t>
            </a:r>
            <a:r>
              <a:rPr lang="en-US" altLang="zh-CN" sz="4000" b="1" dirty="0"/>
              <a:t>16</a:t>
            </a:r>
            <a:r>
              <a:rPr lang="zh-CN" altLang="en-US" sz="4000" b="1" dirty="0"/>
              <a:t>～</a:t>
            </a:r>
            <a:r>
              <a:rPr lang="en-US" altLang="zh-CN" sz="4000" b="1" dirty="0"/>
              <a:t>17</a:t>
            </a:r>
            <a:r>
              <a:rPr lang="zh-CN" altLang="en-US" sz="4000" b="1" dirty="0"/>
              <a:t>）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284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C779-DBDA-4415-A7D4-423DE01D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223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我的事我做主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F60AF-403E-46DE-821F-0445DE6E2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9703"/>
            <a:ext cx="10515600" cy="5181600"/>
          </a:xfrm>
        </p:spPr>
        <p:txBody>
          <a:bodyPr/>
          <a:lstStyle/>
          <a:p>
            <a:r>
              <a:rPr lang="zh-CN" altLang="en-US" sz="2400" b="1" dirty="0"/>
              <a:t>“吓，你们有话说，今天明天我们要往某城里去，在那里住一年，作买卖得利。”</a:t>
            </a:r>
            <a:endParaRPr lang="en-US" altLang="zh-CN" sz="2400" b="1" dirty="0"/>
          </a:p>
          <a:p>
            <a:r>
              <a:rPr lang="zh-CN" altLang="en-US" sz="4000" b="1" dirty="0"/>
              <a:t>“吓”（嗐）：感叹词，醒醒吧！</a:t>
            </a:r>
            <a:endParaRPr lang="en-US" altLang="zh-CN" sz="4000" b="1" dirty="0"/>
          </a:p>
          <a:p>
            <a:r>
              <a:rPr lang="zh-CN" altLang="en-US" sz="4000" b="1" dirty="0"/>
              <a:t>“你们”：散居在外的犹太基督徒</a:t>
            </a:r>
            <a:endParaRPr lang="en-US" altLang="zh-CN" sz="4000" b="1" dirty="0"/>
          </a:p>
          <a:p>
            <a:pPr lvl="1"/>
            <a:r>
              <a:rPr lang="zh-CN" altLang="en-US" sz="3600" b="1" dirty="0"/>
              <a:t>神“击打”他们出去传福音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主曾差遣十二门徒出去：“不要带</a:t>
            </a:r>
            <a:r>
              <a:rPr lang="en-US" altLang="zh-CN" sz="3600" b="1" dirty="0"/>
              <a:t>… …</a:t>
            </a:r>
            <a:r>
              <a:rPr lang="zh-CN" altLang="en-US" sz="3600" b="1" dirty="0"/>
              <a:t>”（太</a:t>
            </a:r>
            <a:r>
              <a:rPr lang="en-US" altLang="zh-CN" sz="3600" b="1" dirty="0"/>
              <a:t>10</a:t>
            </a:r>
            <a:r>
              <a:rPr lang="zh-CN" altLang="en-US" sz="3600" b="1" dirty="0"/>
              <a:t>）</a:t>
            </a:r>
            <a:endParaRPr lang="en-US" altLang="zh-CN" sz="3600" b="1" dirty="0"/>
          </a:p>
          <a:p>
            <a:r>
              <a:rPr lang="zh-CN" altLang="en-US" sz="4000" b="1" dirty="0"/>
              <a:t>“有话说”：虽然尚未开始，但已经胸有成竹了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920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8326F-ACA0-4836-A248-7EA675A64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2938"/>
            <a:ext cx="10515600" cy="5534025"/>
          </a:xfrm>
        </p:spPr>
        <p:txBody>
          <a:bodyPr/>
          <a:lstStyle/>
          <a:p>
            <a:r>
              <a:rPr lang="zh-CN" altLang="en-US" sz="4000" b="1" dirty="0"/>
              <a:t>被人羡慕的买卖人</a:t>
            </a:r>
            <a:endParaRPr lang="en-US" altLang="zh-CN" sz="4000" b="1" dirty="0"/>
          </a:p>
          <a:p>
            <a:pPr lvl="1"/>
            <a:r>
              <a:rPr lang="en-US" altLang="zh-CN" sz="3600" b="1" dirty="0">
                <a:solidFill>
                  <a:srgbClr val="FF0000"/>
                </a:solidFill>
              </a:rPr>
              <a:t>W</a:t>
            </a:r>
            <a:r>
              <a:rPr lang="en-US" altLang="zh-CN" sz="3600" b="1" dirty="0"/>
              <a:t>hen</a:t>
            </a:r>
            <a:r>
              <a:rPr lang="zh-CN" altLang="en-US" sz="3600" b="1" dirty="0"/>
              <a:t>：“今天明天” （筹划已久）</a:t>
            </a:r>
            <a:endParaRPr lang="en-US" altLang="zh-CN" sz="3600" b="1" dirty="0"/>
          </a:p>
          <a:p>
            <a:pPr lvl="1"/>
            <a:r>
              <a:rPr lang="en-US" altLang="zh-CN" sz="3600" b="1" dirty="0">
                <a:solidFill>
                  <a:srgbClr val="FF0000"/>
                </a:solidFill>
              </a:rPr>
              <a:t>W</a:t>
            </a:r>
            <a:r>
              <a:rPr lang="en-US" altLang="zh-CN" sz="3600" b="1" dirty="0"/>
              <a:t>ho</a:t>
            </a:r>
            <a:r>
              <a:rPr lang="zh-CN" altLang="en-US" sz="3600" b="1" dirty="0"/>
              <a:t>：“我们要” （以“我”为主）</a:t>
            </a:r>
            <a:endParaRPr lang="en-US" altLang="zh-CN" sz="3600" b="1" dirty="0"/>
          </a:p>
          <a:p>
            <a:pPr lvl="1"/>
            <a:r>
              <a:rPr lang="en-US" altLang="zh-CN" sz="3600" b="1" dirty="0">
                <a:solidFill>
                  <a:srgbClr val="FF0000"/>
                </a:solidFill>
              </a:rPr>
              <a:t>W</a:t>
            </a:r>
            <a:r>
              <a:rPr lang="en-US" altLang="zh-CN" sz="3600" b="1" dirty="0"/>
              <a:t>here</a:t>
            </a:r>
            <a:r>
              <a:rPr lang="zh-CN" altLang="en-US" sz="3600" b="1" dirty="0"/>
              <a:t>：“往某城里去” （调查缜密）</a:t>
            </a:r>
            <a:endParaRPr lang="en-US" altLang="zh-CN" sz="3600" b="1" dirty="0"/>
          </a:p>
          <a:p>
            <a:pPr lvl="1"/>
            <a:r>
              <a:rPr lang="en-US" altLang="zh-CN" sz="3600" b="1" dirty="0"/>
              <a:t>Ho</a:t>
            </a:r>
            <a:r>
              <a:rPr lang="en-US" altLang="zh-CN" sz="3600" b="1" dirty="0">
                <a:solidFill>
                  <a:srgbClr val="FF0000"/>
                </a:solidFill>
              </a:rPr>
              <a:t>w</a:t>
            </a:r>
            <a:r>
              <a:rPr lang="en-US" altLang="zh-CN" sz="3600" b="1" dirty="0"/>
              <a:t> (long)</a:t>
            </a:r>
            <a:r>
              <a:rPr lang="zh-CN" altLang="en-US" sz="3600" b="1" dirty="0"/>
              <a:t>：“在那里住一年” （计划周全）</a:t>
            </a:r>
            <a:endParaRPr lang="en-US" altLang="zh-CN" sz="3600" b="1" dirty="0"/>
          </a:p>
          <a:p>
            <a:pPr lvl="1"/>
            <a:r>
              <a:rPr lang="en-US" altLang="zh-CN" sz="3600" b="1" dirty="0">
                <a:solidFill>
                  <a:srgbClr val="FF0000"/>
                </a:solidFill>
              </a:rPr>
              <a:t>W</a:t>
            </a:r>
            <a:r>
              <a:rPr lang="en-US" altLang="zh-CN" sz="3600" b="1" dirty="0"/>
              <a:t>hat (to do)</a:t>
            </a:r>
            <a:r>
              <a:rPr lang="zh-CN" altLang="en-US" sz="3600" b="1" dirty="0"/>
              <a:t>：“作买卖“ （方法得当）</a:t>
            </a:r>
            <a:endParaRPr lang="en-US" altLang="zh-CN" sz="3600" b="1" dirty="0"/>
          </a:p>
          <a:p>
            <a:pPr lvl="1"/>
            <a:r>
              <a:rPr lang="en-US" altLang="zh-CN" sz="3600" b="1" dirty="0">
                <a:solidFill>
                  <a:srgbClr val="FF0000"/>
                </a:solidFill>
              </a:rPr>
              <a:t>W</a:t>
            </a:r>
            <a:r>
              <a:rPr lang="en-US" altLang="zh-CN" sz="3600" b="1" dirty="0"/>
              <a:t>hy (go there)</a:t>
            </a:r>
            <a:r>
              <a:rPr lang="zh-CN" altLang="en-US" sz="3600" b="1" dirty="0"/>
              <a:t>：”得利”（目的明确）</a:t>
            </a:r>
            <a:endParaRPr lang="en-US" sz="3600" b="1" dirty="0"/>
          </a:p>
          <a:p>
            <a:r>
              <a:rPr lang="zh-CN" altLang="en-US" sz="4000" b="1" dirty="0">
                <a:latin typeface="+mn-ea"/>
              </a:rPr>
              <a:t>这是一种生活方式</a:t>
            </a:r>
            <a:endParaRPr lang="en-US" sz="4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52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2F272-FD32-423D-B653-F58CCE3B0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4" y="326376"/>
            <a:ext cx="11344939" cy="6107608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看看我们今天的</a:t>
            </a:r>
            <a:r>
              <a:rPr lang="en-US" altLang="zh-CN" sz="4000" b="1" dirty="0"/>
              <a:t>life style</a:t>
            </a:r>
            <a:r>
              <a:rPr lang="zh-CN" altLang="en-US" sz="4000" b="1" dirty="0"/>
              <a:t>是什么？</a:t>
            </a:r>
            <a:endParaRPr lang="en-US" altLang="zh-CN" sz="40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5A6EE2-81D8-4B52-9EA0-8FEBABB2E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085552"/>
              </p:ext>
            </p:extLst>
          </p:nvPr>
        </p:nvGraphicFramePr>
        <p:xfrm>
          <a:off x="571500" y="1104813"/>
          <a:ext cx="11315700" cy="40588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63577">
                  <a:extLst>
                    <a:ext uri="{9D8B030D-6E8A-4147-A177-3AD203B41FA5}">
                      <a16:colId xmlns:a16="http://schemas.microsoft.com/office/drawing/2014/main" val="594279618"/>
                    </a:ext>
                  </a:extLst>
                </a:gridCol>
                <a:gridCol w="1855751">
                  <a:extLst>
                    <a:ext uri="{9D8B030D-6E8A-4147-A177-3AD203B41FA5}">
                      <a16:colId xmlns:a16="http://schemas.microsoft.com/office/drawing/2014/main" val="1961769159"/>
                    </a:ext>
                  </a:extLst>
                </a:gridCol>
                <a:gridCol w="1838622">
                  <a:extLst>
                    <a:ext uri="{9D8B030D-6E8A-4147-A177-3AD203B41FA5}">
                      <a16:colId xmlns:a16="http://schemas.microsoft.com/office/drawing/2014/main" val="811810251"/>
                    </a:ext>
                  </a:extLst>
                </a:gridCol>
                <a:gridCol w="1614488">
                  <a:extLst>
                    <a:ext uri="{9D8B030D-6E8A-4147-A177-3AD203B41FA5}">
                      <a16:colId xmlns:a16="http://schemas.microsoft.com/office/drawing/2014/main" val="2828128639"/>
                    </a:ext>
                  </a:extLst>
                </a:gridCol>
                <a:gridCol w="1785937">
                  <a:extLst>
                    <a:ext uri="{9D8B030D-6E8A-4147-A177-3AD203B41FA5}">
                      <a16:colId xmlns:a16="http://schemas.microsoft.com/office/drawing/2014/main" val="687092250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513153910"/>
                    </a:ext>
                  </a:extLst>
                </a:gridCol>
              </a:tblGrid>
              <a:tr h="5798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筹划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人生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事业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婚姻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子女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服事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4868406"/>
                  </a:ext>
                </a:extLst>
              </a:tr>
              <a:tr h="579830">
                <a:tc>
                  <a:txBody>
                    <a:bodyPr/>
                    <a:lstStyle/>
                    <a:p>
                      <a:r>
                        <a:rPr lang="zh-CN" altLang="en-US" sz="3200" b="1" dirty="0"/>
                        <a:t>今天明天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86560479"/>
                  </a:ext>
                </a:extLst>
              </a:tr>
              <a:tr h="579830">
                <a:tc>
                  <a:txBody>
                    <a:bodyPr/>
                    <a:lstStyle/>
                    <a:p>
                      <a:r>
                        <a:rPr lang="zh-CN" altLang="en-US" sz="3200" b="1" dirty="0"/>
                        <a:t>我们要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65993180"/>
                  </a:ext>
                </a:extLst>
              </a:tr>
              <a:tr h="579830">
                <a:tc>
                  <a:txBody>
                    <a:bodyPr/>
                    <a:lstStyle/>
                    <a:p>
                      <a:r>
                        <a:rPr lang="zh-CN" altLang="en-US" sz="3200" b="1" dirty="0"/>
                        <a:t>往某城里去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38655267"/>
                  </a:ext>
                </a:extLst>
              </a:tr>
              <a:tr h="579830">
                <a:tc>
                  <a:txBody>
                    <a:bodyPr/>
                    <a:lstStyle/>
                    <a:p>
                      <a:r>
                        <a:rPr lang="zh-CN" altLang="en-US" sz="3200" b="1" dirty="0"/>
                        <a:t>在那里住一年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80743925"/>
                  </a:ext>
                </a:extLst>
              </a:tr>
              <a:tr h="579830">
                <a:tc>
                  <a:txBody>
                    <a:bodyPr/>
                    <a:lstStyle/>
                    <a:p>
                      <a:r>
                        <a:rPr lang="zh-CN" altLang="en-US" sz="3200" b="1" dirty="0"/>
                        <a:t>作买卖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6237470"/>
                  </a:ext>
                </a:extLst>
              </a:tr>
              <a:tr h="579830">
                <a:tc>
                  <a:txBody>
                    <a:bodyPr/>
                    <a:lstStyle/>
                    <a:p>
                      <a:r>
                        <a:rPr lang="zh-CN" altLang="en-US" sz="3200" b="1" dirty="0"/>
                        <a:t>得利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67783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D0D49AB-CE36-4737-B92D-09BD0F8E6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5" y="1694991"/>
            <a:ext cx="1857375" cy="586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F0774C-29A5-41AC-83A2-9901FBA45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584" y="2288273"/>
            <a:ext cx="602600" cy="576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5EA55A-8297-40F0-BC1A-A75DBC1FA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712" y="2310662"/>
            <a:ext cx="602600" cy="576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618D58-837E-4CAB-8B03-9E8CE5801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505" y="2238685"/>
            <a:ext cx="602600" cy="576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DC5C88-2218-4A17-8DCC-22520DDE1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133" y="2299771"/>
            <a:ext cx="602600" cy="576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6C510B-CEC8-42A5-93CB-6B102E262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2350" y="2270243"/>
            <a:ext cx="602600" cy="576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04BDD0-EAEB-44F3-B968-D3CA6217E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225" y="1701877"/>
            <a:ext cx="1779224" cy="603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4545FC-9644-4E91-9E66-B13A0F067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988" y="2865419"/>
            <a:ext cx="1870935" cy="5869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C93EB5-8205-42FC-91DE-C78CFD23FB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701" y="3419590"/>
            <a:ext cx="1859612" cy="5771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AAF6E7-435F-464E-9580-8CCA9C1726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2257" y="4595812"/>
            <a:ext cx="951669" cy="5447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AD8FF5-CAC4-4700-84E4-11928906F4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3190" y="4595814"/>
            <a:ext cx="932988" cy="554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722E60-D268-45DB-8D8F-83B977802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0977" y="2860771"/>
            <a:ext cx="1779914" cy="5806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30119E-B593-4775-A08E-D0EC8C1365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1980" y="3461936"/>
            <a:ext cx="1773200" cy="5528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E93DFC-624A-4407-841D-658AF30B5B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6920" y="3997803"/>
            <a:ext cx="1796704" cy="564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44411E-0EF8-4E7F-B5DD-3CE3878AEA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8987" y="4631465"/>
            <a:ext cx="1829797" cy="5083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91B82C3-C310-4FE7-852F-981279B7AF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43738" y="1653104"/>
            <a:ext cx="1600888" cy="5919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CAE071-2646-472B-8A32-1B32862C3E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15335" y="2849467"/>
            <a:ext cx="1668432" cy="5919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9C8A76-DF76-49E4-B2C3-C0DF7392BE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15163" y="3477027"/>
            <a:ext cx="1596412" cy="5063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A19F2B8-A79F-4623-B234-BA698B3EDD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15162" y="4002910"/>
            <a:ext cx="1596413" cy="5699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7323898-2015-4A2A-826D-C138EC1F203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00874" y="4591050"/>
            <a:ext cx="1624989" cy="5557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8AC41B-CBBD-4668-B357-CA14AB61DD3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29650" y="1659644"/>
            <a:ext cx="1787487" cy="6053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7D4830-3664-4FFE-964C-F43DA160734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38315" y="2875058"/>
            <a:ext cx="1712092" cy="59680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D8C583C-9C51-4828-B226-51D8664C611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07386" y="3457575"/>
            <a:ext cx="1760347" cy="5143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871D806-DB43-4468-81B0-E283285A508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35963" y="3978295"/>
            <a:ext cx="1749330" cy="5659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0A921B-690D-4F87-B533-31E48A93615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64479" y="4593634"/>
            <a:ext cx="1770106" cy="521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BD713E-08CE-4A5D-A82F-139C3A92ED3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417137" y="4019321"/>
            <a:ext cx="1452562" cy="5717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A274340-6BAA-40CF-8011-897597BFBAB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415873" y="4610100"/>
            <a:ext cx="1474426" cy="533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072E58-7916-45AA-9A22-C5706871FCF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424460" y="3423834"/>
            <a:ext cx="1446903" cy="5766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D96A7BF-755C-4E70-9BBF-C56E72A6FB1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422761" y="2873567"/>
            <a:ext cx="1458988" cy="55543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3A61BAE-8079-4D3F-90D4-9E0C80D8A0B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413867" y="1667677"/>
            <a:ext cx="1441028" cy="6087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613C793-5680-49EC-B616-874CBAA0FF6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328987" y="4029075"/>
            <a:ext cx="1862137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5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0FD27-CB0D-4377-8C0F-AB4CBAD94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056"/>
            <a:ext cx="10515600" cy="5570907"/>
          </a:xfrm>
        </p:spPr>
        <p:txBody>
          <a:bodyPr/>
          <a:lstStyle/>
          <a:p>
            <a:r>
              <a:rPr lang="zh-CN" altLang="en-US" sz="4000" b="1" dirty="0"/>
              <a:t>筹谋划策错了吗？</a:t>
            </a:r>
            <a:endParaRPr lang="en-US" altLang="zh-CN" sz="4000" b="1" dirty="0"/>
          </a:p>
          <a:p>
            <a:pPr lvl="1"/>
            <a:r>
              <a:rPr lang="zh-CN" altLang="en-US" sz="3600" b="1" dirty="0"/>
              <a:t>神是有计划的神：基督和教会是祂的计划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神也要我们计划：攻取耶利哥城</a:t>
            </a:r>
            <a:endParaRPr lang="en-US" altLang="zh-CN" sz="3600" b="1" dirty="0"/>
          </a:p>
          <a:p>
            <a:r>
              <a:rPr lang="zh-CN" altLang="en-US" sz="4000" b="1" dirty="0"/>
              <a:t>在我们的计划中缺少了什么？</a:t>
            </a:r>
            <a:endParaRPr lang="en-US" sz="4000" b="1" dirty="0"/>
          </a:p>
          <a:p>
            <a:pPr lvl="1"/>
            <a:r>
              <a:rPr lang="zh-CN" altLang="en-US" sz="3600" b="1" dirty="0"/>
              <a:t>计划的是“我”、执行的是“我”、受益的是“我”、荣耀的是“我”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“无神论”的基督徒</a:t>
            </a:r>
            <a:endParaRPr lang="en-US" altLang="zh-CN" sz="3600" b="1" dirty="0"/>
          </a:p>
          <a:p>
            <a:pPr lvl="2"/>
            <a:r>
              <a:rPr lang="zh-CN" altLang="en-US" sz="3200" b="1" dirty="0">
                <a:latin typeface="+mn-ea"/>
              </a:rPr>
              <a:t>“不要麻烦主”：</a:t>
            </a:r>
            <a:r>
              <a:rPr lang="en-US" altLang="zh-CN" sz="3200" b="1" dirty="0">
                <a:latin typeface="+mn-ea"/>
              </a:rPr>
              <a:t>《</a:t>
            </a:r>
            <a:r>
              <a:rPr lang="zh-CN" altLang="en-US" sz="3200" b="1" dirty="0">
                <a:latin typeface="+mn-ea"/>
              </a:rPr>
              <a:t>钓鱼时遇到风暴的基督徒</a:t>
            </a:r>
            <a:r>
              <a:rPr lang="en-US" altLang="zh-CN" sz="3200" b="1" dirty="0">
                <a:latin typeface="+mn-ea"/>
              </a:rPr>
              <a:t>》</a:t>
            </a:r>
            <a:endParaRPr lang="en-US" sz="3200" b="1" dirty="0"/>
          </a:p>
          <a:p>
            <a:pPr lvl="1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94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16E5B-9145-4349-9F69-58847956B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51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有什么我不行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45E64-3348-4548-9EEE-A8755F2B3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206"/>
            <a:ext cx="10515600" cy="5450144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“</a:t>
            </a:r>
            <a:r>
              <a:rPr lang="en-US" altLang="zh-CN" sz="2400" b="1" dirty="0"/>
              <a:t>14.</a:t>
            </a:r>
            <a:r>
              <a:rPr lang="zh-CN" altLang="en-US" sz="2400" b="1" dirty="0"/>
              <a:t> 其实明天如何，你们还不知道。你们的生命是什么呢？你们原来是一片云雾，出现少时就不见了。”</a:t>
            </a:r>
            <a:endParaRPr lang="en-US" altLang="zh-CN" sz="2400" b="1" dirty="0"/>
          </a:p>
          <a:p>
            <a:r>
              <a:rPr lang="zh-CN" altLang="en-US" sz="4000" b="1" dirty="0"/>
              <a:t>两大困扰：不知道明天，生命又短暂</a:t>
            </a:r>
            <a:endParaRPr lang="en-US" altLang="zh-CN" sz="4000" b="1" dirty="0"/>
          </a:p>
          <a:p>
            <a:r>
              <a:rPr lang="zh-CN" altLang="en-US" sz="4000" b="1" dirty="0"/>
              <a:t>“明天如何”只有它的设计者知道</a:t>
            </a:r>
            <a:endParaRPr lang="en-US" altLang="zh-CN" sz="4000" b="1" dirty="0"/>
          </a:p>
          <a:p>
            <a:pPr lvl="1"/>
            <a:r>
              <a:rPr lang="zh-CN" altLang="en-US" sz="3600" b="1" dirty="0"/>
              <a:t>基督徒承认主掌握明天： 承认我们有限无知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神所看重的我们不在乎： 我们却只在乎自己</a:t>
            </a:r>
            <a:endParaRPr lang="en-US" altLang="zh-CN" sz="3600" b="1" dirty="0"/>
          </a:p>
          <a:p>
            <a:r>
              <a:rPr lang="zh-CN" altLang="en-US" sz="3600" b="1" dirty="0"/>
              <a:t>“</a:t>
            </a:r>
            <a:r>
              <a:rPr lang="zh-CN" altLang="en-US" sz="4000" b="1" dirty="0"/>
              <a:t>生命如何”也只在乎它的创造者</a:t>
            </a:r>
            <a:endParaRPr lang="en-US" altLang="zh-CN" sz="4000" b="1" dirty="0"/>
          </a:p>
          <a:p>
            <a:pPr lvl="1"/>
            <a:r>
              <a:rPr lang="zh-CN" altLang="en-US" sz="3600" b="1" dirty="0"/>
              <a:t>主本是我们生命的主宰：生活、动作、存留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我们的生命里面唯独不在乎主：有什么我不行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917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27265</TotalTime>
  <Words>1557</Words>
  <Application>Microsoft Office PowerPoint</Application>
  <PresentationFormat>Widescreen</PresentationFormat>
  <Paragraphs>117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等线</vt:lpstr>
      <vt:lpstr>Arial</vt:lpstr>
      <vt:lpstr>Calibri</vt:lpstr>
      <vt:lpstr>Calibri Light</vt:lpstr>
      <vt:lpstr>Office Theme</vt:lpstr>
      <vt:lpstr>我的未来我做主</vt:lpstr>
      <vt:lpstr>PowerPoint Presentation</vt:lpstr>
      <vt:lpstr>经文（雅4：13～17）</vt:lpstr>
      <vt:lpstr>主题大纲</vt:lpstr>
      <vt:lpstr>我的事我做主</vt:lpstr>
      <vt:lpstr>PowerPoint Presentation</vt:lpstr>
      <vt:lpstr>PowerPoint Presentation</vt:lpstr>
      <vt:lpstr>PowerPoint Presentation</vt:lpstr>
      <vt:lpstr>有什么我不行</vt:lpstr>
      <vt:lpstr>PowerPoint Presentation</vt:lpstr>
      <vt:lpstr>人应该怎样活</vt:lpstr>
      <vt:lpstr>PowerPoint Presentation</vt:lpstr>
      <vt:lpstr>恶与善的抉择</vt:lpstr>
      <vt:lpstr>PowerPoint Presentation</vt:lpstr>
      <vt:lpstr>恶与善的抉择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Jimmy Wang</dc:creator>
  <cp:lastModifiedBy>Xin Wang</cp:lastModifiedBy>
  <cp:revision>136</cp:revision>
  <dcterms:created xsi:type="dcterms:W3CDTF">2019-03-14T19:00:07Z</dcterms:created>
  <dcterms:modified xsi:type="dcterms:W3CDTF">2019-05-26T04:30:33Z</dcterms:modified>
</cp:coreProperties>
</file>