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A5E47D-369A-4BE2-87B3-903EC06F0AC2}" type="datetimeFigureOut">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8B2BC-C439-4824-A3A6-FDC269D7CFE2}" type="slidenum">
              <a:rPr lang="en-US" smtClean="0"/>
              <a:t>‹#›</a:t>
            </a:fld>
            <a:endParaRPr lang="en-US"/>
          </a:p>
        </p:txBody>
      </p:sp>
    </p:spTree>
    <p:extLst>
      <p:ext uri="{BB962C8B-B14F-4D97-AF65-F5344CB8AC3E}">
        <p14:creationId xmlns:p14="http://schemas.microsoft.com/office/powerpoint/2010/main" val="2141995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A5E47D-369A-4BE2-87B3-903EC06F0AC2}" type="datetimeFigureOut">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8B2BC-C439-4824-A3A6-FDC269D7CFE2}" type="slidenum">
              <a:rPr lang="en-US" smtClean="0"/>
              <a:t>‹#›</a:t>
            </a:fld>
            <a:endParaRPr lang="en-US"/>
          </a:p>
        </p:txBody>
      </p:sp>
    </p:spTree>
    <p:extLst>
      <p:ext uri="{BB962C8B-B14F-4D97-AF65-F5344CB8AC3E}">
        <p14:creationId xmlns:p14="http://schemas.microsoft.com/office/powerpoint/2010/main" val="116781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A5E47D-369A-4BE2-87B3-903EC06F0AC2}" type="datetimeFigureOut">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8B2BC-C439-4824-A3A6-FDC269D7CFE2}" type="slidenum">
              <a:rPr lang="en-US" smtClean="0"/>
              <a:t>‹#›</a:t>
            </a:fld>
            <a:endParaRPr lang="en-US"/>
          </a:p>
        </p:txBody>
      </p:sp>
    </p:spTree>
    <p:extLst>
      <p:ext uri="{BB962C8B-B14F-4D97-AF65-F5344CB8AC3E}">
        <p14:creationId xmlns:p14="http://schemas.microsoft.com/office/powerpoint/2010/main" val="3604050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A5E47D-369A-4BE2-87B3-903EC06F0AC2}" type="datetimeFigureOut">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8B2BC-C439-4824-A3A6-FDC269D7CFE2}" type="slidenum">
              <a:rPr lang="en-US" smtClean="0"/>
              <a:t>‹#›</a:t>
            </a:fld>
            <a:endParaRPr lang="en-US"/>
          </a:p>
        </p:txBody>
      </p:sp>
    </p:spTree>
    <p:extLst>
      <p:ext uri="{BB962C8B-B14F-4D97-AF65-F5344CB8AC3E}">
        <p14:creationId xmlns:p14="http://schemas.microsoft.com/office/powerpoint/2010/main" val="154864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A5E47D-369A-4BE2-87B3-903EC06F0AC2}" type="datetimeFigureOut">
              <a:rPr lang="en-US" smtClean="0"/>
              <a:t>10/6/2018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8B2BC-C439-4824-A3A6-FDC269D7CFE2}" type="slidenum">
              <a:rPr lang="en-US" smtClean="0"/>
              <a:t>‹#›</a:t>
            </a:fld>
            <a:endParaRPr lang="en-US"/>
          </a:p>
        </p:txBody>
      </p:sp>
    </p:spTree>
    <p:extLst>
      <p:ext uri="{BB962C8B-B14F-4D97-AF65-F5344CB8AC3E}">
        <p14:creationId xmlns:p14="http://schemas.microsoft.com/office/powerpoint/2010/main" val="2134912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A5E47D-369A-4BE2-87B3-903EC06F0AC2}" type="datetimeFigureOut">
              <a:rPr lang="en-US" smtClean="0"/>
              <a:t>10/6/2018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8B2BC-C439-4824-A3A6-FDC269D7CFE2}" type="slidenum">
              <a:rPr lang="en-US" smtClean="0"/>
              <a:t>‹#›</a:t>
            </a:fld>
            <a:endParaRPr lang="en-US"/>
          </a:p>
        </p:txBody>
      </p:sp>
    </p:spTree>
    <p:extLst>
      <p:ext uri="{BB962C8B-B14F-4D97-AF65-F5344CB8AC3E}">
        <p14:creationId xmlns:p14="http://schemas.microsoft.com/office/powerpoint/2010/main" val="3732375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A5E47D-369A-4BE2-87B3-903EC06F0AC2}" type="datetimeFigureOut">
              <a:rPr lang="en-US" smtClean="0"/>
              <a:t>10/6/2018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B8B2BC-C439-4824-A3A6-FDC269D7CFE2}" type="slidenum">
              <a:rPr lang="en-US" smtClean="0"/>
              <a:t>‹#›</a:t>
            </a:fld>
            <a:endParaRPr lang="en-US"/>
          </a:p>
        </p:txBody>
      </p:sp>
    </p:spTree>
    <p:extLst>
      <p:ext uri="{BB962C8B-B14F-4D97-AF65-F5344CB8AC3E}">
        <p14:creationId xmlns:p14="http://schemas.microsoft.com/office/powerpoint/2010/main" val="4192435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A5E47D-369A-4BE2-87B3-903EC06F0AC2}" type="datetimeFigureOut">
              <a:rPr lang="en-US" smtClean="0"/>
              <a:t>10/6/2018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B8B2BC-C439-4824-A3A6-FDC269D7CFE2}" type="slidenum">
              <a:rPr lang="en-US" smtClean="0"/>
              <a:t>‹#›</a:t>
            </a:fld>
            <a:endParaRPr lang="en-US"/>
          </a:p>
        </p:txBody>
      </p:sp>
    </p:spTree>
    <p:extLst>
      <p:ext uri="{BB962C8B-B14F-4D97-AF65-F5344CB8AC3E}">
        <p14:creationId xmlns:p14="http://schemas.microsoft.com/office/powerpoint/2010/main" val="272988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A5E47D-369A-4BE2-87B3-903EC06F0AC2}" type="datetimeFigureOut">
              <a:rPr lang="en-US" smtClean="0"/>
              <a:t>10/6/2018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B8B2BC-C439-4824-A3A6-FDC269D7CFE2}" type="slidenum">
              <a:rPr lang="en-US" smtClean="0"/>
              <a:t>‹#›</a:t>
            </a:fld>
            <a:endParaRPr lang="en-US"/>
          </a:p>
        </p:txBody>
      </p:sp>
    </p:spTree>
    <p:extLst>
      <p:ext uri="{BB962C8B-B14F-4D97-AF65-F5344CB8AC3E}">
        <p14:creationId xmlns:p14="http://schemas.microsoft.com/office/powerpoint/2010/main" val="25026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A5E47D-369A-4BE2-87B3-903EC06F0AC2}" type="datetimeFigureOut">
              <a:rPr lang="en-US" smtClean="0"/>
              <a:t>10/6/2018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8B2BC-C439-4824-A3A6-FDC269D7CFE2}" type="slidenum">
              <a:rPr lang="en-US" smtClean="0"/>
              <a:t>‹#›</a:t>
            </a:fld>
            <a:endParaRPr lang="en-US"/>
          </a:p>
        </p:txBody>
      </p:sp>
    </p:spTree>
    <p:extLst>
      <p:ext uri="{BB962C8B-B14F-4D97-AF65-F5344CB8AC3E}">
        <p14:creationId xmlns:p14="http://schemas.microsoft.com/office/powerpoint/2010/main" val="702318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A5E47D-369A-4BE2-87B3-903EC06F0AC2}" type="datetimeFigureOut">
              <a:rPr lang="en-US" smtClean="0"/>
              <a:t>10/6/2018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8B2BC-C439-4824-A3A6-FDC269D7CFE2}" type="slidenum">
              <a:rPr lang="en-US" smtClean="0"/>
              <a:t>‹#›</a:t>
            </a:fld>
            <a:endParaRPr lang="en-US"/>
          </a:p>
        </p:txBody>
      </p:sp>
    </p:spTree>
    <p:extLst>
      <p:ext uri="{BB962C8B-B14F-4D97-AF65-F5344CB8AC3E}">
        <p14:creationId xmlns:p14="http://schemas.microsoft.com/office/powerpoint/2010/main" val="3766929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5E47D-369A-4BE2-87B3-903EC06F0AC2}" type="datetimeFigureOut">
              <a:rPr lang="en-US" smtClean="0"/>
              <a:t>10/6/2018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8B2BC-C439-4824-A3A6-FDC269D7CFE2}" type="slidenum">
              <a:rPr lang="en-US" smtClean="0"/>
              <a:t>‹#›</a:t>
            </a:fld>
            <a:endParaRPr lang="en-US"/>
          </a:p>
        </p:txBody>
      </p:sp>
    </p:spTree>
    <p:extLst>
      <p:ext uri="{BB962C8B-B14F-4D97-AF65-F5344CB8AC3E}">
        <p14:creationId xmlns:p14="http://schemas.microsoft.com/office/powerpoint/2010/main" val="588414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546" y="115910"/>
            <a:ext cx="8873543" cy="6568225"/>
          </a:xfrm>
        </p:spPr>
        <p:txBody>
          <a:bodyPr>
            <a:normAutofit fontScale="92500" lnSpcReduction="10000"/>
          </a:bodyPr>
          <a:lstStyle/>
          <a:p>
            <a:pPr algn="l"/>
            <a:r>
              <a:rPr lang="zh-CN" altLang="en-US" sz="3000" b="1" dirty="0">
                <a:solidFill>
                  <a:srgbClr val="0000FF"/>
                </a:solidFill>
                <a:latin typeface="+mn-ea"/>
              </a:rPr>
              <a:t>不从恶人的计谋，不站罪人的道路，不坐亵慢人的座位，惟喜爱耶和华的律法，昼夜思想，这人便为有福！他要像一棵树栽在溪水旁，按时候结果子，叶子也不枯干。凡他所做的尽都顺利。恶人并不是这样，乃像糠粃被风吹散。因此，当审判的时候恶人必站立不住；罪人在义人的会中也是如此。因为耶和华知道义人的道路；恶人的道路却必灭亡。</a:t>
            </a:r>
            <a:r>
              <a:rPr lang="zh-CN" altLang="en-US" sz="3000" b="1" dirty="0">
                <a:latin typeface="+mn-ea"/>
              </a:rPr>
              <a:t>（诗一） </a:t>
            </a:r>
            <a:endParaRPr lang="en-US" sz="3000" dirty="0">
              <a:latin typeface="Times New Roman" panose="02020603050405020304" pitchFamily="18" charset="0"/>
              <a:cs typeface="Times New Roman" panose="02020603050405020304" pitchFamily="18" charset="0"/>
            </a:endParaRPr>
          </a:p>
          <a:p>
            <a:pPr algn="l"/>
            <a:r>
              <a:rPr lang="en-US" sz="3000" b="1" baseline="30000" dirty="0">
                <a:latin typeface="Times New Roman" panose="02020603050405020304" pitchFamily="18" charset="0"/>
                <a:cs typeface="Times New Roman" panose="02020603050405020304" pitchFamily="18" charset="0"/>
              </a:rPr>
              <a:t>1 </a:t>
            </a:r>
            <a:r>
              <a:rPr lang="en-US" sz="3000" b="1" dirty="0">
                <a:latin typeface="Times New Roman" panose="02020603050405020304" pitchFamily="18" charset="0"/>
                <a:cs typeface="Times New Roman" panose="02020603050405020304" pitchFamily="18" charset="0"/>
              </a:rPr>
              <a:t>Blessed is the man who walks not in the counsel of the wicked, nor stands in the way of sinners, nor sits in the seat of scoffers; </a:t>
            </a:r>
            <a:r>
              <a:rPr lang="en-US" sz="3000" b="1" baseline="30000" dirty="0">
                <a:latin typeface="Times New Roman" panose="02020603050405020304" pitchFamily="18" charset="0"/>
                <a:cs typeface="Times New Roman" panose="02020603050405020304" pitchFamily="18" charset="0"/>
              </a:rPr>
              <a:t>2 </a:t>
            </a:r>
            <a:r>
              <a:rPr lang="en-US" sz="3000" b="1" dirty="0">
                <a:latin typeface="Times New Roman" panose="02020603050405020304" pitchFamily="18" charset="0"/>
                <a:cs typeface="Times New Roman" panose="02020603050405020304" pitchFamily="18" charset="0"/>
              </a:rPr>
              <a:t>but his delight is in the law of the </a:t>
            </a:r>
            <a:r>
              <a:rPr lang="en-US" sz="3000" b="1" cap="small" dirty="0">
                <a:latin typeface="Times New Roman" panose="02020603050405020304" pitchFamily="18" charset="0"/>
                <a:cs typeface="Times New Roman" panose="02020603050405020304" pitchFamily="18" charset="0"/>
              </a:rPr>
              <a:t>Lord</a:t>
            </a:r>
            <a:r>
              <a:rPr lang="en-US" sz="3000" b="1" dirty="0">
                <a:latin typeface="Times New Roman" panose="02020603050405020304" pitchFamily="18" charset="0"/>
                <a:cs typeface="Times New Roman" panose="02020603050405020304" pitchFamily="18" charset="0"/>
              </a:rPr>
              <a:t>, and on his law he meditates day and night. </a:t>
            </a:r>
            <a:r>
              <a:rPr lang="en-US" sz="3000" b="1" baseline="30000" dirty="0">
                <a:latin typeface="Times New Roman" panose="02020603050405020304" pitchFamily="18" charset="0"/>
                <a:cs typeface="Times New Roman" panose="02020603050405020304" pitchFamily="18" charset="0"/>
              </a:rPr>
              <a:t>3 </a:t>
            </a:r>
            <a:r>
              <a:rPr lang="en-US" sz="3000" b="1" dirty="0">
                <a:latin typeface="Times New Roman" panose="02020603050405020304" pitchFamily="18" charset="0"/>
                <a:cs typeface="Times New Roman" panose="02020603050405020304" pitchFamily="18" charset="0"/>
              </a:rPr>
              <a:t>He is like a tree planted by streams of water that yields its fruit in its season, and its leaf does not wither. In all that he does, he prospers. </a:t>
            </a:r>
            <a:r>
              <a:rPr lang="en-US" sz="3000" b="1" baseline="30000" dirty="0">
                <a:latin typeface="Times New Roman" panose="02020603050405020304" pitchFamily="18" charset="0"/>
                <a:cs typeface="Times New Roman" panose="02020603050405020304" pitchFamily="18" charset="0"/>
              </a:rPr>
              <a:t>4 </a:t>
            </a:r>
            <a:r>
              <a:rPr lang="en-US" sz="3000" b="1" dirty="0">
                <a:latin typeface="Times New Roman" panose="02020603050405020304" pitchFamily="18" charset="0"/>
                <a:cs typeface="Times New Roman" panose="02020603050405020304" pitchFamily="18" charset="0"/>
              </a:rPr>
              <a:t>The wicked are not so, but are like chaff that the wind drives away. </a:t>
            </a:r>
            <a:r>
              <a:rPr lang="en-US" sz="3000" b="1" baseline="30000" dirty="0">
                <a:latin typeface="Times New Roman" panose="02020603050405020304" pitchFamily="18" charset="0"/>
                <a:cs typeface="Times New Roman" panose="02020603050405020304" pitchFamily="18" charset="0"/>
              </a:rPr>
              <a:t>5 </a:t>
            </a:r>
            <a:r>
              <a:rPr lang="en-US" sz="3000" b="1" dirty="0">
                <a:latin typeface="Times New Roman" panose="02020603050405020304" pitchFamily="18" charset="0"/>
                <a:cs typeface="Times New Roman" panose="02020603050405020304" pitchFamily="18" charset="0"/>
              </a:rPr>
              <a:t>Therefore the wicked will not stand in the judgment, nor sinners in the congregation of the righteous; </a:t>
            </a:r>
            <a:r>
              <a:rPr lang="en-US" sz="3000" b="1" baseline="30000" dirty="0">
                <a:latin typeface="Times New Roman" panose="02020603050405020304" pitchFamily="18" charset="0"/>
                <a:cs typeface="Times New Roman" panose="02020603050405020304" pitchFamily="18" charset="0"/>
              </a:rPr>
              <a:t>6 </a:t>
            </a:r>
            <a:r>
              <a:rPr lang="en-US" sz="3000" b="1" dirty="0">
                <a:latin typeface="Times New Roman" panose="02020603050405020304" pitchFamily="18" charset="0"/>
                <a:cs typeface="Times New Roman" panose="02020603050405020304" pitchFamily="18" charset="0"/>
              </a:rPr>
              <a:t>for the </a:t>
            </a:r>
            <a:r>
              <a:rPr lang="en-US" sz="3000" b="1" cap="small" dirty="0">
                <a:latin typeface="Times New Roman" panose="02020603050405020304" pitchFamily="18" charset="0"/>
                <a:cs typeface="Times New Roman" panose="02020603050405020304" pitchFamily="18" charset="0"/>
              </a:rPr>
              <a:t>Lord</a:t>
            </a:r>
            <a:r>
              <a:rPr lang="en-US" sz="3000" b="1" dirty="0">
                <a:latin typeface="Times New Roman" panose="02020603050405020304" pitchFamily="18" charset="0"/>
                <a:cs typeface="Times New Roman" panose="02020603050405020304" pitchFamily="18" charset="0"/>
              </a:rPr>
              <a:t> knows the way of the righteous, but the way of the wicked will perish. (</a:t>
            </a:r>
            <a:r>
              <a:rPr lang="en-US" sz="2600" b="1" dirty="0">
                <a:latin typeface="Times New Roman" panose="02020603050405020304" pitchFamily="18" charset="0"/>
                <a:cs typeface="Times New Roman" panose="02020603050405020304" pitchFamily="18" charset="0"/>
              </a:rPr>
              <a:t>Psalm 1</a:t>
            </a:r>
            <a:r>
              <a:rPr lang="en-US" sz="3000" b="1" dirty="0">
                <a:latin typeface="Times New Roman" panose="02020603050405020304" pitchFamily="18" charset="0"/>
                <a:cs typeface="Times New Roman" panose="02020603050405020304" pitchFamily="18" charset="0"/>
              </a:rPr>
              <a:t>)</a:t>
            </a:r>
            <a:endParaRPr lang="en-US" altLang="zh-CN" sz="3000" b="1" dirty="0">
              <a:latin typeface="+mn-ea"/>
            </a:endParaRPr>
          </a:p>
        </p:txBody>
      </p:sp>
    </p:spTree>
    <p:extLst>
      <p:ext uri="{BB962C8B-B14F-4D97-AF65-F5344CB8AC3E}">
        <p14:creationId xmlns:p14="http://schemas.microsoft.com/office/powerpoint/2010/main" val="235193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546" y="115910"/>
            <a:ext cx="8873543" cy="6568225"/>
          </a:xfrm>
        </p:spPr>
        <p:txBody>
          <a:bodyPr>
            <a:normAutofit fontScale="92500" lnSpcReduction="10000"/>
          </a:bodyPr>
          <a:lstStyle/>
          <a:p>
            <a:pPr algn="l"/>
            <a:r>
              <a:rPr lang="zh-CN" altLang="en-US" sz="3000" b="1" dirty="0">
                <a:solidFill>
                  <a:srgbClr val="0000FF"/>
                </a:solidFill>
                <a:latin typeface="+mn-ea"/>
              </a:rPr>
              <a:t>不从恶人的计谋，不站罪人的道路，不坐亵慢人的座位，</a:t>
            </a:r>
            <a:r>
              <a:rPr lang="zh-CN" altLang="en-US" sz="3000" b="1" dirty="0">
                <a:solidFill>
                  <a:srgbClr val="FF0000"/>
                </a:solidFill>
                <a:latin typeface="+mn-ea"/>
              </a:rPr>
              <a:t>惟喜爱耶和华的律法，昼夜思想，这人便为有福！他要像一棵树栽在溪水旁，按时候结果子，叶子也不枯干。</a:t>
            </a:r>
            <a:r>
              <a:rPr lang="zh-CN" altLang="en-US" sz="3000" b="1" dirty="0">
                <a:solidFill>
                  <a:srgbClr val="0000FF"/>
                </a:solidFill>
                <a:latin typeface="+mn-ea"/>
              </a:rPr>
              <a:t>凡他所做的尽都顺利。恶人并不是这样，乃像糠粃被风吹散。因此，当审判的时候恶人必站立不住；罪人在义人的会中也是如此。因为耶和华知道义人的道路；恶人的道路却必灭亡。</a:t>
            </a:r>
            <a:r>
              <a:rPr lang="zh-CN" altLang="en-US" sz="3000" b="1" dirty="0">
                <a:latin typeface="+mn-ea"/>
              </a:rPr>
              <a:t>（诗一） </a:t>
            </a:r>
            <a:endParaRPr lang="en-US" sz="3000" dirty="0">
              <a:latin typeface="Times New Roman" panose="02020603050405020304" pitchFamily="18" charset="0"/>
              <a:cs typeface="Times New Roman" panose="02020603050405020304" pitchFamily="18" charset="0"/>
            </a:endParaRPr>
          </a:p>
          <a:p>
            <a:pPr algn="l"/>
            <a:r>
              <a:rPr lang="en-US" sz="3000" b="1" baseline="30000" dirty="0">
                <a:latin typeface="Times New Roman" panose="02020603050405020304" pitchFamily="18" charset="0"/>
                <a:cs typeface="Times New Roman" panose="02020603050405020304" pitchFamily="18" charset="0"/>
              </a:rPr>
              <a:t>1 </a:t>
            </a:r>
            <a:r>
              <a:rPr lang="en-US" sz="3000" b="1" dirty="0">
                <a:latin typeface="Times New Roman" panose="02020603050405020304" pitchFamily="18" charset="0"/>
                <a:cs typeface="Times New Roman" panose="02020603050405020304" pitchFamily="18" charset="0"/>
              </a:rPr>
              <a:t>Blessed is the man who walks not in the counsel of the wicked, nor stands in the way of sinners, nor sits in the seat of scoffers; </a:t>
            </a:r>
            <a:r>
              <a:rPr lang="en-US" sz="3000" b="1" baseline="30000" dirty="0">
                <a:solidFill>
                  <a:srgbClr val="FF0000"/>
                </a:solidFill>
                <a:latin typeface="Times New Roman" panose="02020603050405020304" pitchFamily="18" charset="0"/>
                <a:cs typeface="Times New Roman" panose="02020603050405020304" pitchFamily="18" charset="0"/>
              </a:rPr>
              <a:t>2 </a:t>
            </a:r>
            <a:r>
              <a:rPr lang="en-US" sz="3000" b="1" dirty="0">
                <a:solidFill>
                  <a:srgbClr val="FF0000"/>
                </a:solidFill>
                <a:latin typeface="Times New Roman" panose="02020603050405020304" pitchFamily="18" charset="0"/>
                <a:cs typeface="Times New Roman" panose="02020603050405020304" pitchFamily="18" charset="0"/>
              </a:rPr>
              <a:t>but his delight is in the law of the </a:t>
            </a:r>
            <a:r>
              <a:rPr lang="en-US" sz="3000" b="1" cap="small" dirty="0">
                <a:solidFill>
                  <a:srgbClr val="FF0000"/>
                </a:solidFill>
                <a:latin typeface="Times New Roman" panose="02020603050405020304" pitchFamily="18" charset="0"/>
                <a:cs typeface="Times New Roman" panose="02020603050405020304" pitchFamily="18" charset="0"/>
              </a:rPr>
              <a:t>Lord</a:t>
            </a:r>
            <a:r>
              <a:rPr lang="en-US" sz="3000" b="1" dirty="0">
                <a:solidFill>
                  <a:srgbClr val="FF0000"/>
                </a:solidFill>
                <a:latin typeface="Times New Roman" panose="02020603050405020304" pitchFamily="18" charset="0"/>
                <a:cs typeface="Times New Roman" panose="02020603050405020304" pitchFamily="18" charset="0"/>
              </a:rPr>
              <a:t>, and on his law he meditates day and night. </a:t>
            </a:r>
            <a:r>
              <a:rPr lang="en-US" sz="3000" b="1" baseline="30000" dirty="0">
                <a:solidFill>
                  <a:srgbClr val="FF0000"/>
                </a:solidFill>
                <a:latin typeface="Times New Roman" panose="02020603050405020304" pitchFamily="18" charset="0"/>
                <a:cs typeface="Times New Roman" panose="02020603050405020304" pitchFamily="18" charset="0"/>
              </a:rPr>
              <a:t>3 </a:t>
            </a:r>
            <a:r>
              <a:rPr lang="en-US" sz="3000" b="1" dirty="0">
                <a:solidFill>
                  <a:srgbClr val="FF0000"/>
                </a:solidFill>
                <a:latin typeface="Times New Roman" panose="02020603050405020304" pitchFamily="18" charset="0"/>
                <a:cs typeface="Times New Roman" panose="02020603050405020304" pitchFamily="18" charset="0"/>
              </a:rPr>
              <a:t>He is like a tree planted by streams of water that yields its fruit in its season, and its leaf does not wither. </a:t>
            </a:r>
            <a:r>
              <a:rPr lang="en-US" sz="3000" b="1" dirty="0">
                <a:latin typeface="Times New Roman" panose="02020603050405020304" pitchFamily="18" charset="0"/>
                <a:cs typeface="Times New Roman" panose="02020603050405020304" pitchFamily="18" charset="0"/>
              </a:rPr>
              <a:t>In all that he does, he prospers. </a:t>
            </a:r>
            <a:r>
              <a:rPr lang="en-US" sz="3000" b="1" baseline="30000" dirty="0">
                <a:latin typeface="Times New Roman" panose="02020603050405020304" pitchFamily="18" charset="0"/>
                <a:cs typeface="Times New Roman" panose="02020603050405020304" pitchFamily="18" charset="0"/>
              </a:rPr>
              <a:t>4 </a:t>
            </a:r>
            <a:r>
              <a:rPr lang="en-US" sz="3000" b="1" dirty="0">
                <a:latin typeface="Times New Roman" panose="02020603050405020304" pitchFamily="18" charset="0"/>
                <a:cs typeface="Times New Roman" panose="02020603050405020304" pitchFamily="18" charset="0"/>
              </a:rPr>
              <a:t>The wicked are not so, but are like chaff that the wind drives away. </a:t>
            </a:r>
            <a:r>
              <a:rPr lang="en-US" sz="3000" b="1" baseline="30000" dirty="0">
                <a:latin typeface="Times New Roman" panose="02020603050405020304" pitchFamily="18" charset="0"/>
                <a:cs typeface="Times New Roman" panose="02020603050405020304" pitchFamily="18" charset="0"/>
              </a:rPr>
              <a:t>5 </a:t>
            </a:r>
            <a:r>
              <a:rPr lang="en-US" sz="3000" b="1" dirty="0">
                <a:latin typeface="Times New Roman" panose="02020603050405020304" pitchFamily="18" charset="0"/>
                <a:cs typeface="Times New Roman" panose="02020603050405020304" pitchFamily="18" charset="0"/>
              </a:rPr>
              <a:t>Therefore the wicked will not stand in the judgment, nor sinners in the congregation of the righteous; </a:t>
            </a:r>
            <a:r>
              <a:rPr lang="en-US" sz="3000" b="1" baseline="30000" dirty="0">
                <a:latin typeface="Times New Roman" panose="02020603050405020304" pitchFamily="18" charset="0"/>
                <a:cs typeface="Times New Roman" panose="02020603050405020304" pitchFamily="18" charset="0"/>
              </a:rPr>
              <a:t>6 </a:t>
            </a:r>
            <a:r>
              <a:rPr lang="en-US" sz="3000" b="1" dirty="0">
                <a:latin typeface="Times New Roman" panose="02020603050405020304" pitchFamily="18" charset="0"/>
                <a:cs typeface="Times New Roman" panose="02020603050405020304" pitchFamily="18" charset="0"/>
              </a:rPr>
              <a:t>for the </a:t>
            </a:r>
            <a:r>
              <a:rPr lang="en-US" sz="3000" b="1" cap="small" dirty="0">
                <a:latin typeface="Times New Roman" panose="02020603050405020304" pitchFamily="18" charset="0"/>
                <a:cs typeface="Times New Roman" panose="02020603050405020304" pitchFamily="18" charset="0"/>
              </a:rPr>
              <a:t>Lord</a:t>
            </a:r>
            <a:r>
              <a:rPr lang="en-US" sz="3000" b="1" dirty="0">
                <a:latin typeface="Times New Roman" panose="02020603050405020304" pitchFamily="18" charset="0"/>
                <a:cs typeface="Times New Roman" panose="02020603050405020304" pitchFamily="18" charset="0"/>
              </a:rPr>
              <a:t> knows the way of the righteous, but the way of the wicked will perish. (</a:t>
            </a:r>
            <a:r>
              <a:rPr lang="en-US" sz="2600" b="1" dirty="0">
                <a:latin typeface="Times New Roman" panose="02020603050405020304" pitchFamily="18" charset="0"/>
                <a:cs typeface="Times New Roman" panose="02020603050405020304" pitchFamily="18" charset="0"/>
              </a:rPr>
              <a:t>Psalm 1</a:t>
            </a:r>
            <a:r>
              <a:rPr lang="en-US" sz="3000" b="1" dirty="0">
                <a:latin typeface="Times New Roman" panose="02020603050405020304" pitchFamily="18" charset="0"/>
                <a:cs typeface="Times New Roman" panose="02020603050405020304" pitchFamily="18" charset="0"/>
              </a:rPr>
              <a:t>)</a:t>
            </a:r>
            <a:endParaRPr lang="en-US" altLang="zh-CN" sz="3000" b="1" dirty="0">
              <a:latin typeface="+mn-ea"/>
            </a:endParaRPr>
          </a:p>
        </p:txBody>
      </p:sp>
    </p:spTree>
    <p:extLst>
      <p:ext uri="{BB962C8B-B14F-4D97-AF65-F5344CB8AC3E}">
        <p14:creationId xmlns:p14="http://schemas.microsoft.com/office/powerpoint/2010/main" val="2428361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699EFFC-2581-4128-A348-FFABF2F8F950}"/>
              </a:ext>
            </a:extLst>
          </p:cNvPr>
          <p:cNvSpPr>
            <a:spLocks noGrp="1"/>
          </p:cNvSpPr>
          <p:nvPr>
            <p:ph idx="1"/>
          </p:nvPr>
        </p:nvSpPr>
        <p:spPr>
          <a:xfrm>
            <a:off x="478564" y="260647"/>
            <a:ext cx="8323605" cy="6597353"/>
          </a:xfrm>
        </p:spPr>
        <p:txBody>
          <a:bodyPr>
            <a:normAutofit/>
          </a:bodyPr>
          <a:lstStyle/>
          <a:p>
            <a:pPr marL="0" indent="0">
              <a:buNone/>
            </a:pPr>
            <a:r>
              <a:rPr lang="zh-CN" altLang="en-US" sz="3200" b="1" dirty="0">
                <a:latin typeface="SimSun" panose="02010600030101010101" pitchFamily="2" charset="-122"/>
                <a:ea typeface="SimSun" panose="02010600030101010101" pitchFamily="2" charset="-122"/>
              </a:rPr>
              <a:t>坚固根基的两个方面</a:t>
            </a:r>
            <a:endParaRPr lang="en-US" altLang="zh-CN" sz="3200" b="1" dirty="0">
              <a:latin typeface="SimSun" panose="02010600030101010101" pitchFamily="2" charset="-122"/>
              <a:ea typeface="SimSun" panose="02010600030101010101" pitchFamily="2" charset="-122"/>
            </a:endParaRPr>
          </a:p>
          <a:p>
            <a:pPr marL="0" indent="0">
              <a:buNone/>
            </a:pP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Two Aspects of the Solid Foundation</a:t>
            </a:r>
            <a:endParaRPr lang="en-US" altLang="zh-CN" sz="10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altLang="zh-CN" sz="1000" b="1" dirty="0">
              <a:latin typeface="SimSun" panose="02010600030101010101" pitchFamily="2" charset="-122"/>
              <a:ea typeface="SimSun" panose="02010600030101010101" pitchFamily="2" charset="-122"/>
            </a:endParaRPr>
          </a:p>
          <a:p>
            <a:pPr marL="0" indent="0">
              <a:buNone/>
            </a:pPr>
            <a:r>
              <a:rPr lang="en-US" altLang="zh-CN" sz="3200" b="1" dirty="0">
                <a:latin typeface="SimSun" panose="02010600030101010101" pitchFamily="2" charset="-122"/>
                <a:ea typeface="SimSun" panose="02010600030101010101" pitchFamily="2" charset="-122"/>
              </a:rPr>
              <a:t>1.</a:t>
            </a:r>
            <a:r>
              <a:rPr lang="zh-CN" altLang="en-US" sz="3200" b="1" dirty="0">
                <a:latin typeface="SimSun" panose="02010600030101010101" pitchFamily="2" charset="-122"/>
                <a:ea typeface="SimSun" panose="02010600030101010101" pitchFamily="2" charset="-122"/>
              </a:rPr>
              <a:t>认真学习神的话语 </a:t>
            </a:r>
            <a:endParaRPr lang="en-US" altLang="zh-CN" sz="3200" b="1" dirty="0">
              <a:latin typeface="SimSun" panose="02010600030101010101" pitchFamily="2" charset="-122"/>
              <a:ea typeface="SimSun" panose="02010600030101010101" pitchFamily="2" charset="-122"/>
            </a:endParaRPr>
          </a:p>
          <a:p>
            <a:pPr marL="457200" lvl="1" indent="0">
              <a:buNone/>
            </a:pPr>
            <a:r>
              <a:rPr lang="en-US" altLang="zh-CN" sz="2800" b="1" dirty="0">
                <a:latin typeface="Times New Roman" panose="02020603050405020304" pitchFamily="18" charset="0"/>
                <a:ea typeface="SimSun" panose="02010600030101010101" pitchFamily="2" charset="-122"/>
                <a:cs typeface="Times New Roman" panose="02020603050405020304" pitchFamily="18" charset="0"/>
              </a:rPr>
              <a:t>Study</a:t>
            </a:r>
            <a:r>
              <a:rPr lang="zh-CN" altLang="en-US" sz="28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2800" b="1" dirty="0">
                <a:latin typeface="Times New Roman" panose="02020603050405020304" pitchFamily="18" charset="0"/>
                <a:ea typeface="SimSun" panose="02010600030101010101" pitchFamily="2" charset="-122"/>
                <a:cs typeface="Times New Roman" panose="02020603050405020304" pitchFamily="18" charset="0"/>
              </a:rPr>
              <a:t>God’s</a:t>
            </a:r>
            <a:r>
              <a:rPr lang="zh-CN" altLang="en-US" sz="28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2800" b="1" dirty="0">
                <a:latin typeface="Times New Roman" panose="02020603050405020304" pitchFamily="18" charset="0"/>
                <a:ea typeface="SimSun" panose="02010600030101010101" pitchFamily="2" charset="-122"/>
                <a:cs typeface="Times New Roman" panose="02020603050405020304" pitchFamily="18" charset="0"/>
              </a:rPr>
              <a:t>Word Diligently</a:t>
            </a:r>
            <a:endParaRPr lang="en-US" altLang="zh-CN" sz="10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altLang="zh-CN" sz="1000" b="1" dirty="0"/>
          </a:p>
          <a:p>
            <a:pPr marL="457200" lvl="1" indent="0">
              <a:buNone/>
            </a:pPr>
            <a:r>
              <a:rPr lang="zh-CN" altLang="en-US" sz="3200" b="1" dirty="0">
                <a:solidFill>
                  <a:srgbClr val="0000FF"/>
                </a:solidFill>
                <a:latin typeface="SimSun" panose="02010600030101010101" pitchFamily="2" charset="-122"/>
                <a:ea typeface="SimSun" panose="02010600030101010101" pitchFamily="2" charset="-122"/>
              </a:rPr>
              <a:t>转耳不听律法的，他的祈祷也为可憎。</a:t>
            </a:r>
            <a:r>
              <a:rPr lang="zh-CN" altLang="en-US" sz="3200" dirty="0">
                <a:latin typeface="SimSun" panose="02010600030101010101" pitchFamily="2" charset="-122"/>
                <a:ea typeface="SimSun" panose="02010600030101010101" pitchFamily="2" charset="-122"/>
              </a:rPr>
              <a:t>（箴廿八：</a:t>
            </a:r>
            <a:r>
              <a:rPr lang="en-US" sz="3200" dirty="0">
                <a:latin typeface="SimSun" panose="02010600030101010101" pitchFamily="2" charset="-122"/>
                <a:ea typeface="SimSun" panose="02010600030101010101" pitchFamily="2" charset="-122"/>
              </a:rPr>
              <a:t>9</a:t>
            </a:r>
            <a:r>
              <a:rPr lang="zh-CN" altLang="en-US" sz="3200" dirty="0">
                <a:latin typeface="SimSun" panose="02010600030101010101" pitchFamily="2" charset="-122"/>
                <a:ea typeface="SimSun" panose="02010600030101010101" pitchFamily="2" charset="-122"/>
              </a:rPr>
              <a:t>）</a:t>
            </a:r>
            <a:endParaRPr lang="en-US" altLang="zh-CN" sz="1000" dirty="0">
              <a:latin typeface="SimSun" panose="02010600030101010101" pitchFamily="2" charset="-122"/>
              <a:ea typeface="SimSun" panose="02010600030101010101" pitchFamily="2" charset="-122"/>
            </a:endParaRPr>
          </a:p>
          <a:p>
            <a:pPr marL="457200" lvl="1" indent="0">
              <a:buNone/>
            </a:pPr>
            <a:endParaRPr lang="en-US" altLang="zh-CN" sz="1000" b="1" dirty="0">
              <a:latin typeface="SimSun" panose="02010600030101010101" pitchFamily="2" charset="-122"/>
              <a:ea typeface="SimSun" panose="02010600030101010101" pitchFamily="2" charset="-122"/>
            </a:endParaRPr>
          </a:p>
          <a:p>
            <a:pPr marL="457200" lvl="1" indent="0">
              <a:buNone/>
            </a:pPr>
            <a:r>
              <a:rPr lang="en-US" sz="3200" b="1" dirty="0">
                <a:solidFill>
                  <a:srgbClr val="0000FF"/>
                </a:solidFill>
                <a:latin typeface="Times New Roman" panose="02020603050405020304" pitchFamily="18" charset="0"/>
                <a:cs typeface="Times New Roman" panose="02020603050405020304" pitchFamily="18" charset="0"/>
              </a:rPr>
              <a:t>If one turns away his ear from hearing the law, even his prayer is an abomination.</a:t>
            </a:r>
            <a:r>
              <a:rPr lang="zh-CN" altLang="en-US" sz="3200" b="1" dirty="0">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Proverbs</a:t>
            </a:r>
            <a:r>
              <a:rPr lang="zh-CN" altLang="en-US" sz="3200" b="1" dirty="0">
                <a:latin typeface="Times New Roman" panose="02020603050405020304" pitchFamily="18" charset="0"/>
                <a:cs typeface="Times New Roman" panose="02020603050405020304" pitchFamily="18" charset="0"/>
              </a:rPr>
              <a:t> </a:t>
            </a:r>
            <a:r>
              <a:rPr lang="en-US" altLang="zh-CN" sz="3200" b="1" dirty="0">
                <a:latin typeface="Times New Roman" panose="02020603050405020304" pitchFamily="18" charset="0"/>
                <a:cs typeface="Times New Roman" panose="02020603050405020304" pitchFamily="18" charset="0"/>
              </a:rPr>
              <a:t>13</a:t>
            </a:r>
            <a:r>
              <a:rPr lang="zh-CN" altLang="en-US" sz="3200" b="1" dirty="0">
                <a:latin typeface="Times New Roman" panose="02020603050405020304" pitchFamily="18" charset="0"/>
                <a:cs typeface="Times New Roman" panose="02020603050405020304" pitchFamily="18" charset="0"/>
              </a:rPr>
              <a:t>：</a:t>
            </a:r>
            <a:r>
              <a:rPr lang="en-US" altLang="zh-CN" sz="3200" b="1" dirty="0">
                <a:latin typeface="Times New Roman" panose="02020603050405020304" pitchFamily="18" charset="0"/>
                <a:cs typeface="Times New Roman" panose="02020603050405020304" pitchFamily="18" charset="0"/>
              </a:rPr>
              <a:t>20</a:t>
            </a:r>
            <a:r>
              <a:rPr lang="zh-CN" altLang="en-US" sz="3200" b="1" dirty="0">
                <a:latin typeface="Times New Roman" panose="02020603050405020304" pitchFamily="18" charset="0"/>
                <a:cs typeface="Times New Roman" panose="02020603050405020304" pitchFamily="18" charset="0"/>
              </a:rPr>
              <a:t>）</a:t>
            </a:r>
            <a:endParaRPr lang="en-US" altLang="zh-C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619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699EFFC-2581-4128-A348-FFABF2F8F950}"/>
              </a:ext>
            </a:extLst>
          </p:cNvPr>
          <p:cNvSpPr>
            <a:spLocks noGrp="1"/>
          </p:cNvSpPr>
          <p:nvPr>
            <p:ph idx="1"/>
          </p:nvPr>
        </p:nvSpPr>
        <p:spPr>
          <a:xfrm>
            <a:off x="264920" y="260647"/>
            <a:ext cx="8716710" cy="6597353"/>
          </a:xfrm>
        </p:spPr>
        <p:txBody>
          <a:bodyPr>
            <a:normAutofit/>
          </a:bodyPr>
          <a:lstStyle/>
          <a:p>
            <a:pPr marL="0" indent="0">
              <a:buNone/>
            </a:pPr>
            <a:r>
              <a:rPr lang="zh-CN" altLang="en-US" sz="3200" b="1" dirty="0">
                <a:latin typeface="SimSun" panose="02010600030101010101" pitchFamily="2" charset="-122"/>
                <a:ea typeface="SimSun" panose="02010600030101010101" pitchFamily="2" charset="-122"/>
              </a:rPr>
              <a:t>蒙福的例证：</a:t>
            </a:r>
            <a:r>
              <a:rPr lang="zh-CN" altLang="en-US" sz="3200" b="1" dirty="0">
                <a:solidFill>
                  <a:srgbClr val="0000FF"/>
                </a:solidFill>
                <a:latin typeface="SimSun" panose="02010600030101010101" pitchFamily="2" charset="-122"/>
                <a:ea typeface="SimSun" panose="02010600030101010101" pitchFamily="2" charset="-122"/>
              </a:rPr>
              <a:t>看哪，我要做一件新事；如今要发现，你们岂不知道吗？我必在旷野开道路，在沙漠开江河。</a:t>
            </a:r>
            <a:r>
              <a:rPr lang="zh-CN" altLang="en-US" sz="3200" b="1" dirty="0">
                <a:latin typeface="SimSun" panose="02010600030101010101" pitchFamily="2" charset="-122"/>
                <a:ea typeface="SimSun" panose="02010600030101010101" pitchFamily="2" charset="-122"/>
              </a:rPr>
              <a:t>（赛四十三：</a:t>
            </a:r>
            <a:r>
              <a:rPr lang="en-US" sz="3200" b="1" dirty="0">
                <a:latin typeface="SimSun" panose="02010600030101010101" pitchFamily="2" charset="-122"/>
                <a:ea typeface="SimSun" panose="02010600030101010101" pitchFamily="2" charset="-122"/>
              </a:rPr>
              <a:t>19</a:t>
            </a:r>
            <a:r>
              <a:rPr lang="zh-CN" altLang="en-US" sz="3200" b="1" dirty="0">
                <a:latin typeface="SimSun" panose="02010600030101010101" pitchFamily="2" charset="-122"/>
                <a:ea typeface="SimSun" panose="02010600030101010101" pitchFamily="2" charset="-122"/>
              </a:rPr>
              <a:t>）</a:t>
            </a:r>
            <a:endParaRPr lang="en-US" altLang="zh-CN" sz="1000" b="1" dirty="0">
              <a:latin typeface="SimSun" panose="02010600030101010101" pitchFamily="2" charset="-122"/>
              <a:ea typeface="SimSun" panose="02010600030101010101" pitchFamily="2" charset="-122"/>
            </a:endParaRPr>
          </a:p>
          <a:p>
            <a:pPr marL="0" indent="0">
              <a:buNone/>
            </a:pPr>
            <a:endParaRPr lang="en-US" altLang="zh-CN" sz="1000" b="1" dirty="0">
              <a:latin typeface="SimSun" panose="02010600030101010101" pitchFamily="2" charset="-122"/>
              <a:ea typeface="SimSun" panose="02010600030101010101" pitchFamily="2" charset="-122"/>
            </a:endParaRPr>
          </a:p>
          <a:p>
            <a:pPr marL="0" indent="0">
              <a:buNone/>
            </a:pP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Testimony of Being Blessed: </a:t>
            </a:r>
            <a:r>
              <a:rPr lang="en-US" sz="3200" dirty="0">
                <a:solidFill>
                  <a:srgbClr val="0000FF"/>
                </a:solidFill>
                <a:latin typeface="Times New Roman" panose="02020603050405020304" pitchFamily="18" charset="0"/>
                <a:cs typeface="Times New Roman" panose="02020603050405020304" pitchFamily="18" charset="0"/>
              </a:rPr>
              <a:t>Behold, I am doing a new thing; now it springs forth, do you not perceive it? I will make a way in the wilderness and rivers in the desert.</a:t>
            </a:r>
            <a:r>
              <a:rPr lang="zh-CN" altLang="en-US" sz="3200" b="1" dirty="0">
                <a:latin typeface="SimSun" panose="02010600030101010101" pitchFamily="2" charset="-122"/>
                <a:ea typeface="SimSun" panose="02010600030101010101" pitchFamily="2" charset="-122"/>
              </a:rPr>
              <a:t>（</a:t>
            </a:r>
            <a:r>
              <a:rPr lang="en-US" sz="3200" dirty="0">
                <a:latin typeface="Times New Roman" panose="02020603050405020304" pitchFamily="18" charset="0"/>
                <a:cs typeface="Times New Roman" panose="02020603050405020304" pitchFamily="18" charset="0"/>
              </a:rPr>
              <a:t>Isaiah 43:1</a:t>
            </a:r>
            <a:r>
              <a:rPr lang="en-US" altLang="zh-CN" sz="3200" dirty="0">
                <a:latin typeface="Times New Roman" panose="02020603050405020304" pitchFamily="18" charset="0"/>
                <a:cs typeface="Times New Roman" panose="02020603050405020304" pitchFamily="18" charset="0"/>
              </a:rPr>
              <a:t>9</a:t>
            </a:r>
            <a:r>
              <a:rPr lang="zh-CN" altLang="en-US" sz="3200" dirty="0">
                <a:latin typeface="Times New Roman" panose="02020603050405020304" pitchFamily="18" charset="0"/>
                <a:cs typeface="Times New Roman" panose="02020603050405020304" pitchFamily="18" charset="0"/>
              </a:rPr>
              <a:t>）</a:t>
            </a:r>
            <a:endParaRPr lang="en-US" altLang="zh-CN" sz="32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altLang="zh-CN" sz="32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altLang="zh-CN" sz="1000" b="1" dirty="0">
              <a:latin typeface="SimSun" panose="02010600030101010101" pitchFamily="2" charset="-122"/>
              <a:ea typeface="SimSun" panose="02010600030101010101" pitchFamily="2" charset="-122"/>
            </a:endParaRPr>
          </a:p>
          <a:p>
            <a:pPr marL="0" indent="0">
              <a:buNone/>
            </a:pPr>
            <a:r>
              <a:rPr lang="en-US" altLang="zh-CN" sz="3200" b="1" dirty="0">
                <a:latin typeface="SimSun" panose="02010600030101010101" pitchFamily="2" charset="-122"/>
                <a:ea typeface="SimSun" panose="02010600030101010101" pitchFamily="2" charset="-122"/>
              </a:rPr>
              <a:t>2.</a:t>
            </a:r>
            <a:r>
              <a:rPr lang="zh-CN" altLang="en-US" sz="3200" b="1" dirty="0">
                <a:latin typeface="SimSun" panose="02010600030101010101" pitchFamily="2" charset="-122"/>
                <a:ea typeface="SimSun" panose="02010600030101010101" pitchFamily="2" charset="-122"/>
              </a:rPr>
              <a:t>时常实践神的话语 </a:t>
            </a:r>
            <a:endParaRPr lang="en-US" altLang="zh-CN" sz="3200" b="1" dirty="0">
              <a:latin typeface="SimSun" panose="02010600030101010101" pitchFamily="2" charset="-122"/>
              <a:ea typeface="SimSun" panose="02010600030101010101" pitchFamily="2" charset="-122"/>
            </a:endParaRPr>
          </a:p>
          <a:p>
            <a:pPr marL="457200" lvl="1" indent="0">
              <a:buNone/>
            </a:pPr>
            <a:r>
              <a:rPr lang="en-US" altLang="zh-CN" sz="2800" b="1" dirty="0">
                <a:latin typeface="Times New Roman" panose="02020603050405020304" pitchFamily="18" charset="0"/>
                <a:ea typeface="SimSun" panose="02010600030101010101" pitchFamily="2" charset="-122"/>
                <a:cs typeface="Times New Roman" panose="02020603050405020304" pitchFamily="18" charset="0"/>
              </a:rPr>
              <a:t>Practice</a:t>
            </a:r>
            <a:r>
              <a:rPr lang="zh-CN" altLang="en-US" sz="28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2800" b="1" dirty="0">
                <a:latin typeface="Times New Roman" panose="02020603050405020304" pitchFamily="18" charset="0"/>
                <a:ea typeface="SimSun" panose="02010600030101010101" pitchFamily="2" charset="-122"/>
                <a:cs typeface="Times New Roman" panose="02020603050405020304" pitchFamily="18" charset="0"/>
              </a:rPr>
              <a:t>God’s</a:t>
            </a:r>
            <a:r>
              <a:rPr lang="zh-CN" altLang="en-US" sz="28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2800" b="1" dirty="0">
                <a:latin typeface="Times New Roman" panose="02020603050405020304" pitchFamily="18" charset="0"/>
                <a:ea typeface="SimSun" panose="02010600030101010101" pitchFamily="2" charset="-122"/>
                <a:cs typeface="Times New Roman" panose="02020603050405020304" pitchFamily="18" charset="0"/>
              </a:rPr>
              <a:t>Word Constantly</a:t>
            </a:r>
            <a:endParaRPr lang="en-US" altLang="zh-CN" sz="1000" b="1" dirty="0">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69911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B3098A-97F5-41AA-9DB4-0257F0979579}"/>
              </a:ext>
            </a:extLst>
          </p:cNvPr>
          <p:cNvSpPr>
            <a:spLocks noGrp="1"/>
          </p:cNvSpPr>
          <p:nvPr>
            <p:ph type="title"/>
          </p:nvPr>
        </p:nvSpPr>
        <p:spPr>
          <a:xfrm>
            <a:off x="628650" y="2350094"/>
            <a:ext cx="7886700" cy="1170774"/>
          </a:xfrm>
        </p:spPr>
        <p:txBody>
          <a:bodyPr>
            <a:normAutofit/>
          </a:bodyPr>
          <a:lstStyle/>
          <a:p>
            <a:pPr marL="0" indent="0" algn="ctr"/>
            <a:r>
              <a:rPr lang="zh-CN" altLang="en-US" sz="3600" b="1" dirty="0">
                <a:solidFill>
                  <a:schemeClr val="accent6"/>
                </a:solidFill>
                <a:latin typeface="Times New Roman" panose="02020603050405020304" pitchFamily="18" charset="0"/>
                <a:cs typeface="Times New Roman" panose="02020603050405020304" pitchFamily="18" charset="0"/>
              </a:rPr>
              <a:t>蒙福的果实</a:t>
            </a:r>
            <a:r>
              <a:rPr lang="en-US" altLang="zh-CN" sz="3600" b="1" dirty="0">
                <a:solidFill>
                  <a:schemeClr val="accent6"/>
                </a:solidFill>
                <a:latin typeface="Times New Roman" panose="02020603050405020304" pitchFamily="18" charset="0"/>
                <a:cs typeface="Times New Roman" panose="02020603050405020304" pitchFamily="18" charset="0"/>
              </a:rPr>
              <a:t/>
            </a:r>
            <a:br>
              <a:rPr lang="en-US" altLang="zh-CN" sz="3600" b="1" dirty="0">
                <a:solidFill>
                  <a:schemeClr val="accent6"/>
                </a:solidFill>
                <a:latin typeface="Times New Roman" panose="02020603050405020304" pitchFamily="18" charset="0"/>
                <a:cs typeface="Times New Roman" panose="02020603050405020304" pitchFamily="18" charset="0"/>
              </a:rPr>
            </a:br>
            <a:r>
              <a:rPr lang="en-US" altLang="zh-CN" sz="3600" b="1" dirty="0">
                <a:solidFill>
                  <a:schemeClr val="accent6"/>
                </a:solidFill>
                <a:latin typeface="Times New Roman" panose="02020603050405020304" pitchFamily="18" charset="0"/>
                <a:cs typeface="Times New Roman" panose="02020603050405020304" pitchFamily="18" charset="0"/>
              </a:rPr>
              <a:t>Fruit of Being Blessed</a:t>
            </a:r>
            <a:endParaRPr lang="en-US" sz="3600" dirty="0">
              <a:solidFill>
                <a:schemeClr val="accent6"/>
              </a:solidFill>
            </a:endParaRPr>
          </a:p>
        </p:txBody>
      </p:sp>
    </p:spTree>
    <p:extLst>
      <p:ext uri="{BB962C8B-B14F-4D97-AF65-F5344CB8AC3E}">
        <p14:creationId xmlns:p14="http://schemas.microsoft.com/office/powerpoint/2010/main" val="2279602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CE31DD3-925A-44A6-BF4A-CF279556FB55}"/>
              </a:ext>
            </a:extLst>
          </p:cNvPr>
          <p:cNvSpPr>
            <a:spLocks noGrp="1"/>
          </p:cNvSpPr>
          <p:nvPr>
            <p:ph idx="1"/>
          </p:nvPr>
        </p:nvSpPr>
        <p:spPr>
          <a:xfrm>
            <a:off x="393107" y="222190"/>
            <a:ext cx="8503065" cy="6528987"/>
          </a:xfrm>
        </p:spPr>
        <p:txBody>
          <a:bodyPr>
            <a:normAutofit/>
          </a:bodyPr>
          <a:lstStyle/>
          <a:p>
            <a:pPr marL="0" indent="0">
              <a:buNone/>
            </a:pPr>
            <a:r>
              <a:rPr lang="zh-CN" altLang="en-US" sz="3200" b="1" dirty="0">
                <a:latin typeface="SimSun" panose="02010600030101010101" pitchFamily="2" charset="-122"/>
                <a:ea typeface="SimSun" panose="02010600030101010101" pitchFamily="2" charset="-122"/>
              </a:rPr>
              <a:t>美善的果实</a:t>
            </a:r>
            <a:r>
              <a:rPr lang="zh-CN" altLang="en-US" sz="3200" b="1" dirty="0">
                <a:latin typeface="+mn-ea"/>
              </a:rPr>
              <a:t>：</a:t>
            </a:r>
            <a:r>
              <a:rPr lang="zh-CN" altLang="en-US" sz="3200" b="1" dirty="0">
                <a:solidFill>
                  <a:srgbClr val="0000FF"/>
                </a:solidFill>
                <a:latin typeface="+mn-ea"/>
              </a:rPr>
              <a:t>你们要尝尝主恩的滋味，便知道他是美善；投靠他的人有福了！</a:t>
            </a:r>
            <a:r>
              <a:rPr lang="zh-CN" altLang="en-US" sz="3200" b="1" dirty="0">
                <a:latin typeface="+mn-ea"/>
              </a:rPr>
              <a:t>（诗卅四：８）</a:t>
            </a:r>
            <a:endParaRPr lang="en-US" altLang="zh-CN" sz="3200" b="1" dirty="0">
              <a:latin typeface="+mn-ea"/>
            </a:endParaRPr>
          </a:p>
          <a:p>
            <a:pPr marL="0" indent="0">
              <a:buNone/>
            </a:pPr>
            <a:endParaRPr lang="en-US" sz="1200" b="1" dirty="0">
              <a:latin typeface="+mn-ea"/>
            </a:endParaRPr>
          </a:p>
          <a:p>
            <a:pPr marL="0" indent="0">
              <a:buNone/>
            </a:pPr>
            <a:r>
              <a:rPr lang="en-US" altLang="zh-CN" sz="3600" b="1" dirty="0">
                <a:latin typeface="Times New Roman" panose="02020603050405020304" pitchFamily="18" charset="0"/>
                <a:cs typeface="Times New Roman" panose="02020603050405020304" pitchFamily="18" charset="0"/>
              </a:rPr>
              <a:t>Good</a:t>
            </a:r>
            <a:r>
              <a:rPr lang="zh-CN" altLang="en-US" sz="3600" b="1" dirty="0">
                <a:latin typeface="Times New Roman" panose="02020603050405020304" pitchFamily="18" charset="0"/>
                <a:cs typeface="Times New Roman" panose="02020603050405020304" pitchFamily="18" charset="0"/>
              </a:rPr>
              <a:t> </a:t>
            </a:r>
            <a:r>
              <a:rPr lang="en-US" altLang="zh-CN" sz="3600" b="1" dirty="0">
                <a:latin typeface="Times New Roman" panose="02020603050405020304" pitchFamily="18" charset="0"/>
                <a:cs typeface="Times New Roman" panose="02020603050405020304" pitchFamily="18" charset="0"/>
              </a:rPr>
              <a:t>Fruit</a:t>
            </a:r>
            <a:r>
              <a:rPr lang="en-US" sz="3600" b="1" dirty="0">
                <a:latin typeface="Times New Roman" panose="02020603050405020304" pitchFamily="18" charset="0"/>
                <a:cs typeface="Times New Roman" panose="02020603050405020304" pitchFamily="18" charset="0"/>
              </a:rPr>
              <a:t>: </a:t>
            </a:r>
            <a:r>
              <a:rPr lang="en-US" sz="3200" b="1" dirty="0">
                <a:solidFill>
                  <a:srgbClr val="0000FF"/>
                </a:solidFill>
                <a:latin typeface="Times New Roman" panose="02020603050405020304" pitchFamily="18" charset="0"/>
                <a:cs typeface="Times New Roman" panose="02020603050405020304" pitchFamily="18" charset="0"/>
              </a:rPr>
              <a:t>Oh, taste and see that the </a:t>
            </a:r>
            <a:r>
              <a:rPr lang="en-US" sz="3200" b="1" cap="small" dirty="0">
                <a:solidFill>
                  <a:srgbClr val="0000FF"/>
                </a:solidFill>
                <a:latin typeface="Times New Roman" panose="02020603050405020304" pitchFamily="18" charset="0"/>
                <a:cs typeface="Times New Roman" panose="02020603050405020304" pitchFamily="18" charset="0"/>
              </a:rPr>
              <a:t>Lord</a:t>
            </a:r>
            <a:r>
              <a:rPr lang="en-US" sz="3200" b="1" dirty="0">
                <a:solidFill>
                  <a:srgbClr val="0000FF"/>
                </a:solidFill>
                <a:latin typeface="Times New Roman" panose="02020603050405020304" pitchFamily="18" charset="0"/>
                <a:cs typeface="Times New Roman" panose="02020603050405020304" pitchFamily="18" charset="0"/>
              </a:rPr>
              <a:t> is good!</a:t>
            </a:r>
            <a:r>
              <a:rPr lang="zh-CN" altLang="en-US" sz="3200" b="1" dirty="0">
                <a:solidFill>
                  <a:srgbClr val="0000FF"/>
                </a:solidFill>
                <a:latin typeface="Times New Roman" panose="02020603050405020304" pitchFamily="18" charset="0"/>
                <a:cs typeface="Times New Roman" panose="02020603050405020304" pitchFamily="18" charset="0"/>
              </a:rPr>
              <a:t> </a:t>
            </a:r>
            <a:r>
              <a:rPr lang="en-US" sz="3200" b="1" dirty="0">
                <a:solidFill>
                  <a:srgbClr val="0000FF"/>
                </a:solidFill>
                <a:latin typeface="Times New Roman" panose="02020603050405020304" pitchFamily="18" charset="0"/>
                <a:cs typeface="Times New Roman" panose="02020603050405020304" pitchFamily="18" charset="0"/>
              </a:rPr>
              <a:t>Blessed is the man who takes refuge in him! </a:t>
            </a:r>
            <a:r>
              <a:rPr lang="en-US" sz="3200" b="1" dirty="0">
                <a:latin typeface="Times New Roman" panose="02020603050405020304" pitchFamily="18" charset="0"/>
                <a:cs typeface="Times New Roman" panose="02020603050405020304" pitchFamily="18" charset="0"/>
              </a:rPr>
              <a:t>(</a:t>
            </a:r>
            <a:r>
              <a:rPr lang="en-US" altLang="zh-CN" sz="3200" b="1" dirty="0">
                <a:latin typeface="Times New Roman" panose="02020603050405020304" pitchFamily="18" charset="0"/>
                <a:cs typeface="Times New Roman" panose="02020603050405020304" pitchFamily="18" charset="0"/>
              </a:rPr>
              <a:t>Psalm</a:t>
            </a:r>
            <a:r>
              <a:rPr lang="en-US" sz="3200" b="1" dirty="0">
                <a:latin typeface="Times New Roman" panose="02020603050405020304" pitchFamily="18" charset="0"/>
                <a:cs typeface="Times New Roman" panose="02020603050405020304" pitchFamily="18" charset="0"/>
              </a:rPr>
              <a:t> </a:t>
            </a:r>
            <a:r>
              <a:rPr lang="en-US" altLang="zh-CN" sz="3200" b="1" dirty="0">
                <a:latin typeface="Times New Roman" panose="02020603050405020304" pitchFamily="18" charset="0"/>
                <a:cs typeface="Times New Roman" panose="02020603050405020304" pitchFamily="18" charset="0"/>
              </a:rPr>
              <a:t>34</a:t>
            </a:r>
            <a:r>
              <a:rPr lang="en-US" sz="3200" b="1" dirty="0">
                <a:latin typeface="Times New Roman" panose="02020603050405020304" pitchFamily="18" charset="0"/>
                <a:cs typeface="Times New Roman" panose="02020603050405020304" pitchFamily="18" charset="0"/>
              </a:rPr>
              <a:t>:</a:t>
            </a:r>
            <a:r>
              <a:rPr lang="en-US" altLang="zh-CN" sz="3200" b="1" dirty="0">
                <a:latin typeface="Times New Roman" panose="02020603050405020304" pitchFamily="18" charset="0"/>
                <a:cs typeface="Times New Roman" panose="02020603050405020304" pitchFamily="18" charset="0"/>
              </a:rPr>
              <a:t>8</a:t>
            </a:r>
            <a:r>
              <a:rPr lang="en-US" sz="3200" b="1" dirty="0">
                <a:latin typeface="Times New Roman" panose="02020603050405020304" pitchFamily="18" charset="0"/>
                <a:cs typeface="Times New Roman" panose="02020603050405020304" pitchFamily="18" charset="0"/>
              </a:rPr>
              <a:t>)</a:t>
            </a:r>
          </a:p>
          <a:p>
            <a:pPr marL="457200" lvl="1" indent="0">
              <a:buNone/>
            </a:pPr>
            <a:endParaRPr lang="en-US" sz="3200" b="1" dirty="0">
              <a:latin typeface="Times New Roman" panose="02020603050405020304" pitchFamily="18" charset="0"/>
              <a:cs typeface="Times New Roman" panose="02020603050405020304" pitchFamily="18" charset="0"/>
            </a:endParaRPr>
          </a:p>
          <a:p>
            <a:pPr marL="457200" lvl="1" indent="0">
              <a:buNone/>
            </a:pPr>
            <a:endParaRPr lang="en-US" sz="3200" b="1" dirty="0">
              <a:latin typeface="Times New Roman" panose="02020603050405020304" pitchFamily="18" charset="0"/>
              <a:cs typeface="Times New Roman" panose="02020603050405020304" pitchFamily="18" charset="0"/>
            </a:endParaRPr>
          </a:p>
          <a:p>
            <a:pPr marL="0" indent="0">
              <a:buNone/>
            </a:pPr>
            <a:r>
              <a:rPr lang="zh-CN" altLang="en-US" sz="3200" b="1" dirty="0">
                <a:latin typeface="Times New Roman" panose="02020603050405020304" pitchFamily="18" charset="0"/>
                <a:cs typeface="Times New Roman" panose="02020603050405020304" pitchFamily="18" charset="0"/>
              </a:rPr>
              <a:t>美善果实的两个方面 </a:t>
            </a:r>
            <a:endParaRPr lang="en-US" altLang="zh-CN" sz="3200" b="1" dirty="0">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Two </a:t>
            </a:r>
            <a:r>
              <a:rPr lang="en-US" altLang="zh-CN" sz="3200" b="1" dirty="0">
                <a:latin typeface="Times New Roman" panose="02020603050405020304" pitchFamily="18" charset="0"/>
                <a:cs typeface="Times New Roman" panose="02020603050405020304" pitchFamily="18" charset="0"/>
              </a:rPr>
              <a:t>A</a:t>
            </a:r>
            <a:r>
              <a:rPr lang="en-US" sz="3200" b="1" dirty="0">
                <a:latin typeface="Times New Roman" panose="02020603050405020304" pitchFamily="18" charset="0"/>
                <a:cs typeface="Times New Roman" panose="02020603050405020304" pitchFamily="18" charset="0"/>
              </a:rPr>
              <a:t>spects of the Good</a:t>
            </a:r>
            <a:r>
              <a:rPr lang="zh-CN" altLang="en-US" sz="3200" b="1" dirty="0">
                <a:latin typeface="Times New Roman" panose="02020603050405020304" pitchFamily="18" charset="0"/>
                <a:cs typeface="Times New Roman" panose="02020603050405020304" pitchFamily="18" charset="0"/>
              </a:rPr>
              <a:t> </a:t>
            </a:r>
            <a:r>
              <a:rPr lang="en-US" altLang="zh-CN" sz="3200" b="1" dirty="0">
                <a:latin typeface="Times New Roman" panose="02020603050405020304" pitchFamily="18" charset="0"/>
                <a:cs typeface="Times New Roman" panose="02020603050405020304" pitchFamily="18" charset="0"/>
              </a:rPr>
              <a:t>Fruit</a:t>
            </a:r>
          </a:p>
        </p:txBody>
      </p:sp>
    </p:spTree>
    <p:extLst>
      <p:ext uri="{BB962C8B-B14F-4D97-AF65-F5344CB8AC3E}">
        <p14:creationId xmlns:p14="http://schemas.microsoft.com/office/powerpoint/2010/main" val="4152445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546" y="115910"/>
            <a:ext cx="8873543" cy="6568225"/>
          </a:xfrm>
        </p:spPr>
        <p:txBody>
          <a:bodyPr>
            <a:normAutofit fontScale="92500" lnSpcReduction="10000"/>
          </a:bodyPr>
          <a:lstStyle/>
          <a:p>
            <a:pPr algn="l"/>
            <a:r>
              <a:rPr lang="zh-CN" altLang="en-US" sz="3000" b="1" dirty="0">
                <a:solidFill>
                  <a:srgbClr val="0000FF"/>
                </a:solidFill>
                <a:latin typeface="+mn-ea"/>
              </a:rPr>
              <a:t>不从恶人的计谋，不站罪人的道路，不坐亵慢人的座位，惟喜爱耶和华的律法，昼夜思想，这人便为有福！他要像一棵树栽在溪水旁，按时候结果子，叶子也不枯干。</a:t>
            </a:r>
            <a:r>
              <a:rPr lang="zh-CN" altLang="en-US" sz="3000" b="1" dirty="0">
                <a:solidFill>
                  <a:srgbClr val="FF0000"/>
                </a:solidFill>
                <a:latin typeface="+mn-ea"/>
              </a:rPr>
              <a:t>凡他所做的尽都顺利。</a:t>
            </a:r>
            <a:r>
              <a:rPr lang="zh-CN" altLang="en-US" sz="3000" b="1" dirty="0">
                <a:solidFill>
                  <a:srgbClr val="0000FF"/>
                </a:solidFill>
                <a:latin typeface="+mn-ea"/>
              </a:rPr>
              <a:t>恶人并不是这样，乃像糠粃被风吹散。因此，当审判的时候恶人必站立不住；罪人在义人的会中也是如此。因为耶和华知道义人的道路；恶人的道路却必灭亡。</a:t>
            </a:r>
            <a:r>
              <a:rPr lang="zh-CN" altLang="en-US" sz="3000" b="1" dirty="0">
                <a:latin typeface="+mn-ea"/>
              </a:rPr>
              <a:t>（诗一） </a:t>
            </a:r>
            <a:endParaRPr lang="en-US" sz="3000" dirty="0">
              <a:latin typeface="Times New Roman" panose="02020603050405020304" pitchFamily="18" charset="0"/>
              <a:cs typeface="Times New Roman" panose="02020603050405020304" pitchFamily="18" charset="0"/>
            </a:endParaRPr>
          </a:p>
          <a:p>
            <a:pPr algn="l"/>
            <a:r>
              <a:rPr lang="en-US" sz="3000" b="1" baseline="30000" dirty="0">
                <a:latin typeface="Times New Roman" panose="02020603050405020304" pitchFamily="18" charset="0"/>
                <a:cs typeface="Times New Roman" panose="02020603050405020304" pitchFamily="18" charset="0"/>
              </a:rPr>
              <a:t>1 </a:t>
            </a:r>
            <a:r>
              <a:rPr lang="en-US" sz="3000" b="1" dirty="0">
                <a:latin typeface="Times New Roman" panose="02020603050405020304" pitchFamily="18" charset="0"/>
                <a:cs typeface="Times New Roman" panose="02020603050405020304" pitchFamily="18" charset="0"/>
              </a:rPr>
              <a:t>Blessed is the man who walks not in the counsel of the wicked, nor stands in the way of sinners, nor sits in the seat of scoffers; </a:t>
            </a:r>
            <a:r>
              <a:rPr lang="en-US" sz="3000" b="1" baseline="30000" dirty="0">
                <a:latin typeface="Times New Roman" panose="02020603050405020304" pitchFamily="18" charset="0"/>
                <a:cs typeface="Times New Roman" panose="02020603050405020304" pitchFamily="18" charset="0"/>
              </a:rPr>
              <a:t>2 </a:t>
            </a:r>
            <a:r>
              <a:rPr lang="en-US" sz="3000" b="1" dirty="0">
                <a:latin typeface="Times New Roman" panose="02020603050405020304" pitchFamily="18" charset="0"/>
                <a:cs typeface="Times New Roman" panose="02020603050405020304" pitchFamily="18" charset="0"/>
              </a:rPr>
              <a:t>but his delight is in the law of the </a:t>
            </a:r>
            <a:r>
              <a:rPr lang="en-US" sz="3000" b="1" cap="small" dirty="0">
                <a:latin typeface="Times New Roman" panose="02020603050405020304" pitchFamily="18" charset="0"/>
                <a:cs typeface="Times New Roman" panose="02020603050405020304" pitchFamily="18" charset="0"/>
              </a:rPr>
              <a:t>Lord</a:t>
            </a:r>
            <a:r>
              <a:rPr lang="en-US" sz="3000" b="1" dirty="0">
                <a:latin typeface="Times New Roman" panose="02020603050405020304" pitchFamily="18" charset="0"/>
                <a:cs typeface="Times New Roman" panose="02020603050405020304" pitchFamily="18" charset="0"/>
              </a:rPr>
              <a:t>, and on his law he meditates day and night. </a:t>
            </a:r>
            <a:r>
              <a:rPr lang="en-US" sz="3000" b="1" baseline="30000" dirty="0">
                <a:latin typeface="Times New Roman" panose="02020603050405020304" pitchFamily="18" charset="0"/>
                <a:cs typeface="Times New Roman" panose="02020603050405020304" pitchFamily="18" charset="0"/>
              </a:rPr>
              <a:t>3 </a:t>
            </a:r>
            <a:r>
              <a:rPr lang="en-US" sz="3000" b="1" dirty="0">
                <a:latin typeface="Times New Roman" panose="02020603050405020304" pitchFamily="18" charset="0"/>
                <a:cs typeface="Times New Roman" panose="02020603050405020304" pitchFamily="18" charset="0"/>
              </a:rPr>
              <a:t>He is like a tree planted by streams of water that yields its fruit in its season, and its leaf does not wither. </a:t>
            </a:r>
            <a:r>
              <a:rPr lang="en-US" sz="3000" b="1" dirty="0">
                <a:solidFill>
                  <a:srgbClr val="FF0000"/>
                </a:solidFill>
                <a:latin typeface="Times New Roman" panose="02020603050405020304" pitchFamily="18" charset="0"/>
                <a:cs typeface="Times New Roman" panose="02020603050405020304" pitchFamily="18" charset="0"/>
              </a:rPr>
              <a:t>In all that he does, he prospers. </a:t>
            </a:r>
            <a:r>
              <a:rPr lang="en-US" sz="3000" b="1" baseline="30000" dirty="0">
                <a:latin typeface="Times New Roman" panose="02020603050405020304" pitchFamily="18" charset="0"/>
                <a:cs typeface="Times New Roman" panose="02020603050405020304" pitchFamily="18" charset="0"/>
              </a:rPr>
              <a:t>4 </a:t>
            </a:r>
            <a:r>
              <a:rPr lang="en-US" sz="3000" b="1" dirty="0">
                <a:latin typeface="Times New Roman" panose="02020603050405020304" pitchFamily="18" charset="0"/>
                <a:cs typeface="Times New Roman" panose="02020603050405020304" pitchFamily="18" charset="0"/>
              </a:rPr>
              <a:t>The wicked are not so, but are like chaff that the wind drives away. </a:t>
            </a:r>
            <a:r>
              <a:rPr lang="en-US" sz="3000" b="1" baseline="30000" dirty="0">
                <a:latin typeface="Times New Roman" panose="02020603050405020304" pitchFamily="18" charset="0"/>
                <a:cs typeface="Times New Roman" panose="02020603050405020304" pitchFamily="18" charset="0"/>
              </a:rPr>
              <a:t>5 </a:t>
            </a:r>
            <a:r>
              <a:rPr lang="en-US" sz="3000" b="1" dirty="0">
                <a:latin typeface="Times New Roman" panose="02020603050405020304" pitchFamily="18" charset="0"/>
                <a:cs typeface="Times New Roman" panose="02020603050405020304" pitchFamily="18" charset="0"/>
              </a:rPr>
              <a:t>Therefore the wicked will not stand in the judgment, nor sinners in the congregation of the righteous; </a:t>
            </a:r>
            <a:r>
              <a:rPr lang="en-US" sz="3000" b="1" baseline="30000" dirty="0">
                <a:latin typeface="Times New Roman" panose="02020603050405020304" pitchFamily="18" charset="0"/>
                <a:cs typeface="Times New Roman" panose="02020603050405020304" pitchFamily="18" charset="0"/>
              </a:rPr>
              <a:t>6 </a:t>
            </a:r>
            <a:r>
              <a:rPr lang="en-US" sz="3000" b="1" dirty="0">
                <a:latin typeface="Times New Roman" panose="02020603050405020304" pitchFamily="18" charset="0"/>
                <a:cs typeface="Times New Roman" panose="02020603050405020304" pitchFamily="18" charset="0"/>
              </a:rPr>
              <a:t>for the </a:t>
            </a:r>
            <a:r>
              <a:rPr lang="en-US" sz="3000" b="1" cap="small" dirty="0">
                <a:latin typeface="Times New Roman" panose="02020603050405020304" pitchFamily="18" charset="0"/>
                <a:cs typeface="Times New Roman" panose="02020603050405020304" pitchFamily="18" charset="0"/>
              </a:rPr>
              <a:t>Lord</a:t>
            </a:r>
            <a:r>
              <a:rPr lang="en-US" sz="3000" b="1" dirty="0">
                <a:latin typeface="Times New Roman" panose="02020603050405020304" pitchFamily="18" charset="0"/>
                <a:cs typeface="Times New Roman" panose="02020603050405020304" pitchFamily="18" charset="0"/>
              </a:rPr>
              <a:t> knows the way of the righteous, but the way of the wicked will perish. (</a:t>
            </a:r>
            <a:r>
              <a:rPr lang="en-US" sz="2600" b="1" dirty="0">
                <a:latin typeface="Times New Roman" panose="02020603050405020304" pitchFamily="18" charset="0"/>
                <a:cs typeface="Times New Roman" panose="02020603050405020304" pitchFamily="18" charset="0"/>
              </a:rPr>
              <a:t>Psalm 1</a:t>
            </a:r>
            <a:r>
              <a:rPr lang="en-US" sz="3000" b="1" dirty="0">
                <a:latin typeface="Times New Roman" panose="02020603050405020304" pitchFamily="18" charset="0"/>
                <a:cs typeface="Times New Roman" panose="02020603050405020304" pitchFamily="18" charset="0"/>
              </a:rPr>
              <a:t>)</a:t>
            </a:r>
            <a:endParaRPr lang="en-US" altLang="zh-CN" sz="3000" b="1" dirty="0">
              <a:latin typeface="+mn-ea"/>
            </a:endParaRPr>
          </a:p>
        </p:txBody>
      </p:sp>
    </p:spTree>
    <p:extLst>
      <p:ext uri="{BB962C8B-B14F-4D97-AF65-F5344CB8AC3E}">
        <p14:creationId xmlns:p14="http://schemas.microsoft.com/office/powerpoint/2010/main" val="3175053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546" y="115910"/>
            <a:ext cx="8873543" cy="6568225"/>
          </a:xfrm>
        </p:spPr>
        <p:txBody>
          <a:bodyPr>
            <a:normAutofit fontScale="92500" lnSpcReduction="10000"/>
          </a:bodyPr>
          <a:lstStyle/>
          <a:p>
            <a:pPr algn="l"/>
            <a:r>
              <a:rPr lang="zh-CN" altLang="en-US" sz="3000" b="1" dirty="0">
                <a:solidFill>
                  <a:srgbClr val="0000FF"/>
                </a:solidFill>
                <a:latin typeface="+mn-ea"/>
              </a:rPr>
              <a:t>不从恶人的计谋，不站罪人的道路，不坐亵慢人的座位，惟喜爱耶和华的律法，昼夜思想，这人便为有福！他要像一棵树栽在溪水旁，按时候结果子，叶子也不枯干。凡他所做的尽都顺利。</a:t>
            </a:r>
            <a:r>
              <a:rPr lang="zh-CN" altLang="en-US" sz="3000" b="1" dirty="0">
                <a:solidFill>
                  <a:srgbClr val="FF0000"/>
                </a:solidFill>
                <a:latin typeface="+mn-ea"/>
              </a:rPr>
              <a:t>恶人并不是这样，乃像糠粃被风吹散。因此，当审判的时候恶人必站立不住；罪人在义人的会中也是如此。因为耶和华知道义人的道路；恶人的道路却必灭亡。</a:t>
            </a:r>
            <a:r>
              <a:rPr lang="zh-CN" altLang="en-US" sz="3000" b="1" dirty="0">
                <a:latin typeface="+mn-ea"/>
              </a:rPr>
              <a:t>（诗一） </a:t>
            </a:r>
            <a:endParaRPr lang="en-US" sz="3000" dirty="0">
              <a:latin typeface="Times New Roman" panose="02020603050405020304" pitchFamily="18" charset="0"/>
              <a:cs typeface="Times New Roman" panose="02020603050405020304" pitchFamily="18" charset="0"/>
            </a:endParaRPr>
          </a:p>
          <a:p>
            <a:pPr algn="l"/>
            <a:r>
              <a:rPr lang="en-US" sz="3000" b="1" baseline="30000" dirty="0">
                <a:latin typeface="Times New Roman" panose="02020603050405020304" pitchFamily="18" charset="0"/>
                <a:cs typeface="Times New Roman" panose="02020603050405020304" pitchFamily="18" charset="0"/>
              </a:rPr>
              <a:t>1 </a:t>
            </a:r>
            <a:r>
              <a:rPr lang="en-US" sz="3000" b="1" dirty="0">
                <a:latin typeface="Times New Roman" panose="02020603050405020304" pitchFamily="18" charset="0"/>
                <a:cs typeface="Times New Roman" panose="02020603050405020304" pitchFamily="18" charset="0"/>
              </a:rPr>
              <a:t>Blessed is the man who walks not in the counsel of the wicked, nor stands in the way of sinners, nor sits in the seat of scoffers; </a:t>
            </a:r>
            <a:r>
              <a:rPr lang="en-US" sz="3000" b="1" baseline="30000" dirty="0">
                <a:latin typeface="Times New Roman" panose="02020603050405020304" pitchFamily="18" charset="0"/>
                <a:cs typeface="Times New Roman" panose="02020603050405020304" pitchFamily="18" charset="0"/>
              </a:rPr>
              <a:t>2 </a:t>
            </a:r>
            <a:r>
              <a:rPr lang="en-US" sz="3000" b="1" dirty="0">
                <a:latin typeface="Times New Roman" panose="02020603050405020304" pitchFamily="18" charset="0"/>
                <a:cs typeface="Times New Roman" panose="02020603050405020304" pitchFamily="18" charset="0"/>
              </a:rPr>
              <a:t>but his delight is in the law of the </a:t>
            </a:r>
            <a:r>
              <a:rPr lang="en-US" sz="3000" b="1" cap="small" dirty="0">
                <a:latin typeface="Times New Roman" panose="02020603050405020304" pitchFamily="18" charset="0"/>
                <a:cs typeface="Times New Roman" panose="02020603050405020304" pitchFamily="18" charset="0"/>
              </a:rPr>
              <a:t>Lord</a:t>
            </a:r>
            <a:r>
              <a:rPr lang="en-US" sz="3000" b="1" dirty="0">
                <a:latin typeface="Times New Roman" panose="02020603050405020304" pitchFamily="18" charset="0"/>
                <a:cs typeface="Times New Roman" panose="02020603050405020304" pitchFamily="18" charset="0"/>
              </a:rPr>
              <a:t>, and on his law he meditates day and night. </a:t>
            </a:r>
            <a:r>
              <a:rPr lang="en-US" sz="3000" b="1" baseline="30000" dirty="0">
                <a:latin typeface="Times New Roman" panose="02020603050405020304" pitchFamily="18" charset="0"/>
                <a:cs typeface="Times New Roman" panose="02020603050405020304" pitchFamily="18" charset="0"/>
              </a:rPr>
              <a:t>3 </a:t>
            </a:r>
            <a:r>
              <a:rPr lang="en-US" sz="3000" b="1" dirty="0">
                <a:latin typeface="Times New Roman" panose="02020603050405020304" pitchFamily="18" charset="0"/>
                <a:cs typeface="Times New Roman" panose="02020603050405020304" pitchFamily="18" charset="0"/>
              </a:rPr>
              <a:t>He is like a tree planted by streams of water that yields its fruit in its season, and its leaf does not wither. In all that he does, he prospers. </a:t>
            </a:r>
            <a:r>
              <a:rPr lang="en-US" sz="3000" b="1" baseline="30000" dirty="0">
                <a:solidFill>
                  <a:srgbClr val="FF0000"/>
                </a:solidFill>
                <a:latin typeface="Times New Roman" panose="02020603050405020304" pitchFamily="18" charset="0"/>
                <a:cs typeface="Times New Roman" panose="02020603050405020304" pitchFamily="18" charset="0"/>
              </a:rPr>
              <a:t>4 </a:t>
            </a:r>
            <a:r>
              <a:rPr lang="en-US" sz="3000" b="1" dirty="0">
                <a:solidFill>
                  <a:srgbClr val="FF0000"/>
                </a:solidFill>
                <a:latin typeface="Times New Roman" panose="02020603050405020304" pitchFamily="18" charset="0"/>
                <a:cs typeface="Times New Roman" panose="02020603050405020304" pitchFamily="18" charset="0"/>
              </a:rPr>
              <a:t>The wicked are not so, but are like chaff that the wind drives away. </a:t>
            </a:r>
            <a:r>
              <a:rPr lang="en-US" sz="3000" b="1" baseline="30000" dirty="0">
                <a:solidFill>
                  <a:srgbClr val="FF0000"/>
                </a:solidFill>
                <a:latin typeface="Times New Roman" panose="02020603050405020304" pitchFamily="18" charset="0"/>
                <a:cs typeface="Times New Roman" panose="02020603050405020304" pitchFamily="18" charset="0"/>
              </a:rPr>
              <a:t>5 </a:t>
            </a:r>
            <a:r>
              <a:rPr lang="en-US" sz="3000" b="1" dirty="0">
                <a:solidFill>
                  <a:srgbClr val="FF0000"/>
                </a:solidFill>
                <a:latin typeface="Times New Roman" panose="02020603050405020304" pitchFamily="18" charset="0"/>
                <a:cs typeface="Times New Roman" panose="02020603050405020304" pitchFamily="18" charset="0"/>
              </a:rPr>
              <a:t>Therefore the wicked will not stand in the judgment, nor sinners in the congregation of the righteous; </a:t>
            </a:r>
            <a:r>
              <a:rPr lang="en-US" sz="3000" b="1" baseline="30000" dirty="0">
                <a:solidFill>
                  <a:srgbClr val="FF0000"/>
                </a:solidFill>
                <a:latin typeface="Times New Roman" panose="02020603050405020304" pitchFamily="18" charset="0"/>
                <a:cs typeface="Times New Roman" panose="02020603050405020304" pitchFamily="18" charset="0"/>
              </a:rPr>
              <a:t>6 </a:t>
            </a:r>
            <a:r>
              <a:rPr lang="en-US" sz="3000" b="1" dirty="0">
                <a:solidFill>
                  <a:srgbClr val="FF0000"/>
                </a:solidFill>
                <a:latin typeface="Times New Roman" panose="02020603050405020304" pitchFamily="18" charset="0"/>
                <a:cs typeface="Times New Roman" panose="02020603050405020304" pitchFamily="18" charset="0"/>
              </a:rPr>
              <a:t>for the </a:t>
            </a:r>
            <a:r>
              <a:rPr lang="en-US" sz="3000" b="1" cap="small" dirty="0">
                <a:solidFill>
                  <a:srgbClr val="FF0000"/>
                </a:solidFill>
                <a:latin typeface="Times New Roman" panose="02020603050405020304" pitchFamily="18" charset="0"/>
                <a:cs typeface="Times New Roman" panose="02020603050405020304" pitchFamily="18" charset="0"/>
              </a:rPr>
              <a:t>Lord</a:t>
            </a:r>
            <a:r>
              <a:rPr lang="en-US" sz="3000" b="1" dirty="0">
                <a:solidFill>
                  <a:srgbClr val="FF0000"/>
                </a:solidFill>
                <a:latin typeface="Times New Roman" panose="02020603050405020304" pitchFamily="18" charset="0"/>
                <a:cs typeface="Times New Roman" panose="02020603050405020304" pitchFamily="18" charset="0"/>
              </a:rPr>
              <a:t> knows the way of the righteous, but the way of the wicked will perish. </a:t>
            </a:r>
            <a:r>
              <a:rPr lang="en-US" sz="3000" b="1" dirty="0">
                <a:latin typeface="Times New Roman" panose="02020603050405020304" pitchFamily="18" charset="0"/>
                <a:cs typeface="Times New Roman" panose="02020603050405020304" pitchFamily="18" charset="0"/>
              </a:rPr>
              <a:t>(</a:t>
            </a:r>
            <a:r>
              <a:rPr lang="en-US" sz="2600" b="1" dirty="0">
                <a:latin typeface="Times New Roman" panose="02020603050405020304" pitchFamily="18" charset="0"/>
                <a:cs typeface="Times New Roman" panose="02020603050405020304" pitchFamily="18" charset="0"/>
              </a:rPr>
              <a:t>Psalm 1</a:t>
            </a:r>
            <a:r>
              <a:rPr lang="en-US" sz="3000" b="1" dirty="0">
                <a:latin typeface="Times New Roman" panose="02020603050405020304" pitchFamily="18" charset="0"/>
                <a:cs typeface="Times New Roman" panose="02020603050405020304" pitchFamily="18" charset="0"/>
              </a:rPr>
              <a:t>)</a:t>
            </a:r>
            <a:endParaRPr lang="en-US" altLang="zh-CN" sz="3000" b="1" dirty="0">
              <a:latin typeface="+mn-ea"/>
            </a:endParaRPr>
          </a:p>
        </p:txBody>
      </p:sp>
    </p:spTree>
    <p:extLst>
      <p:ext uri="{BB962C8B-B14F-4D97-AF65-F5344CB8AC3E}">
        <p14:creationId xmlns:p14="http://schemas.microsoft.com/office/powerpoint/2010/main" val="2102221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F23825A-249D-4040-AACB-9181BAD2BAE3}"/>
              </a:ext>
            </a:extLst>
          </p:cNvPr>
          <p:cNvSpPr>
            <a:spLocks noGrp="1"/>
          </p:cNvSpPr>
          <p:nvPr>
            <p:ph idx="1"/>
          </p:nvPr>
        </p:nvSpPr>
        <p:spPr>
          <a:xfrm>
            <a:off x="282011" y="1871529"/>
            <a:ext cx="8545795" cy="4305434"/>
          </a:xfrm>
        </p:spPr>
        <p:txBody>
          <a:bodyPr>
            <a:normAutofit/>
          </a:bodyPr>
          <a:lstStyle/>
          <a:p>
            <a:pPr marL="0" indent="0" algn="ctr">
              <a:buNone/>
            </a:pPr>
            <a:r>
              <a:rPr lang="zh-CN" altLang="en-US" sz="3200" b="1" dirty="0"/>
              <a:t>我们盼望蒙福吗？愿神帮助我们！</a:t>
            </a:r>
            <a:endParaRPr lang="en-US" altLang="zh-CN" sz="1000" b="1" dirty="0"/>
          </a:p>
          <a:p>
            <a:pPr marL="0" indent="0" algn="ctr">
              <a:buNone/>
            </a:pPr>
            <a:endParaRPr lang="en-US" altLang="zh-CN" sz="1000" b="1" dirty="0"/>
          </a:p>
          <a:p>
            <a:pPr marL="0" indent="0" algn="ctr">
              <a:buNone/>
            </a:pPr>
            <a:r>
              <a:rPr lang="en-US" sz="3200" b="1" dirty="0">
                <a:latin typeface="Times New Roman" panose="02020603050405020304" pitchFamily="18" charset="0"/>
                <a:cs typeface="Times New Roman" panose="02020603050405020304" pitchFamily="18" charset="0"/>
              </a:rPr>
              <a:t>Do We Desire to be Blessed? May God Help Us!</a:t>
            </a:r>
          </a:p>
        </p:txBody>
      </p:sp>
    </p:spTree>
    <p:extLst>
      <p:ext uri="{BB962C8B-B14F-4D97-AF65-F5344CB8AC3E}">
        <p14:creationId xmlns:p14="http://schemas.microsoft.com/office/powerpoint/2010/main" val="3644452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155" y="180304"/>
            <a:ext cx="8165205" cy="6362163"/>
          </a:xfrm>
        </p:spPr>
        <p:txBody>
          <a:bodyPr>
            <a:normAutofit/>
          </a:bodyPr>
          <a:lstStyle/>
          <a:p>
            <a:pPr marL="0" indent="0" algn="ctr">
              <a:buNone/>
            </a:pPr>
            <a:r>
              <a:rPr lang="zh-CN" altLang="en-US" sz="3200" b="1" dirty="0">
                <a:latin typeface="+mn-ea"/>
              </a:rPr>
              <a:t>蒙福的道路</a:t>
            </a:r>
            <a:endParaRPr lang="en-US" altLang="zh-CN" sz="3200" b="1" dirty="0">
              <a:latin typeface="+mn-ea"/>
            </a:endParaRPr>
          </a:p>
          <a:p>
            <a:pPr marL="0" indent="0" algn="ctr">
              <a:buNone/>
            </a:pPr>
            <a:r>
              <a:rPr lang="en-US" b="1" dirty="0">
                <a:latin typeface="Times New Roman" panose="02020603050405020304" pitchFamily="18" charset="0"/>
                <a:cs typeface="Times New Roman" panose="02020603050405020304" pitchFamily="18" charset="0"/>
              </a:rPr>
              <a:t>The Blessed </a:t>
            </a:r>
            <a:r>
              <a:rPr lang="en-US" altLang="zh-CN" b="1" dirty="0">
                <a:latin typeface="Times New Roman" panose="02020603050405020304" pitchFamily="18" charset="0"/>
                <a:cs typeface="Times New Roman" panose="02020603050405020304" pitchFamily="18" charset="0"/>
              </a:rPr>
              <a:t>Way</a:t>
            </a:r>
            <a:endParaRPr lang="en-US" b="1" dirty="0">
              <a:latin typeface="Times New Roman" panose="02020603050405020304" pitchFamily="18" charset="0"/>
              <a:cs typeface="Times New Roman" panose="02020603050405020304" pitchFamily="18" charset="0"/>
            </a:endParaRPr>
          </a:p>
          <a:p>
            <a:pPr marL="0" indent="0" algn="ctr">
              <a:buNone/>
            </a:pPr>
            <a:endParaRPr lang="en-US" b="1" dirty="0">
              <a:latin typeface="Times New Roman" panose="02020603050405020304" pitchFamily="18" charset="0"/>
              <a:cs typeface="Times New Roman" panose="02020603050405020304" pitchFamily="18" charset="0"/>
            </a:endParaRPr>
          </a:p>
          <a:p>
            <a:pPr marL="0" indent="0" algn="ctr">
              <a:buNone/>
            </a:pPr>
            <a:r>
              <a:rPr lang="zh-CN" altLang="en-US" b="1" dirty="0">
                <a:solidFill>
                  <a:schemeClr val="accent6"/>
                </a:solidFill>
                <a:latin typeface="Times New Roman" panose="02020603050405020304" pitchFamily="18" charset="0"/>
                <a:cs typeface="Times New Roman" panose="02020603050405020304" pitchFamily="18" charset="0"/>
              </a:rPr>
              <a:t>蒙福的前提</a:t>
            </a:r>
            <a:endParaRPr lang="en-US" altLang="zh-CN" b="1" dirty="0">
              <a:solidFill>
                <a:schemeClr val="accent6"/>
              </a:solidFill>
              <a:latin typeface="Times New Roman" panose="02020603050405020304" pitchFamily="18" charset="0"/>
              <a:cs typeface="Times New Roman" panose="02020603050405020304" pitchFamily="18" charset="0"/>
            </a:endParaRPr>
          </a:p>
          <a:p>
            <a:pPr marL="0" indent="0" algn="ctr">
              <a:buNone/>
            </a:pPr>
            <a:r>
              <a:rPr lang="en-US" altLang="zh-CN" b="1" dirty="0" smtClean="0">
                <a:solidFill>
                  <a:schemeClr val="accent6"/>
                </a:solidFill>
                <a:latin typeface="Times New Roman" panose="02020603050405020304" pitchFamily="18" charset="0"/>
                <a:cs typeface="Times New Roman" panose="02020603050405020304" pitchFamily="18" charset="0"/>
              </a:rPr>
              <a:t>Premise </a:t>
            </a:r>
            <a:r>
              <a:rPr lang="en-US" altLang="zh-CN" b="1" dirty="0">
                <a:solidFill>
                  <a:schemeClr val="accent6"/>
                </a:solidFill>
                <a:latin typeface="Times New Roman" panose="02020603050405020304" pitchFamily="18" charset="0"/>
                <a:cs typeface="Times New Roman" panose="02020603050405020304" pitchFamily="18" charset="0"/>
              </a:rPr>
              <a:t>of Being Blessed</a:t>
            </a:r>
          </a:p>
          <a:p>
            <a:pPr marL="0" indent="0" algn="ctr">
              <a:buNone/>
            </a:pPr>
            <a:endParaRPr lang="en-US" altLang="zh-CN" b="1" dirty="0">
              <a:solidFill>
                <a:schemeClr val="accent6"/>
              </a:solidFill>
              <a:latin typeface="Times New Roman" panose="02020603050405020304" pitchFamily="18" charset="0"/>
              <a:cs typeface="Times New Roman" panose="02020603050405020304" pitchFamily="18" charset="0"/>
            </a:endParaRPr>
          </a:p>
          <a:p>
            <a:pPr marL="0" indent="0" algn="ctr">
              <a:buNone/>
            </a:pPr>
            <a:r>
              <a:rPr lang="zh-CN" altLang="en-US" b="1" dirty="0">
                <a:solidFill>
                  <a:schemeClr val="accent6"/>
                </a:solidFill>
                <a:latin typeface="Times New Roman" panose="02020603050405020304" pitchFamily="18" charset="0"/>
                <a:cs typeface="Times New Roman" panose="02020603050405020304" pitchFamily="18" charset="0"/>
              </a:rPr>
              <a:t>蒙福的根基</a:t>
            </a:r>
            <a:endParaRPr lang="en-US" altLang="zh-CN" b="1" dirty="0">
              <a:solidFill>
                <a:schemeClr val="accent6"/>
              </a:solidFill>
              <a:latin typeface="Times New Roman" panose="02020603050405020304" pitchFamily="18" charset="0"/>
              <a:cs typeface="Times New Roman" panose="02020603050405020304" pitchFamily="18" charset="0"/>
            </a:endParaRPr>
          </a:p>
          <a:p>
            <a:pPr marL="0" indent="0" algn="ctr">
              <a:buNone/>
            </a:pPr>
            <a:r>
              <a:rPr lang="en-US" altLang="zh-CN" b="1" dirty="0">
                <a:solidFill>
                  <a:schemeClr val="accent6"/>
                </a:solidFill>
                <a:latin typeface="Times New Roman" panose="02020603050405020304" pitchFamily="18" charset="0"/>
                <a:cs typeface="Times New Roman" panose="02020603050405020304" pitchFamily="18" charset="0"/>
              </a:rPr>
              <a:t>Foundation of Being</a:t>
            </a:r>
            <a:r>
              <a:rPr lang="zh-CN" altLang="en-US" b="1" dirty="0">
                <a:solidFill>
                  <a:schemeClr val="accent6"/>
                </a:solidFill>
                <a:latin typeface="Times New Roman" panose="02020603050405020304" pitchFamily="18" charset="0"/>
                <a:cs typeface="Times New Roman" panose="02020603050405020304" pitchFamily="18" charset="0"/>
              </a:rPr>
              <a:t> </a:t>
            </a:r>
            <a:r>
              <a:rPr lang="en-US" altLang="zh-CN" b="1" dirty="0">
                <a:solidFill>
                  <a:schemeClr val="accent6"/>
                </a:solidFill>
                <a:latin typeface="Times New Roman" panose="02020603050405020304" pitchFamily="18" charset="0"/>
                <a:cs typeface="Times New Roman" panose="02020603050405020304" pitchFamily="18" charset="0"/>
              </a:rPr>
              <a:t>Blessed</a:t>
            </a:r>
          </a:p>
          <a:p>
            <a:pPr marL="0" indent="0" algn="ctr">
              <a:buNone/>
            </a:pPr>
            <a:endParaRPr lang="en-US" altLang="zh-CN" b="1" dirty="0">
              <a:solidFill>
                <a:schemeClr val="accent6"/>
              </a:solidFill>
              <a:latin typeface="Times New Roman" panose="02020603050405020304" pitchFamily="18" charset="0"/>
              <a:cs typeface="Times New Roman" panose="02020603050405020304" pitchFamily="18" charset="0"/>
            </a:endParaRPr>
          </a:p>
          <a:p>
            <a:pPr marL="0" indent="0" algn="ctr">
              <a:buNone/>
            </a:pPr>
            <a:r>
              <a:rPr lang="zh-CN" altLang="en-US" b="1" dirty="0">
                <a:solidFill>
                  <a:schemeClr val="accent6"/>
                </a:solidFill>
                <a:latin typeface="Times New Roman" panose="02020603050405020304" pitchFamily="18" charset="0"/>
                <a:cs typeface="Times New Roman" panose="02020603050405020304" pitchFamily="18" charset="0"/>
              </a:rPr>
              <a:t>蒙福的果实</a:t>
            </a:r>
            <a:endParaRPr lang="en-US" altLang="zh-CN" b="1" dirty="0">
              <a:solidFill>
                <a:schemeClr val="accent6"/>
              </a:solidFill>
              <a:latin typeface="Times New Roman" panose="02020603050405020304" pitchFamily="18" charset="0"/>
              <a:cs typeface="Times New Roman" panose="02020603050405020304" pitchFamily="18" charset="0"/>
            </a:endParaRPr>
          </a:p>
          <a:p>
            <a:pPr marL="0" indent="0" algn="ctr">
              <a:buNone/>
            </a:pPr>
            <a:r>
              <a:rPr lang="en-US" b="1" dirty="0">
                <a:solidFill>
                  <a:schemeClr val="accent6"/>
                </a:solidFill>
                <a:latin typeface="Times New Roman" panose="02020603050405020304" pitchFamily="18" charset="0"/>
                <a:cs typeface="Times New Roman" panose="02020603050405020304" pitchFamily="18" charset="0"/>
              </a:rPr>
              <a:t>Fruit of Being Blessed</a:t>
            </a:r>
            <a:endParaRPr lang="en-US" altLang="zh-CN" b="1" dirty="0">
              <a:solidFill>
                <a:schemeClr val="accent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448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B3098A-97F5-41AA-9DB4-0257F0979579}"/>
              </a:ext>
            </a:extLst>
          </p:cNvPr>
          <p:cNvSpPr>
            <a:spLocks noGrp="1"/>
          </p:cNvSpPr>
          <p:nvPr>
            <p:ph type="title"/>
          </p:nvPr>
        </p:nvSpPr>
        <p:spPr>
          <a:xfrm>
            <a:off x="628650" y="2350094"/>
            <a:ext cx="7886700" cy="1170774"/>
          </a:xfrm>
        </p:spPr>
        <p:txBody>
          <a:bodyPr>
            <a:normAutofit/>
          </a:bodyPr>
          <a:lstStyle/>
          <a:p>
            <a:pPr marL="0" indent="0" algn="ctr"/>
            <a:r>
              <a:rPr lang="zh-CN" altLang="en-US" sz="3600" b="1" dirty="0">
                <a:solidFill>
                  <a:schemeClr val="accent6"/>
                </a:solidFill>
                <a:latin typeface="Times New Roman" panose="02020603050405020304" pitchFamily="18" charset="0"/>
                <a:cs typeface="Times New Roman" panose="02020603050405020304" pitchFamily="18" charset="0"/>
              </a:rPr>
              <a:t>蒙福的前提</a:t>
            </a:r>
            <a:r>
              <a:rPr lang="en-US" altLang="zh-CN" sz="3600" b="1" dirty="0">
                <a:solidFill>
                  <a:schemeClr val="accent6"/>
                </a:solidFill>
                <a:latin typeface="Times New Roman" panose="02020603050405020304" pitchFamily="18" charset="0"/>
                <a:cs typeface="Times New Roman" panose="02020603050405020304" pitchFamily="18" charset="0"/>
              </a:rPr>
              <a:t/>
            </a:r>
            <a:br>
              <a:rPr lang="en-US" altLang="zh-CN" sz="3600" b="1" dirty="0">
                <a:solidFill>
                  <a:schemeClr val="accent6"/>
                </a:solidFill>
                <a:latin typeface="Times New Roman" panose="02020603050405020304" pitchFamily="18" charset="0"/>
                <a:cs typeface="Times New Roman" panose="02020603050405020304" pitchFamily="18" charset="0"/>
              </a:rPr>
            </a:br>
            <a:r>
              <a:rPr lang="en-US" altLang="zh-CN" sz="3600" b="1" dirty="0" smtClean="0">
                <a:solidFill>
                  <a:schemeClr val="accent6"/>
                </a:solidFill>
                <a:latin typeface="Times New Roman" panose="02020603050405020304" pitchFamily="18" charset="0"/>
                <a:cs typeface="Times New Roman" panose="02020603050405020304" pitchFamily="18" charset="0"/>
              </a:rPr>
              <a:t>Premise </a:t>
            </a:r>
            <a:r>
              <a:rPr lang="en-US" altLang="zh-CN" sz="3600" b="1" dirty="0">
                <a:solidFill>
                  <a:schemeClr val="accent6"/>
                </a:solidFill>
                <a:latin typeface="Times New Roman" panose="02020603050405020304" pitchFamily="18" charset="0"/>
                <a:cs typeface="Times New Roman" panose="02020603050405020304" pitchFamily="18" charset="0"/>
              </a:rPr>
              <a:t>of Being Blessed</a:t>
            </a:r>
            <a:endParaRPr lang="en-US" sz="3600" dirty="0">
              <a:solidFill>
                <a:schemeClr val="accent6"/>
              </a:solidFill>
            </a:endParaRPr>
          </a:p>
        </p:txBody>
      </p:sp>
    </p:spTree>
    <p:extLst>
      <p:ext uri="{BB962C8B-B14F-4D97-AF65-F5344CB8AC3E}">
        <p14:creationId xmlns:p14="http://schemas.microsoft.com/office/powerpoint/2010/main" val="3212873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546" y="115910"/>
            <a:ext cx="8873543" cy="6568225"/>
          </a:xfrm>
        </p:spPr>
        <p:txBody>
          <a:bodyPr>
            <a:normAutofit fontScale="92500" lnSpcReduction="10000"/>
          </a:bodyPr>
          <a:lstStyle/>
          <a:p>
            <a:pPr algn="l"/>
            <a:r>
              <a:rPr lang="zh-CN" altLang="en-US" sz="3000" b="1" dirty="0">
                <a:solidFill>
                  <a:srgbClr val="FF0000"/>
                </a:solidFill>
                <a:latin typeface="+mn-ea"/>
              </a:rPr>
              <a:t>不从恶人的计谋，不站罪人的道路，不坐亵慢人的座位，</a:t>
            </a:r>
            <a:r>
              <a:rPr lang="zh-CN" altLang="en-US" sz="3000" b="1" dirty="0">
                <a:solidFill>
                  <a:srgbClr val="0000FF"/>
                </a:solidFill>
                <a:latin typeface="+mn-ea"/>
              </a:rPr>
              <a:t>惟喜爱耶和华的律法，昼夜思想，这人便为有福！他要像一棵树栽在溪水旁，按时候结果子，叶子也不枯干。凡他所做的尽都顺利。恶人并不是这样，乃像糠粃被风吹散。因此，当审判的时候恶人必站立不住；罪人在义人的会中也是如此。因为耶和华知道义人的道路；恶人的道路却必灭亡。</a:t>
            </a:r>
            <a:r>
              <a:rPr lang="zh-CN" altLang="en-US" sz="3000" b="1" dirty="0">
                <a:latin typeface="+mn-ea"/>
              </a:rPr>
              <a:t>（诗一） </a:t>
            </a:r>
            <a:endParaRPr lang="en-US" sz="3000" dirty="0">
              <a:latin typeface="Times New Roman" panose="02020603050405020304" pitchFamily="18" charset="0"/>
              <a:cs typeface="Times New Roman" panose="02020603050405020304" pitchFamily="18" charset="0"/>
            </a:endParaRPr>
          </a:p>
          <a:p>
            <a:pPr algn="l"/>
            <a:r>
              <a:rPr lang="en-US" sz="3000" b="1" baseline="30000" dirty="0">
                <a:solidFill>
                  <a:srgbClr val="FF0000"/>
                </a:solidFill>
                <a:latin typeface="Times New Roman" panose="02020603050405020304" pitchFamily="18" charset="0"/>
                <a:cs typeface="Times New Roman" panose="02020603050405020304" pitchFamily="18" charset="0"/>
              </a:rPr>
              <a:t>1 </a:t>
            </a:r>
            <a:r>
              <a:rPr lang="en-US" sz="3000" b="1" dirty="0">
                <a:solidFill>
                  <a:srgbClr val="FF0000"/>
                </a:solidFill>
                <a:latin typeface="Times New Roman" panose="02020603050405020304" pitchFamily="18" charset="0"/>
                <a:cs typeface="Times New Roman" panose="02020603050405020304" pitchFamily="18" charset="0"/>
              </a:rPr>
              <a:t>Blessed is the man who walks not in the counsel of the wicked, nor stands in the way of sinners, nor sits in the seat of scoffers;</a:t>
            </a:r>
            <a:r>
              <a:rPr lang="en-US" sz="3000" b="1" dirty="0">
                <a:latin typeface="Times New Roman" panose="02020603050405020304" pitchFamily="18" charset="0"/>
                <a:cs typeface="Times New Roman" panose="02020603050405020304" pitchFamily="18" charset="0"/>
              </a:rPr>
              <a:t> </a:t>
            </a:r>
            <a:r>
              <a:rPr lang="en-US" sz="3000" b="1" baseline="30000" dirty="0">
                <a:latin typeface="Times New Roman" panose="02020603050405020304" pitchFamily="18" charset="0"/>
                <a:cs typeface="Times New Roman" panose="02020603050405020304" pitchFamily="18" charset="0"/>
              </a:rPr>
              <a:t>2 </a:t>
            </a:r>
            <a:r>
              <a:rPr lang="en-US" sz="3000" b="1" dirty="0">
                <a:latin typeface="Times New Roman" panose="02020603050405020304" pitchFamily="18" charset="0"/>
                <a:cs typeface="Times New Roman" panose="02020603050405020304" pitchFamily="18" charset="0"/>
              </a:rPr>
              <a:t>but his delight is in the law of the </a:t>
            </a:r>
            <a:r>
              <a:rPr lang="en-US" sz="3000" b="1" cap="small" dirty="0">
                <a:latin typeface="Times New Roman" panose="02020603050405020304" pitchFamily="18" charset="0"/>
                <a:cs typeface="Times New Roman" panose="02020603050405020304" pitchFamily="18" charset="0"/>
              </a:rPr>
              <a:t>Lord</a:t>
            </a:r>
            <a:r>
              <a:rPr lang="en-US" sz="3000" b="1" dirty="0">
                <a:latin typeface="Times New Roman" panose="02020603050405020304" pitchFamily="18" charset="0"/>
                <a:cs typeface="Times New Roman" panose="02020603050405020304" pitchFamily="18" charset="0"/>
              </a:rPr>
              <a:t>, and on his law he meditates day and night. </a:t>
            </a:r>
            <a:r>
              <a:rPr lang="en-US" sz="3000" b="1" baseline="30000" dirty="0">
                <a:latin typeface="Times New Roman" panose="02020603050405020304" pitchFamily="18" charset="0"/>
                <a:cs typeface="Times New Roman" panose="02020603050405020304" pitchFamily="18" charset="0"/>
              </a:rPr>
              <a:t>3 </a:t>
            </a:r>
            <a:r>
              <a:rPr lang="en-US" sz="3000" b="1" dirty="0">
                <a:latin typeface="Times New Roman" panose="02020603050405020304" pitchFamily="18" charset="0"/>
                <a:cs typeface="Times New Roman" panose="02020603050405020304" pitchFamily="18" charset="0"/>
              </a:rPr>
              <a:t>He is like a tree planted by streams of water that yields its fruit in its season, and its leaf does not wither. In all that he does, he prospers. </a:t>
            </a:r>
            <a:r>
              <a:rPr lang="en-US" sz="3000" b="1" baseline="30000" dirty="0">
                <a:latin typeface="Times New Roman" panose="02020603050405020304" pitchFamily="18" charset="0"/>
                <a:cs typeface="Times New Roman" panose="02020603050405020304" pitchFamily="18" charset="0"/>
              </a:rPr>
              <a:t>4 </a:t>
            </a:r>
            <a:r>
              <a:rPr lang="en-US" sz="3000" b="1" dirty="0">
                <a:latin typeface="Times New Roman" panose="02020603050405020304" pitchFamily="18" charset="0"/>
                <a:cs typeface="Times New Roman" panose="02020603050405020304" pitchFamily="18" charset="0"/>
              </a:rPr>
              <a:t>The wicked are not so, but are like chaff that the wind drives away. </a:t>
            </a:r>
            <a:r>
              <a:rPr lang="en-US" sz="3000" b="1" baseline="30000" dirty="0">
                <a:latin typeface="Times New Roman" panose="02020603050405020304" pitchFamily="18" charset="0"/>
                <a:cs typeface="Times New Roman" panose="02020603050405020304" pitchFamily="18" charset="0"/>
              </a:rPr>
              <a:t>5 </a:t>
            </a:r>
            <a:r>
              <a:rPr lang="en-US" sz="3000" b="1" dirty="0">
                <a:latin typeface="Times New Roman" panose="02020603050405020304" pitchFamily="18" charset="0"/>
                <a:cs typeface="Times New Roman" panose="02020603050405020304" pitchFamily="18" charset="0"/>
              </a:rPr>
              <a:t>Therefore the wicked will not stand in the judgment, nor sinners in the congregation of the righteous; </a:t>
            </a:r>
            <a:r>
              <a:rPr lang="en-US" sz="3000" b="1" baseline="30000" dirty="0">
                <a:latin typeface="Times New Roman" panose="02020603050405020304" pitchFamily="18" charset="0"/>
                <a:cs typeface="Times New Roman" panose="02020603050405020304" pitchFamily="18" charset="0"/>
              </a:rPr>
              <a:t>6 </a:t>
            </a:r>
            <a:r>
              <a:rPr lang="en-US" sz="3000" b="1" dirty="0">
                <a:latin typeface="Times New Roman" panose="02020603050405020304" pitchFamily="18" charset="0"/>
                <a:cs typeface="Times New Roman" panose="02020603050405020304" pitchFamily="18" charset="0"/>
              </a:rPr>
              <a:t>for the </a:t>
            </a:r>
            <a:r>
              <a:rPr lang="en-US" sz="3000" b="1" cap="small" dirty="0">
                <a:latin typeface="Times New Roman" panose="02020603050405020304" pitchFamily="18" charset="0"/>
                <a:cs typeface="Times New Roman" panose="02020603050405020304" pitchFamily="18" charset="0"/>
              </a:rPr>
              <a:t>Lord</a:t>
            </a:r>
            <a:r>
              <a:rPr lang="en-US" sz="3000" b="1" dirty="0">
                <a:latin typeface="Times New Roman" panose="02020603050405020304" pitchFamily="18" charset="0"/>
                <a:cs typeface="Times New Roman" panose="02020603050405020304" pitchFamily="18" charset="0"/>
              </a:rPr>
              <a:t> knows the way of the righteous, but the way of the wicked will perish. (</a:t>
            </a:r>
            <a:r>
              <a:rPr lang="en-US" sz="2600" b="1" dirty="0">
                <a:latin typeface="Times New Roman" panose="02020603050405020304" pitchFamily="18" charset="0"/>
                <a:cs typeface="Times New Roman" panose="02020603050405020304" pitchFamily="18" charset="0"/>
              </a:rPr>
              <a:t>Psalm 1</a:t>
            </a:r>
            <a:r>
              <a:rPr lang="en-US" sz="3000" b="1" dirty="0">
                <a:latin typeface="Times New Roman" panose="02020603050405020304" pitchFamily="18" charset="0"/>
                <a:cs typeface="Times New Roman" panose="02020603050405020304" pitchFamily="18" charset="0"/>
              </a:rPr>
              <a:t>)</a:t>
            </a:r>
            <a:endParaRPr lang="en-US" altLang="zh-CN" sz="3000" b="1" dirty="0">
              <a:latin typeface="+mn-ea"/>
            </a:endParaRPr>
          </a:p>
        </p:txBody>
      </p:sp>
    </p:spTree>
    <p:extLst>
      <p:ext uri="{BB962C8B-B14F-4D97-AF65-F5344CB8AC3E}">
        <p14:creationId xmlns:p14="http://schemas.microsoft.com/office/powerpoint/2010/main" val="2819237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CE31DD3-925A-44A6-BF4A-CF279556FB55}"/>
              </a:ext>
            </a:extLst>
          </p:cNvPr>
          <p:cNvSpPr>
            <a:spLocks noGrp="1"/>
          </p:cNvSpPr>
          <p:nvPr>
            <p:ph idx="1"/>
          </p:nvPr>
        </p:nvSpPr>
        <p:spPr>
          <a:xfrm>
            <a:off x="393107" y="222190"/>
            <a:ext cx="8197101" cy="6528987"/>
          </a:xfrm>
        </p:spPr>
        <p:txBody>
          <a:bodyPr>
            <a:normAutofit/>
          </a:bodyPr>
          <a:lstStyle/>
          <a:p>
            <a:pPr marL="0" indent="0">
              <a:buNone/>
            </a:pPr>
            <a:r>
              <a:rPr lang="zh-CN" altLang="en-US" sz="3200" b="1" dirty="0" smtClean="0">
                <a:latin typeface="+mn-ea"/>
              </a:rPr>
              <a:t>圣洁的</a:t>
            </a:r>
            <a:r>
              <a:rPr lang="zh-CN" altLang="en-US" sz="3200" b="1" smtClean="0">
                <a:latin typeface="+mn-ea"/>
              </a:rPr>
              <a:t>前</a:t>
            </a:r>
            <a:r>
              <a:rPr lang="zh-CN" altLang="en-US" sz="3200" b="1" smtClean="0">
                <a:latin typeface="+mn-ea"/>
              </a:rPr>
              <a:t>提：</a:t>
            </a:r>
            <a:r>
              <a:rPr lang="zh-CN" altLang="en-US" sz="3200" b="1" smtClean="0">
                <a:solidFill>
                  <a:srgbClr val="0000FF"/>
                </a:solidFill>
                <a:latin typeface="+mn-ea"/>
              </a:rPr>
              <a:t>你</a:t>
            </a:r>
            <a:r>
              <a:rPr lang="zh-CN" altLang="en-US" sz="3200" b="1" dirty="0">
                <a:solidFill>
                  <a:srgbClr val="0000FF"/>
                </a:solidFill>
                <a:latin typeface="+mn-ea"/>
              </a:rPr>
              <a:t>们要圣洁，因为我耶和华</a:t>
            </a:r>
            <a:r>
              <a:rPr lang="en-US" sz="3200" b="1" dirty="0">
                <a:solidFill>
                  <a:srgbClr val="0000FF"/>
                </a:solidFill>
                <a:latin typeface="+mn-ea"/>
              </a:rPr>
              <a:t>─</a:t>
            </a:r>
            <a:r>
              <a:rPr lang="zh-CN" altLang="en-US" sz="3200" b="1" dirty="0">
                <a:solidFill>
                  <a:srgbClr val="0000FF"/>
                </a:solidFill>
                <a:latin typeface="+mn-ea"/>
              </a:rPr>
              <a:t>你们的神是圣洁的。</a:t>
            </a:r>
            <a:r>
              <a:rPr lang="zh-CN" altLang="en-US" sz="3200" b="1" dirty="0">
                <a:latin typeface="+mn-ea"/>
              </a:rPr>
              <a:t>（利十九：</a:t>
            </a:r>
            <a:r>
              <a:rPr lang="en-US" sz="3200" b="1" dirty="0">
                <a:latin typeface="+mn-ea"/>
              </a:rPr>
              <a:t>2</a:t>
            </a:r>
            <a:r>
              <a:rPr lang="zh-CN" altLang="en-US" sz="3200" b="1" dirty="0">
                <a:latin typeface="+mn-ea"/>
              </a:rPr>
              <a:t>）</a:t>
            </a:r>
            <a:endParaRPr lang="en-US" altLang="zh-CN" sz="1200" b="1" dirty="0">
              <a:latin typeface="+mn-ea"/>
            </a:endParaRPr>
          </a:p>
          <a:p>
            <a:pPr marL="457200" lvl="1" indent="0">
              <a:buNone/>
            </a:pPr>
            <a:endParaRPr lang="en-US" sz="1200" b="1" dirty="0">
              <a:latin typeface="+mn-ea"/>
            </a:endParaRPr>
          </a:p>
          <a:p>
            <a:pPr marL="0" indent="0">
              <a:buNone/>
            </a:pPr>
            <a:r>
              <a:rPr lang="en-US" sz="3600" b="1" dirty="0" smtClean="0">
                <a:latin typeface="Times New Roman" panose="02020603050405020304" pitchFamily="18" charset="0"/>
                <a:cs typeface="Times New Roman" panose="02020603050405020304" pitchFamily="18" charset="0"/>
              </a:rPr>
              <a:t>Premise – Holiness: </a:t>
            </a:r>
            <a:r>
              <a:rPr lang="en-US" sz="3600" b="1" dirty="0">
                <a:solidFill>
                  <a:srgbClr val="0000FF"/>
                </a:solidFill>
                <a:latin typeface="Times New Roman" panose="02020603050405020304" pitchFamily="18" charset="0"/>
                <a:cs typeface="Times New Roman" panose="02020603050405020304" pitchFamily="18" charset="0"/>
              </a:rPr>
              <a:t>You shall be holy, for I the </a:t>
            </a:r>
            <a:r>
              <a:rPr lang="en-US" sz="3600" b="1" cap="small" dirty="0">
                <a:solidFill>
                  <a:srgbClr val="0000FF"/>
                </a:solidFill>
                <a:latin typeface="Times New Roman" panose="02020603050405020304" pitchFamily="18" charset="0"/>
                <a:cs typeface="Times New Roman" panose="02020603050405020304" pitchFamily="18" charset="0"/>
              </a:rPr>
              <a:t>Lord</a:t>
            </a:r>
            <a:r>
              <a:rPr lang="en-US" sz="3600" b="1" dirty="0">
                <a:solidFill>
                  <a:srgbClr val="0000FF"/>
                </a:solidFill>
                <a:latin typeface="Times New Roman" panose="02020603050405020304" pitchFamily="18" charset="0"/>
                <a:cs typeface="Times New Roman" panose="02020603050405020304" pitchFamily="18" charset="0"/>
              </a:rPr>
              <a:t> your God am holy. </a:t>
            </a:r>
            <a:r>
              <a:rPr lang="en-US" sz="3600" b="1" dirty="0">
                <a:latin typeface="Times New Roman" panose="02020603050405020304" pitchFamily="18" charset="0"/>
                <a:cs typeface="Times New Roman" panose="02020603050405020304" pitchFamily="18" charset="0"/>
              </a:rPr>
              <a:t>(Leviticus 19:2)</a:t>
            </a:r>
          </a:p>
          <a:p>
            <a:pPr marL="457200" lvl="1" indent="0">
              <a:buNone/>
            </a:pPr>
            <a:endParaRPr lang="en-US" sz="3200" b="1" dirty="0">
              <a:latin typeface="Times New Roman" panose="02020603050405020304" pitchFamily="18" charset="0"/>
              <a:cs typeface="Times New Roman" panose="02020603050405020304" pitchFamily="18" charset="0"/>
            </a:endParaRPr>
          </a:p>
          <a:p>
            <a:pPr marL="457200" lvl="1" indent="0">
              <a:buNone/>
            </a:pPr>
            <a:endParaRPr lang="en-US" sz="3200" b="1" dirty="0">
              <a:latin typeface="Times New Roman" panose="02020603050405020304" pitchFamily="18" charset="0"/>
              <a:cs typeface="Times New Roman" panose="02020603050405020304" pitchFamily="18" charset="0"/>
            </a:endParaRPr>
          </a:p>
          <a:p>
            <a:pPr marL="0" indent="0">
              <a:buNone/>
            </a:pPr>
            <a:r>
              <a:rPr lang="zh-CN" altLang="en-US" sz="3200" b="1" dirty="0">
                <a:latin typeface="Times New Roman" panose="02020603050405020304" pitchFamily="18" charset="0"/>
                <a:cs typeface="Times New Roman" panose="02020603050405020304" pitchFamily="18" charset="0"/>
              </a:rPr>
              <a:t>圣洁前提的两个方面 </a:t>
            </a:r>
            <a:endParaRPr lang="en-US" altLang="zh-CN" sz="3200" b="1" dirty="0">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Two </a:t>
            </a:r>
            <a:r>
              <a:rPr lang="en-US" altLang="zh-CN" sz="3200" b="1" dirty="0">
                <a:latin typeface="Times New Roman" panose="02020603050405020304" pitchFamily="18" charset="0"/>
                <a:cs typeface="Times New Roman" panose="02020603050405020304" pitchFamily="18" charset="0"/>
              </a:rPr>
              <a:t>A</a:t>
            </a:r>
            <a:r>
              <a:rPr lang="en-US" sz="3200" b="1" dirty="0">
                <a:latin typeface="Times New Roman" panose="02020603050405020304" pitchFamily="18" charset="0"/>
                <a:cs typeface="Times New Roman" panose="02020603050405020304" pitchFamily="18" charset="0"/>
              </a:rPr>
              <a:t>spects of </a:t>
            </a:r>
            <a:r>
              <a:rPr lang="en-US" sz="3200" b="1" dirty="0" smtClean="0">
                <a:latin typeface="Times New Roman" panose="02020603050405020304" pitchFamily="18" charset="0"/>
                <a:cs typeface="Times New Roman" panose="02020603050405020304" pitchFamily="18" charset="0"/>
              </a:rPr>
              <a:t>Keeping Holiness as Premise</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208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699EFFC-2581-4128-A348-FFABF2F8F950}"/>
              </a:ext>
            </a:extLst>
          </p:cNvPr>
          <p:cNvSpPr>
            <a:spLocks noGrp="1"/>
          </p:cNvSpPr>
          <p:nvPr>
            <p:ph idx="1"/>
          </p:nvPr>
        </p:nvSpPr>
        <p:spPr>
          <a:xfrm>
            <a:off x="162369" y="136732"/>
            <a:ext cx="8836351" cy="6597353"/>
          </a:xfrm>
        </p:spPr>
        <p:txBody>
          <a:bodyPr>
            <a:normAutofit/>
          </a:bodyPr>
          <a:lstStyle/>
          <a:p>
            <a:pPr marL="0" indent="0">
              <a:buNone/>
            </a:pPr>
            <a:r>
              <a:rPr lang="en-US" altLang="zh-CN" sz="3200" b="1" dirty="0">
                <a:latin typeface="SimSun" panose="02010600030101010101" pitchFamily="2" charset="-122"/>
                <a:ea typeface="SimSun" panose="02010600030101010101" pitchFamily="2" charset="-122"/>
              </a:rPr>
              <a:t>1.</a:t>
            </a:r>
            <a:r>
              <a:rPr lang="zh-CN" altLang="en-US" sz="3200" b="1" dirty="0">
                <a:latin typeface="SimSun" panose="02010600030101010101" pitchFamily="2" charset="-122"/>
                <a:ea typeface="SimSun" panose="02010600030101010101" pitchFamily="2" charset="-122"/>
              </a:rPr>
              <a:t>小心与谁为伍 </a:t>
            </a:r>
            <a:endParaRPr lang="en-US" altLang="zh-CN" sz="3200" b="1" dirty="0">
              <a:latin typeface="SimSun" panose="02010600030101010101" pitchFamily="2" charset="-122"/>
              <a:ea typeface="SimSun" panose="02010600030101010101" pitchFamily="2" charset="-122"/>
            </a:endParaRPr>
          </a:p>
          <a:p>
            <a:pPr marL="457200" lvl="1" indent="0">
              <a:buNone/>
            </a:pP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Be careful of who we are with</a:t>
            </a:r>
          </a:p>
          <a:p>
            <a:pPr marL="0" indent="0">
              <a:buNone/>
            </a:pPr>
            <a:endParaRPr lang="en-US" altLang="zh-CN" sz="1000" b="1" dirty="0"/>
          </a:p>
          <a:p>
            <a:pPr marL="0" indent="0">
              <a:buNone/>
            </a:pPr>
            <a:endParaRPr lang="en-US" altLang="zh-CN" sz="1000" b="1" dirty="0"/>
          </a:p>
          <a:p>
            <a:pPr marL="457200" lvl="1" indent="0">
              <a:buNone/>
            </a:pPr>
            <a:r>
              <a:rPr lang="zh-CN" altLang="en-US" sz="3200" b="1" dirty="0">
                <a:solidFill>
                  <a:srgbClr val="0000FF"/>
                </a:solidFill>
                <a:latin typeface="+mn-ea"/>
              </a:rPr>
              <a:t>与智慧人同行的，必得智慧；和愚昧人作伴的，必受亏损。</a:t>
            </a:r>
            <a:r>
              <a:rPr lang="zh-CN" altLang="en-US" sz="3200" b="1" dirty="0">
                <a:latin typeface="+mn-ea"/>
              </a:rPr>
              <a:t>（箴十三：</a:t>
            </a:r>
            <a:r>
              <a:rPr lang="en-US" sz="3200" b="1" dirty="0">
                <a:latin typeface="SimSun" panose="02010600030101010101" pitchFamily="2" charset="-122"/>
                <a:ea typeface="SimSun" panose="02010600030101010101" pitchFamily="2" charset="-122"/>
              </a:rPr>
              <a:t>20</a:t>
            </a:r>
            <a:r>
              <a:rPr lang="zh-CN" altLang="en-US" sz="3200" b="1" dirty="0">
                <a:latin typeface="+mn-ea"/>
              </a:rPr>
              <a:t>）</a:t>
            </a:r>
            <a:endParaRPr lang="en-US" altLang="zh-CN" sz="3200" b="1" dirty="0">
              <a:latin typeface="+mn-ea"/>
            </a:endParaRPr>
          </a:p>
          <a:p>
            <a:pPr marL="457200" lvl="1" indent="0">
              <a:buNone/>
            </a:pPr>
            <a:endParaRPr lang="en-US" altLang="zh-CN" sz="3200" b="1" dirty="0">
              <a:latin typeface="+mn-ea"/>
            </a:endParaRPr>
          </a:p>
          <a:p>
            <a:pPr marL="457200" lvl="1" indent="0">
              <a:buNone/>
            </a:pPr>
            <a:r>
              <a:rPr lang="en-US" sz="3200" b="1" dirty="0">
                <a:solidFill>
                  <a:srgbClr val="0000FF"/>
                </a:solidFill>
                <a:latin typeface="Times New Roman" panose="02020603050405020304" pitchFamily="18" charset="0"/>
                <a:cs typeface="Times New Roman" panose="02020603050405020304" pitchFamily="18" charset="0"/>
              </a:rPr>
              <a:t>Whoever walks with the wise becomes wise, but the companion of fools will suffer harm.</a:t>
            </a:r>
            <a:r>
              <a:rPr lang="en-US" sz="3200" b="1" dirty="0">
                <a:latin typeface="Times New Roman" panose="02020603050405020304" pitchFamily="18" charset="0"/>
                <a:cs typeface="Times New Roman" panose="02020603050405020304" pitchFamily="18" charset="0"/>
              </a:rPr>
              <a:t> </a:t>
            </a:r>
            <a:r>
              <a:rPr lang="zh-CN" altLang="en-US" sz="3200" b="1" dirty="0">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Proverbs</a:t>
            </a:r>
            <a:r>
              <a:rPr lang="zh-CN" altLang="en-US" sz="3200" b="1" dirty="0">
                <a:latin typeface="Times New Roman" panose="02020603050405020304" pitchFamily="18" charset="0"/>
                <a:cs typeface="Times New Roman" panose="02020603050405020304" pitchFamily="18" charset="0"/>
              </a:rPr>
              <a:t> </a:t>
            </a:r>
            <a:r>
              <a:rPr lang="en-US" altLang="zh-CN" sz="3200" b="1" dirty="0">
                <a:latin typeface="Times New Roman" panose="02020603050405020304" pitchFamily="18" charset="0"/>
                <a:cs typeface="Times New Roman" panose="02020603050405020304" pitchFamily="18" charset="0"/>
              </a:rPr>
              <a:t>13</a:t>
            </a:r>
            <a:r>
              <a:rPr lang="zh-CN" altLang="en-US" sz="3200" b="1" dirty="0">
                <a:latin typeface="Times New Roman" panose="02020603050405020304" pitchFamily="18" charset="0"/>
                <a:cs typeface="Times New Roman" panose="02020603050405020304" pitchFamily="18" charset="0"/>
              </a:rPr>
              <a:t>：</a:t>
            </a:r>
            <a:r>
              <a:rPr lang="en-US" altLang="zh-CN" sz="3200" b="1" dirty="0">
                <a:latin typeface="Times New Roman" panose="02020603050405020304" pitchFamily="18" charset="0"/>
                <a:cs typeface="Times New Roman" panose="02020603050405020304" pitchFamily="18" charset="0"/>
              </a:rPr>
              <a:t>20</a:t>
            </a:r>
            <a:r>
              <a:rPr lang="zh-CN" altLang="en-US" sz="3200" b="1" dirty="0">
                <a:latin typeface="Times New Roman" panose="02020603050405020304" pitchFamily="18" charset="0"/>
                <a:cs typeface="Times New Roman" panose="02020603050405020304" pitchFamily="18" charset="0"/>
              </a:rPr>
              <a:t>）</a:t>
            </a:r>
            <a:endParaRPr lang="en-US" altLang="zh-C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77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699EFFC-2581-4128-A348-FFABF2F8F950}"/>
              </a:ext>
            </a:extLst>
          </p:cNvPr>
          <p:cNvSpPr>
            <a:spLocks noGrp="1"/>
          </p:cNvSpPr>
          <p:nvPr>
            <p:ph idx="1"/>
          </p:nvPr>
        </p:nvSpPr>
        <p:spPr>
          <a:xfrm>
            <a:off x="162369" y="136732"/>
            <a:ext cx="8836351" cy="6597353"/>
          </a:xfrm>
        </p:spPr>
        <p:txBody>
          <a:bodyPr>
            <a:normAutofit/>
          </a:bodyPr>
          <a:lstStyle/>
          <a:p>
            <a:pPr marL="0" indent="0">
              <a:buNone/>
            </a:pPr>
            <a:r>
              <a:rPr lang="en-US" altLang="zh-CN" sz="3200" b="1" dirty="0">
                <a:latin typeface="SimSun" panose="02010600030101010101" pitchFamily="2" charset="-122"/>
                <a:ea typeface="SimSun" panose="02010600030101010101" pitchFamily="2" charset="-122"/>
              </a:rPr>
              <a:t>2.</a:t>
            </a:r>
            <a:r>
              <a:rPr lang="zh-CN" altLang="en-US" sz="3200" b="1" dirty="0">
                <a:latin typeface="SimSun" panose="02010600030101010101" pitchFamily="2" charset="-122"/>
                <a:ea typeface="SimSun" panose="02010600030101010101" pitchFamily="2" charset="-122"/>
              </a:rPr>
              <a:t>省察自己的内心</a:t>
            </a:r>
            <a:endParaRPr lang="en-US" altLang="zh-CN" sz="3200" b="1" dirty="0">
              <a:latin typeface="SimSun" panose="02010600030101010101" pitchFamily="2" charset="-122"/>
              <a:ea typeface="SimSun" panose="02010600030101010101" pitchFamily="2" charset="-122"/>
            </a:endParaRPr>
          </a:p>
          <a:p>
            <a:pPr marL="457200" lvl="1" indent="0">
              <a:buNone/>
            </a:pPr>
            <a:r>
              <a:rPr lang="en-US" altLang="zh-CN" sz="2800" b="1" dirty="0">
                <a:latin typeface="Times New Roman" panose="02020603050405020304" pitchFamily="18" charset="0"/>
                <a:ea typeface="SimSun" panose="02010600030101010101" pitchFamily="2" charset="-122"/>
                <a:cs typeface="Times New Roman" panose="02020603050405020304" pitchFamily="18" charset="0"/>
              </a:rPr>
              <a:t>Examine</a:t>
            </a:r>
            <a:r>
              <a:rPr lang="zh-CN" altLang="en-US" sz="28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2800" b="1" dirty="0">
                <a:latin typeface="Times New Roman" panose="02020603050405020304" pitchFamily="18" charset="0"/>
                <a:ea typeface="SimSun" panose="02010600030101010101" pitchFamily="2" charset="-122"/>
                <a:cs typeface="Times New Roman" panose="02020603050405020304" pitchFamily="18" charset="0"/>
              </a:rPr>
              <a:t>Our</a:t>
            </a:r>
            <a:r>
              <a:rPr lang="zh-CN" altLang="en-US" sz="28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2800" b="1" dirty="0">
                <a:latin typeface="Times New Roman" panose="02020603050405020304" pitchFamily="18" charset="0"/>
                <a:ea typeface="SimSun" panose="02010600030101010101" pitchFamily="2" charset="-122"/>
                <a:cs typeface="Times New Roman" panose="02020603050405020304" pitchFamily="18" charset="0"/>
              </a:rPr>
              <a:t>Own</a:t>
            </a:r>
            <a:r>
              <a:rPr lang="zh-CN" altLang="en-US" sz="28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2800" b="1" dirty="0">
                <a:latin typeface="Times New Roman" panose="02020603050405020304" pitchFamily="18" charset="0"/>
                <a:ea typeface="SimSun" panose="02010600030101010101" pitchFamily="2" charset="-122"/>
                <a:cs typeface="Times New Roman" panose="02020603050405020304" pitchFamily="18" charset="0"/>
              </a:rPr>
              <a:t>Hearts</a:t>
            </a:r>
            <a:endParaRPr lang="en-US" altLang="zh-CN" sz="6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altLang="zh-CN" sz="1000" b="1" dirty="0"/>
          </a:p>
          <a:p>
            <a:pPr marL="457200" lvl="1" indent="0">
              <a:buNone/>
            </a:pPr>
            <a:r>
              <a:rPr lang="zh-CN" altLang="en-US" sz="3200" b="1" dirty="0">
                <a:solidFill>
                  <a:srgbClr val="0000FF"/>
                </a:solidFill>
                <a:latin typeface="+mn-ea"/>
              </a:rPr>
              <a:t>但各人被试探，乃是被自己的私欲牵引诱惑的。私欲既怀了胎，就生出罪来；罪既长成，就生出死来。</a:t>
            </a:r>
            <a:r>
              <a:rPr lang="zh-CN" altLang="en-US" sz="3200" b="1" dirty="0">
                <a:latin typeface="+mn-ea"/>
              </a:rPr>
              <a:t>（雅一：</a:t>
            </a:r>
            <a:r>
              <a:rPr lang="en-US" sz="3200" b="1" dirty="0">
                <a:latin typeface="SimSun" panose="02010600030101010101" pitchFamily="2" charset="-122"/>
                <a:ea typeface="SimSun" panose="02010600030101010101" pitchFamily="2" charset="-122"/>
              </a:rPr>
              <a:t>14-15</a:t>
            </a:r>
            <a:r>
              <a:rPr lang="zh-CN" altLang="en-US" sz="3200" b="1" dirty="0">
                <a:latin typeface="+mn-ea"/>
              </a:rPr>
              <a:t>）</a:t>
            </a:r>
            <a:endParaRPr lang="en-US" altLang="zh-CN" sz="3200" b="1" dirty="0">
              <a:latin typeface="+mn-ea"/>
            </a:endParaRPr>
          </a:p>
          <a:p>
            <a:pPr marL="457200" lvl="1" indent="0">
              <a:buNone/>
            </a:pPr>
            <a:endParaRPr lang="en-US" altLang="zh-CN" sz="3200" b="1" dirty="0">
              <a:latin typeface="+mn-ea"/>
            </a:endParaRPr>
          </a:p>
          <a:p>
            <a:pPr marL="457200" lvl="1" indent="0">
              <a:buNone/>
            </a:pPr>
            <a:r>
              <a:rPr lang="en-US" sz="3200" b="1" dirty="0">
                <a:solidFill>
                  <a:srgbClr val="0000FF"/>
                </a:solidFill>
                <a:latin typeface="Times New Roman" panose="02020603050405020304" pitchFamily="18" charset="0"/>
                <a:cs typeface="Times New Roman" panose="02020603050405020304" pitchFamily="18" charset="0"/>
              </a:rPr>
              <a:t>But each person is tempted when he is lured and enticed by his own desire. Then desire when it has conceived gives birth to sin, and sin when it is fully grown brings forth death.</a:t>
            </a:r>
            <a:r>
              <a:rPr lang="zh-CN" altLang="en-US" sz="3200" b="1" dirty="0">
                <a:latin typeface="Times New Roman" panose="02020603050405020304" pitchFamily="18" charset="0"/>
                <a:cs typeface="Times New Roman" panose="02020603050405020304" pitchFamily="18" charset="0"/>
              </a:rPr>
              <a:t>（</a:t>
            </a:r>
            <a:r>
              <a:rPr lang="en-US" altLang="zh-CN" sz="3200" b="1" dirty="0">
                <a:latin typeface="Times New Roman" panose="02020603050405020304" pitchFamily="18" charset="0"/>
                <a:cs typeface="Times New Roman" panose="02020603050405020304" pitchFamily="18" charset="0"/>
              </a:rPr>
              <a:t>James</a:t>
            </a:r>
            <a:r>
              <a:rPr lang="zh-CN" altLang="en-US" sz="3200" b="1" dirty="0">
                <a:latin typeface="Times New Roman" panose="02020603050405020304" pitchFamily="18" charset="0"/>
                <a:cs typeface="Times New Roman" panose="02020603050405020304" pitchFamily="18" charset="0"/>
              </a:rPr>
              <a:t> </a:t>
            </a:r>
            <a:r>
              <a:rPr lang="en-US" altLang="zh-CN" sz="3200" b="1" dirty="0">
                <a:latin typeface="Times New Roman" panose="02020603050405020304" pitchFamily="18" charset="0"/>
                <a:cs typeface="Times New Roman" panose="02020603050405020304" pitchFamily="18" charset="0"/>
              </a:rPr>
              <a:t>1</a:t>
            </a:r>
            <a:r>
              <a:rPr lang="zh-CN" altLang="en-US" sz="3200" b="1" dirty="0">
                <a:latin typeface="Times New Roman" panose="02020603050405020304" pitchFamily="18" charset="0"/>
                <a:cs typeface="Times New Roman" panose="02020603050405020304" pitchFamily="18" charset="0"/>
              </a:rPr>
              <a:t>：</a:t>
            </a:r>
            <a:r>
              <a:rPr lang="en-US" altLang="zh-CN" sz="3200" b="1" dirty="0">
                <a:latin typeface="Times New Roman" panose="02020603050405020304" pitchFamily="18" charset="0"/>
                <a:cs typeface="Times New Roman" panose="02020603050405020304" pitchFamily="18" charset="0"/>
              </a:rPr>
              <a:t>14-15</a:t>
            </a:r>
            <a:r>
              <a:rPr lang="zh-CN" altLang="en-US" sz="3200" b="1" dirty="0">
                <a:latin typeface="Times New Roman" panose="02020603050405020304" pitchFamily="18" charset="0"/>
                <a:cs typeface="Times New Roman" panose="02020603050405020304" pitchFamily="18" charset="0"/>
              </a:rPr>
              <a:t>）</a:t>
            </a:r>
            <a:endParaRPr lang="en-US" altLang="zh-C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408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B3098A-97F5-41AA-9DB4-0257F0979579}"/>
              </a:ext>
            </a:extLst>
          </p:cNvPr>
          <p:cNvSpPr>
            <a:spLocks noGrp="1"/>
          </p:cNvSpPr>
          <p:nvPr>
            <p:ph type="title"/>
          </p:nvPr>
        </p:nvSpPr>
        <p:spPr>
          <a:xfrm>
            <a:off x="628650" y="2350094"/>
            <a:ext cx="7886700" cy="1170774"/>
          </a:xfrm>
        </p:spPr>
        <p:txBody>
          <a:bodyPr>
            <a:normAutofit/>
          </a:bodyPr>
          <a:lstStyle/>
          <a:p>
            <a:pPr marL="0" indent="0" algn="ctr"/>
            <a:r>
              <a:rPr lang="zh-CN" altLang="en-US" sz="3600" b="1" dirty="0">
                <a:solidFill>
                  <a:schemeClr val="accent6"/>
                </a:solidFill>
                <a:latin typeface="Times New Roman" panose="02020603050405020304" pitchFamily="18" charset="0"/>
                <a:cs typeface="Times New Roman" panose="02020603050405020304" pitchFamily="18" charset="0"/>
              </a:rPr>
              <a:t>蒙福的根基</a:t>
            </a:r>
            <a:r>
              <a:rPr lang="en-US" altLang="zh-CN" sz="3600" b="1" dirty="0">
                <a:solidFill>
                  <a:schemeClr val="accent6"/>
                </a:solidFill>
                <a:latin typeface="Times New Roman" panose="02020603050405020304" pitchFamily="18" charset="0"/>
                <a:cs typeface="Times New Roman" panose="02020603050405020304" pitchFamily="18" charset="0"/>
              </a:rPr>
              <a:t/>
            </a:r>
            <a:br>
              <a:rPr lang="en-US" altLang="zh-CN" sz="3600" b="1" dirty="0">
                <a:solidFill>
                  <a:schemeClr val="accent6"/>
                </a:solidFill>
                <a:latin typeface="Times New Roman" panose="02020603050405020304" pitchFamily="18" charset="0"/>
                <a:cs typeface="Times New Roman" panose="02020603050405020304" pitchFamily="18" charset="0"/>
              </a:rPr>
            </a:br>
            <a:r>
              <a:rPr lang="en-US" altLang="zh-CN" sz="3600" b="1" dirty="0">
                <a:solidFill>
                  <a:schemeClr val="accent6"/>
                </a:solidFill>
                <a:latin typeface="Times New Roman" panose="02020603050405020304" pitchFamily="18" charset="0"/>
                <a:cs typeface="Times New Roman" panose="02020603050405020304" pitchFamily="18" charset="0"/>
              </a:rPr>
              <a:t>Foundation of Being Blessed</a:t>
            </a:r>
            <a:endParaRPr lang="en-US" sz="3600" dirty="0">
              <a:solidFill>
                <a:schemeClr val="accent6"/>
              </a:solidFill>
            </a:endParaRPr>
          </a:p>
        </p:txBody>
      </p:sp>
    </p:spTree>
    <p:extLst>
      <p:ext uri="{BB962C8B-B14F-4D97-AF65-F5344CB8AC3E}">
        <p14:creationId xmlns:p14="http://schemas.microsoft.com/office/powerpoint/2010/main" val="3061494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CE31DD3-925A-44A6-BF4A-CF279556FB55}"/>
              </a:ext>
            </a:extLst>
          </p:cNvPr>
          <p:cNvSpPr>
            <a:spLocks noGrp="1"/>
          </p:cNvSpPr>
          <p:nvPr>
            <p:ph idx="1"/>
          </p:nvPr>
        </p:nvSpPr>
        <p:spPr>
          <a:xfrm>
            <a:off x="367469" y="222190"/>
            <a:ext cx="8451791" cy="6528987"/>
          </a:xfrm>
        </p:spPr>
        <p:txBody>
          <a:bodyPr>
            <a:normAutofit/>
          </a:bodyPr>
          <a:lstStyle/>
          <a:p>
            <a:pPr marL="0" indent="0">
              <a:buNone/>
            </a:pPr>
            <a:r>
              <a:rPr lang="zh-CN" altLang="en-US" sz="3200" b="1" dirty="0">
                <a:latin typeface="SimSun" panose="02010600030101010101" pitchFamily="2" charset="-122"/>
                <a:ea typeface="SimSun" panose="02010600030101010101" pitchFamily="2" charset="-122"/>
              </a:rPr>
              <a:t>坚固的根基：</a:t>
            </a:r>
            <a:r>
              <a:rPr lang="zh-CN" altLang="en-US" sz="3200" b="1" dirty="0">
                <a:solidFill>
                  <a:srgbClr val="0000FF"/>
                </a:solidFill>
                <a:latin typeface="SimSun" panose="02010600030101010101" pitchFamily="2" charset="-122"/>
                <a:ea typeface="SimSun" panose="02010600030101010101" pitchFamily="2" charset="-122"/>
              </a:rPr>
              <a:t>所以，凡听见我这话就去行的，好比一个聪明人，把房子盖在盘石上；雨淋，水冲，风吹，撞着那房子，房子总不倒塌，因为根基立在盘石上。</a:t>
            </a:r>
            <a:r>
              <a:rPr lang="zh-CN" altLang="en-US" sz="3200" b="1" dirty="0">
                <a:latin typeface="SimSun" panose="02010600030101010101" pitchFamily="2" charset="-122"/>
                <a:ea typeface="SimSun" panose="02010600030101010101" pitchFamily="2" charset="-122"/>
              </a:rPr>
              <a:t>（太七：</a:t>
            </a:r>
            <a:r>
              <a:rPr lang="en-US" sz="3200" b="1" dirty="0">
                <a:latin typeface="SimSun" panose="02010600030101010101" pitchFamily="2" charset="-122"/>
                <a:ea typeface="SimSun" panose="02010600030101010101" pitchFamily="2" charset="-122"/>
              </a:rPr>
              <a:t>24-25</a:t>
            </a:r>
            <a:r>
              <a:rPr lang="zh-CN" altLang="en-US" sz="3200" b="1" dirty="0">
                <a:latin typeface="SimSun" panose="02010600030101010101" pitchFamily="2" charset="-122"/>
                <a:ea typeface="SimSun" panose="02010600030101010101" pitchFamily="2" charset="-122"/>
              </a:rPr>
              <a:t>）</a:t>
            </a:r>
            <a:endParaRPr lang="en-US" altLang="zh-CN" sz="3200" b="1" dirty="0">
              <a:latin typeface="SimSun" panose="02010600030101010101" pitchFamily="2" charset="-122"/>
              <a:ea typeface="SimSun" panose="02010600030101010101" pitchFamily="2" charset="-122"/>
            </a:endParaRPr>
          </a:p>
          <a:p>
            <a:pPr marL="0" indent="0">
              <a:buNone/>
            </a:pPr>
            <a:endParaRPr lang="en-US" sz="3600" b="1" dirty="0">
              <a:latin typeface="SimSun" panose="02010600030101010101" pitchFamily="2" charset="-122"/>
              <a:ea typeface="SimSun" panose="02010600030101010101" pitchFamily="2" charset="-122"/>
            </a:endParaRPr>
          </a:p>
          <a:p>
            <a:pPr marL="0" indent="0">
              <a:buNone/>
            </a:pPr>
            <a:r>
              <a:rPr lang="en-US" altLang="zh-CN" sz="3600" b="1" dirty="0">
                <a:latin typeface="Times New Roman" panose="02020603050405020304" pitchFamily="18" charset="0"/>
                <a:cs typeface="Times New Roman" panose="02020603050405020304" pitchFamily="18" charset="0"/>
              </a:rPr>
              <a:t>Solid</a:t>
            </a:r>
            <a:r>
              <a:rPr lang="zh-CN" altLang="en-US" sz="3600" b="1"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Foundation: </a:t>
            </a:r>
            <a:r>
              <a:rPr lang="en-US" sz="3200" b="1" dirty="0">
                <a:solidFill>
                  <a:srgbClr val="0000FF"/>
                </a:solidFill>
                <a:latin typeface="Times New Roman" panose="02020603050405020304" pitchFamily="18" charset="0"/>
                <a:cs typeface="Times New Roman" panose="02020603050405020304" pitchFamily="18" charset="0"/>
              </a:rPr>
              <a:t>Everyone then who hears these words of mine and does them will be like a wise man who built his house on the rock. And the rain fell, and the floods came, and the winds blew and beat on that house, but it did not fall, because it had been founded on the rock.</a:t>
            </a:r>
            <a:r>
              <a:rPr lang="en-US" dirty="0"/>
              <a:t> </a:t>
            </a:r>
            <a:r>
              <a:rPr lang="en-US" sz="3600" b="1" dirty="0">
                <a:latin typeface="Times New Roman" panose="02020603050405020304" pitchFamily="18" charset="0"/>
                <a:cs typeface="Times New Roman" panose="02020603050405020304" pitchFamily="18" charset="0"/>
              </a:rPr>
              <a:t>(Matthew 7:24-25)</a:t>
            </a:r>
          </a:p>
        </p:txBody>
      </p:sp>
    </p:spTree>
    <p:extLst>
      <p:ext uri="{BB962C8B-B14F-4D97-AF65-F5344CB8AC3E}">
        <p14:creationId xmlns:p14="http://schemas.microsoft.com/office/powerpoint/2010/main" val="26034347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404</TotalTime>
  <Words>1326</Words>
  <Application>Microsoft Office PowerPoint</Application>
  <PresentationFormat>On-screen Show (4:3)</PresentationFormat>
  <Paragraphs>73</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SimSun</vt:lpstr>
      <vt:lpstr>SimSun</vt:lpstr>
      <vt:lpstr>Arial</vt:lpstr>
      <vt:lpstr>Calibri</vt:lpstr>
      <vt:lpstr>Calibri Light</vt:lpstr>
      <vt:lpstr>Times New Roman</vt:lpstr>
      <vt:lpstr>Office Theme</vt:lpstr>
      <vt:lpstr>PowerPoint Presentation</vt:lpstr>
      <vt:lpstr>PowerPoint Presentation</vt:lpstr>
      <vt:lpstr>蒙福的前提 Premise of Being Blessed</vt:lpstr>
      <vt:lpstr>PowerPoint Presentation</vt:lpstr>
      <vt:lpstr>PowerPoint Presentation</vt:lpstr>
      <vt:lpstr>PowerPoint Presentation</vt:lpstr>
      <vt:lpstr>PowerPoint Presentation</vt:lpstr>
      <vt:lpstr>蒙福的根基 Foundation of Being Blessed</vt:lpstr>
      <vt:lpstr>PowerPoint Presentation</vt:lpstr>
      <vt:lpstr>PowerPoint Presentation</vt:lpstr>
      <vt:lpstr>PowerPoint Presentation</vt:lpstr>
      <vt:lpstr>PowerPoint Presentation</vt:lpstr>
      <vt:lpstr>蒙福的果实 Fruit of Being Blessed</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TennysonChen</dc:creator>
  <cp:lastModifiedBy>TennysonChen</cp:lastModifiedBy>
  <cp:revision>22</cp:revision>
  <dcterms:created xsi:type="dcterms:W3CDTF">2018-10-02T15:49:45Z</dcterms:created>
  <dcterms:modified xsi:type="dcterms:W3CDTF">2018-10-07T03:13:25Z</dcterms:modified>
</cp:coreProperties>
</file>