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notesMasterIdLst>
    <p:notesMasterId r:id="rId36"/>
  </p:notesMasterIdLst>
  <p:sldIdLst>
    <p:sldId id="257" r:id="rId3"/>
    <p:sldId id="756" r:id="rId4"/>
    <p:sldId id="722" r:id="rId5"/>
    <p:sldId id="660" r:id="rId6"/>
    <p:sldId id="778" r:id="rId7"/>
    <p:sldId id="779" r:id="rId8"/>
    <p:sldId id="780" r:id="rId9"/>
    <p:sldId id="781" r:id="rId10"/>
    <p:sldId id="782" r:id="rId11"/>
    <p:sldId id="783" r:id="rId12"/>
    <p:sldId id="784" r:id="rId13"/>
    <p:sldId id="785" r:id="rId14"/>
    <p:sldId id="786" r:id="rId15"/>
    <p:sldId id="744" r:id="rId16"/>
    <p:sldId id="745" r:id="rId17"/>
    <p:sldId id="787" r:id="rId18"/>
    <p:sldId id="788" r:id="rId19"/>
    <p:sldId id="770" r:id="rId20"/>
    <p:sldId id="789" r:id="rId21"/>
    <p:sldId id="790" r:id="rId22"/>
    <p:sldId id="772" r:id="rId23"/>
    <p:sldId id="773" r:id="rId24"/>
    <p:sldId id="791" r:id="rId25"/>
    <p:sldId id="774" r:id="rId26"/>
    <p:sldId id="792" r:id="rId27"/>
    <p:sldId id="793" r:id="rId28"/>
    <p:sldId id="775" r:id="rId29"/>
    <p:sldId id="794" r:id="rId30"/>
    <p:sldId id="795" r:id="rId31"/>
    <p:sldId id="796" r:id="rId32"/>
    <p:sldId id="776" r:id="rId33"/>
    <p:sldId id="777" r:id="rId34"/>
    <p:sldId id="79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192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92960-1CE5-46DF-AA74-40A0F75845CC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B3E5-248B-4B21-9696-877E8917F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E03D-83EA-40C3-A7B5-507213037B3D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DE03D-83EA-40C3-A7B5-507213037B3D}" type="datetimeFigureOut">
              <a:rPr lang="en-US" smtClean="0"/>
              <a:pPr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85B94-C270-4C28-8D66-44D6CF3D4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DE03D-83EA-40C3-A7B5-507213037B3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85B94-C270-4C28-8D66-44D6CF3D4AC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sz="7000" b="1" i="1" dirty="0" smtClean="0"/>
              <a:t>Re</a:t>
            </a:r>
            <a:r>
              <a:rPr lang="en-US" sz="7000" i="1" dirty="0" smtClean="0"/>
              <a:t>.</a:t>
            </a:r>
            <a:r>
              <a:rPr lang="en-US" sz="7000" b="1" i="1" dirty="0" smtClean="0"/>
              <a:t> </a:t>
            </a:r>
            <a:r>
              <a:rPr lang="zh-CN" altLang="en-US" sz="7000" b="1" i="1" dirty="0" smtClean="0"/>
              <a:t>重新</a:t>
            </a:r>
            <a:r>
              <a:rPr lang="en-US" sz="7000" b="1" i="1" dirty="0" smtClean="0"/>
              <a:t> </a:t>
            </a:r>
          </a:p>
          <a:p>
            <a:pPr algn="dist"/>
            <a:r>
              <a:rPr lang="en-US" sz="7000" b="1" i="1" dirty="0" smtClean="0"/>
              <a:t>Turn</a:t>
            </a:r>
            <a:r>
              <a:rPr lang="en-US" sz="7000" i="1" dirty="0" smtClean="0"/>
              <a:t>.</a:t>
            </a:r>
            <a:r>
              <a:rPr lang="en-US" sz="7000" b="1" i="1" dirty="0" smtClean="0"/>
              <a:t> </a:t>
            </a:r>
            <a:r>
              <a:rPr lang="zh-CN" altLang="en-US" sz="7000" b="1" i="1" dirty="0" smtClean="0"/>
              <a:t>轉回</a:t>
            </a:r>
            <a:endParaRPr lang="en-US" sz="7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1106269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Hosea </a:t>
            </a:r>
            <a:r>
              <a:rPr lang="en-US" sz="3600" dirty="0" smtClean="0"/>
              <a:t>14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Hosea </a:t>
            </a:r>
            <a:r>
              <a:rPr lang="en-US" sz="3200" dirty="0" smtClean="0">
                <a:solidFill>
                  <a:schemeClr val="bg1"/>
                </a:solidFill>
              </a:rPr>
              <a:t>14</a:t>
            </a:r>
            <a:r>
              <a:rPr lang="en-US" sz="3200" dirty="0" smtClean="0">
                <a:solidFill>
                  <a:schemeClr val="bg1"/>
                </a:solidFill>
              </a:rPr>
              <a:t>:1-9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4000" baseline="30000" dirty="0" smtClean="0">
                <a:solidFill>
                  <a:schemeClr val="bg1"/>
                </a:solidFill>
              </a:rPr>
              <a:t>7 </a:t>
            </a:r>
            <a:r>
              <a:rPr lang="en-US" sz="4000" dirty="0" smtClean="0">
                <a:solidFill>
                  <a:schemeClr val="bg1"/>
                </a:solidFill>
              </a:rPr>
              <a:t>People will dwell again in his shade; they will flourish like the grain, they will blossom like the vine— Israel’s fame will be like the wine of Lebanon. </a:t>
            </a:r>
            <a:r>
              <a:rPr lang="en-US" sz="4000" dirty="0" smtClean="0">
                <a:solidFill>
                  <a:schemeClr val="bg1"/>
                </a:solidFill>
              </a:rPr>
              <a:t>   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baseline="30000" dirty="0" smtClean="0">
                <a:solidFill>
                  <a:schemeClr val="bg1"/>
                </a:solidFill>
              </a:rPr>
              <a:t>7 </a:t>
            </a:r>
            <a:r>
              <a:rPr lang="zh-TW" altLang="en-US" sz="4000" dirty="0" smtClean="0">
                <a:solidFill>
                  <a:schemeClr val="bg1"/>
                </a:solidFill>
              </a:rPr>
              <a:t>曾 住 在 他 蔭 下 的 必 歸 回 ， 發 旺 如 五 穀 ， 開 花 如 葡 萄 樹 。 他 的 香 氣 如 利 巴 嫩 的 酒 。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Hosea </a:t>
            </a:r>
            <a:r>
              <a:rPr lang="en-US" sz="3200" dirty="0" smtClean="0">
                <a:solidFill>
                  <a:schemeClr val="bg1"/>
                </a:solidFill>
              </a:rPr>
              <a:t>14</a:t>
            </a:r>
            <a:r>
              <a:rPr lang="en-US" sz="3200" dirty="0" smtClean="0">
                <a:solidFill>
                  <a:schemeClr val="bg1"/>
                </a:solidFill>
              </a:rPr>
              <a:t>:1-9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4000" baseline="30000" dirty="0" smtClean="0">
                <a:solidFill>
                  <a:schemeClr val="bg1"/>
                </a:solidFill>
              </a:rPr>
              <a:t>8 </a:t>
            </a:r>
            <a:r>
              <a:rPr lang="en-US" sz="4000" dirty="0" smtClean="0">
                <a:solidFill>
                  <a:schemeClr val="bg1"/>
                </a:solidFill>
              </a:rPr>
              <a:t>Ephraim, what more have I to do with idols? I will answer him and care for him. I am like a flourishing juniper; your fruitfulness comes from me.” </a:t>
            </a:r>
            <a:r>
              <a:rPr lang="en-US" sz="4000" dirty="0" smtClean="0">
                <a:solidFill>
                  <a:schemeClr val="bg1"/>
                </a:solidFill>
              </a:rPr>
              <a:t>    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baseline="30000" dirty="0" smtClean="0">
                <a:solidFill>
                  <a:schemeClr val="bg1"/>
                </a:solidFill>
              </a:rPr>
              <a:t>8 </a:t>
            </a:r>
            <a:r>
              <a:rPr lang="zh-TW" altLang="en-US" sz="4000" dirty="0" smtClean="0">
                <a:solidFill>
                  <a:schemeClr val="bg1"/>
                </a:solidFill>
              </a:rPr>
              <a:t>以 法 蓮 必 說 ： 我 與 偶 像 還 有 甚 麼 關 涉 呢 ？ 我</a:t>
            </a:r>
            <a:r>
              <a:rPr lang="en-US" sz="4000" dirty="0" smtClean="0">
                <a:solidFill>
                  <a:schemeClr val="bg1"/>
                </a:solidFill>
              </a:rPr>
              <a:t> ─ </a:t>
            </a:r>
            <a:r>
              <a:rPr lang="zh-TW" altLang="en-US" sz="4000" dirty="0" smtClean="0">
                <a:solidFill>
                  <a:schemeClr val="bg1"/>
                </a:solidFill>
              </a:rPr>
              <a:t>耶 和 華 回 答 他 ， 也 必 顧 念 他 。 我 如 青 翠 的 松 樹 ； 你 的 果 子 從 我 而 得 。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Hosea </a:t>
            </a:r>
            <a:r>
              <a:rPr lang="en-US" sz="3200" dirty="0" smtClean="0">
                <a:solidFill>
                  <a:schemeClr val="bg1"/>
                </a:solidFill>
              </a:rPr>
              <a:t>14</a:t>
            </a:r>
            <a:r>
              <a:rPr lang="en-US" sz="3200" dirty="0" smtClean="0">
                <a:solidFill>
                  <a:schemeClr val="bg1"/>
                </a:solidFill>
              </a:rPr>
              <a:t>:1-9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4000" baseline="30000" dirty="0" smtClean="0">
                <a:solidFill>
                  <a:schemeClr val="bg1"/>
                </a:solidFill>
              </a:rPr>
              <a:t>9 </a:t>
            </a:r>
            <a:r>
              <a:rPr lang="en-US" sz="4000" dirty="0" smtClean="0">
                <a:solidFill>
                  <a:schemeClr val="bg1"/>
                </a:solidFill>
              </a:rPr>
              <a:t>Who is wise? Let them realize these things. Who is discerning? Let them understand. The ways of the Lord are right; the righteous walk in them, but the rebellious stumble in them.</a:t>
            </a:r>
            <a:r>
              <a:rPr lang="en-US" sz="4000" dirty="0" smtClean="0">
                <a:solidFill>
                  <a:schemeClr val="bg1"/>
                </a:solidFill>
              </a:rPr>
              <a:t>     </a:t>
            </a:r>
          </a:p>
          <a:p>
            <a:r>
              <a:rPr lang="en-US" sz="4000" baseline="30000" dirty="0" smtClean="0">
                <a:solidFill>
                  <a:schemeClr val="bg1"/>
                </a:solidFill>
              </a:rPr>
              <a:t>9</a:t>
            </a:r>
            <a:r>
              <a:rPr lang="en-US" sz="4000" baseline="30000" dirty="0" smtClean="0">
                <a:solidFill>
                  <a:schemeClr val="bg1"/>
                </a:solidFill>
              </a:rPr>
              <a:t> </a:t>
            </a:r>
            <a:r>
              <a:rPr lang="zh-TW" altLang="en-US" sz="4000" dirty="0" smtClean="0">
                <a:solidFill>
                  <a:schemeClr val="bg1"/>
                </a:solidFill>
              </a:rPr>
              <a:t>誰 是 智 慧 人 ， 可 以 明 白 這 些 事 ； 誰 是 通 達 人 ， 可 以 知 道 這 一 切 。 因 為 ， 耶 和 華 的 道 是 正 直 的 ； 義 人 必 在 其 中 行 走 ， 罪 人 卻 在 其 上 跌 倒。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The life-giving instruction of Hosea </a:t>
            </a:r>
            <a:r>
              <a:rPr lang="en-US" sz="4000" u="sng" dirty="0" smtClean="0">
                <a:solidFill>
                  <a:schemeClr val="bg1"/>
                </a:solidFill>
              </a:rPr>
              <a:t>14: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For all of life, let us humbly return to our Lord God, for He is good</a:t>
            </a:r>
            <a:r>
              <a:rPr lang="en-US" sz="4000" b="1" dirty="0" smtClean="0">
                <a:solidFill>
                  <a:schemeClr val="bg1"/>
                </a:solidFill>
              </a:rPr>
              <a:t>.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zh-CN" altLang="en-US" sz="4000" b="1" dirty="0" smtClean="0">
                <a:solidFill>
                  <a:schemeClr val="bg1"/>
                </a:solidFill>
              </a:rPr>
              <a:t>讓我們在生命的每個環節都謙恭轉回向我們的主、我們的神，因祂是美善的。</a:t>
            </a:r>
            <a:endParaRPr lang="en-US" sz="4000" dirty="0" smtClean="0">
              <a:solidFill>
                <a:schemeClr val="bg1"/>
              </a:solidFill>
            </a:endParaRP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0" b="1" dirty="0" smtClean="0">
                <a:solidFill>
                  <a:prstClr val="white"/>
                </a:solidFill>
              </a:rPr>
              <a:t>This Word, That Word</a:t>
            </a:r>
            <a:endParaRPr lang="en-US" sz="70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This Word, That Word: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4290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</a:rPr>
              <a:t>TEXAS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34290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</a:rPr>
              <a:t>TAXES</a:t>
            </a:r>
            <a:endParaRPr lang="en-US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This Word, That Word: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4290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</a:rPr>
              <a:t>LETTER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34290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</a:rPr>
              <a:t>LITTER</a:t>
            </a:r>
            <a:endParaRPr lang="en-US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This Word, That Word: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429000"/>
            <a:ext cx="4572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 smtClean="0">
                <a:solidFill>
                  <a:schemeClr val="bg1"/>
                </a:solidFill>
              </a:rPr>
              <a:t>皿</a:t>
            </a:r>
            <a:endParaRPr lang="en-US" altLang="zh-CN" sz="96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Vessel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3429000"/>
            <a:ext cx="4572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 smtClean="0">
                <a:solidFill>
                  <a:schemeClr val="bg1"/>
                </a:solidFill>
              </a:rPr>
              <a:t>血</a:t>
            </a:r>
            <a:endParaRPr lang="en-US" altLang="zh-CN" sz="96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Blood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0" b="1" dirty="0" smtClean="0">
                <a:solidFill>
                  <a:prstClr val="white"/>
                </a:solidFill>
              </a:rPr>
              <a:t>A Word that Costs</a:t>
            </a:r>
            <a:endParaRPr lang="en-US" sz="70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A Word that Costs: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4290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 smtClean="0">
                <a:solidFill>
                  <a:schemeClr val="bg1"/>
                </a:solidFill>
              </a:rPr>
              <a:t>GOD</a:t>
            </a:r>
            <a:endParaRPr lang="en-US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34290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 smtClean="0">
                <a:solidFill>
                  <a:schemeClr val="bg1"/>
                </a:solidFill>
              </a:rPr>
              <a:t>DOG</a:t>
            </a:r>
            <a:endParaRPr lang="en-US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The life-giving instruction of Hosea </a:t>
            </a:r>
            <a:r>
              <a:rPr lang="en-US" sz="4000" u="sng" dirty="0" smtClean="0">
                <a:solidFill>
                  <a:schemeClr val="bg1"/>
                </a:solidFill>
              </a:rPr>
              <a:t>14: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For all of life, let us humbly return to our Lord God, for He is good</a:t>
            </a:r>
            <a:r>
              <a:rPr lang="en-US" sz="4000" b="1" dirty="0" smtClean="0">
                <a:solidFill>
                  <a:schemeClr val="bg1"/>
                </a:solidFill>
              </a:rPr>
              <a:t>.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zh-CN" altLang="en-US" sz="4000" b="1" dirty="0" smtClean="0">
                <a:solidFill>
                  <a:schemeClr val="bg1"/>
                </a:solidFill>
              </a:rPr>
              <a:t>讓我們在生命的每個環節都謙恭轉回向我們的主、我們的神，因祂是美善的。</a:t>
            </a:r>
            <a:endParaRPr lang="en-US" sz="4000" dirty="0" smtClean="0">
              <a:solidFill>
                <a:schemeClr val="bg1"/>
              </a:solidFill>
            </a:endParaRP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Rom 6:23b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But the gift of God is eternal life in Christ Jesus our </a:t>
            </a:r>
            <a:r>
              <a:rPr lang="en-US" sz="4000" dirty="0" smtClean="0">
                <a:solidFill>
                  <a:schemeClr val="bg1"/>
                </a:solidFill>
              </a:rPr>
              <a:t>Lord.</a:t>
            </a:r>
          </a:p>
          <a:p>
            <a:endParaRPr lang="en-US" altLang="zh-CN" sz="4000" dirty="0" smtClean="0">
              <a:solidFill>
                <a:schemeClr val="bg1"/>
              </a:solidFill>
            </a:endParaRPr>
          </a:p>
          <a:p>
            <a:r>
              <a:rPr lang="zh-CN" altLang="en-US" sz="4000" dirty="0" smtClean="0">
                <a:solidFill>
                  <a:schemeClr val="bg1"/>
                </a:solidFill>
              </a:rPr>
              <a:t>惟 </a:t>
            </a:r>
            <a:r>
              <a:rPr lang="zh-CN" altLang="en-US" sz="4000" dirty="0" smtClean="0">
                <a:solidFill>
                  <a:schemeClr val="bg1"/>
                </a:solidFill>
              </a:rPr>
              <a:t>有 神 的 恩 賜 ， 在 我 們 的 主 基 督 耶 穌 裡 ， 乃 是 永 生 。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0" b="1" dirty="0" smtClean="0">
                <a:solidFill>
                  <a:prstClr val="white"/>
                </a:solidFill>
              </a:rPr>
              <a:t>The Last Words of Hosea (vv. 1-3)</a:t>
            </a:r>
            <a:endParaRPr lang="en-US" sz="70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The Last Words of Hosea (vv. 1-3):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“Return” = Re. Turn. = They </a:t>
            </a:r>
            <a:r>
              <a:rPr lang="en-US" sz="4000" u="sng" dirty="0" smtClean="0">
                <a:solidFill>
                  <a:schemeClr val="bg1"/>
                </a:solidFill>
              </a:rPr>
              <a:t>once again</a:t>
            </a:r>
            <a:r>
              <a:rPr lang="en-US" sz="4000" dirty="0" smtClean="0">
                <a:solidFill>
                  <a:schemeClr val="bg1"/>
                </a:solidFill>
              </a:rPr>
              <a:t> have this </a:t>
            </a:r>
            <a:r>
              <a:rPr lang="en-US" sz="4000" u="sng" dirty="0" smtClean="0">
                <a:solidFill>
                  <a:schemeClr val="bg1"/>
                </a:solidFill>
              </a:rPr>
              <a:t>second opportunity</a:t>
            </a:r>
            <a:r>
              <a:rPr lang="en-US" sz="4000" dirty="0" smtClean="0">
                <a:solidFill>
                  <a:schemeClr val="bg1"/>
                </a:solidFill>
              </a:rPr>
              <a:t> to rightly </a:t>
            </a:r>
            <a:r>
              <a:rPr lang="en-US" sz="4000" u="sng" dirty="0" smtClean="0">
                <a:solidFill>
                  <a:schemeClr val="bg1"/>
                </a:solidFill>
              </a:rPr>
              <a:t>direct</a:t>
            </a:r>
            <a:r>
              <a:rPr lang="en-US" sz="4000" dirty="0" smtClean="0">
                <a:solidFill>
                  <a:schemeClr val="bg1"/>
                </a:solidFill>
              </a:rPr>
              <a:t> themselves </a:t>
            </a:r>
            <a:r>
              <a:rPr lang="en-US" sz="4000" u="sng" dirty="0" smtClean="0">
                <a:solidFill>
                  <a:schemeClr val="bg1"/>
                </a:solidFill>
              </a:rPr>
              <a:t>toward</a:t>
            </a:r>
            <a:r>
              <a:rPr lang="en-US" sz="4000" dirty="0" smtClean="0">
                <a:solidFill>
                  <a:schemeClr val="bg1"/>
                </a:solidFill>
              </a:rPr>
              <a:t> God; should they heed the call to (humble, earnest, honest) repentance, devastation will be wiped out by an ultimate shalom, and apostasy will be replaced by affectionate worship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The Last Words of Hosea (vv. 1-3):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Fundamentally, </a:t>
            </a:r>
            <a:r>
              <a:rPr lang="en-US" sz="4000" b="1" dirty="0" smtClean="0">
                <a:solidFill>
                  <a:schemeClr val="bg1"/>
                </a:solidFill>
              </a:rPr>
              <a:t>repentance toward God is compelled by the right personal knowledge of God and the right recognition of who we are when we are </a:t>
            </a:r>
            <a:r>
              <a:rPr lang="en-US" sz="4000" b="1" dirty="0" smtClean="0">
                <a:solidFill>
                  <a:schemeClr val="bg1"/>
                </a:solidFill>
              </a:rPr>
              <a:t>godless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 smtClean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0" b="1" dirty="0" smtClean="0">
                <a:solidFill>
                  <a:prstClr val="white"/>
                </a:solidFill>
              </a:rPr>
              <a:t>The Last Words of</a:t>
            </a:r>
          </a:p>
          <a:p>
            <a:pPr algn="ctr"/>
            <a:r>
              <a:rPr lang="en-US" altLang="zh-CN" sz="7000" b="1" dirty="0" smtClean="0">
                <a:solidFill>
                  <a:prstClr val="white"/>
                </a:solidFill>
              </a:rPr>
              <a:t>LORD (vv. </a:t>
            </a:r>
            <a:r>
              <a:rPr lang="en-US" altLang="zh-CN" sz="7000" b="1" dirty="0" smtClean="0">
                <a:solidFill>
                  <a:prstClr val="white"/>
                </a:solidFill>
              </a:rPr>
              <a:t>4-8</a:t>
            </a:r>
            <a:r>
              <a:rPr lang="en-US" altLang="zh-CN" sz="7000" b="1" dirty="0" smtClean="0">
                <a:solidFill>
                  <a:prstClr val="white"/>
                </a:solidFill>
              </a:rPr>
              <a:t>)</a:t>
            </a:r>
            <a:endParaRPr lang="en-US" sz="70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Hosea 14:4-8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300" baseline="30000" dirty="0" smtClean="0">
                <a:solidFill>
                  <a:schemeClr val="bg1"/>
                </a:solidFill>
              </a:rPr>
              <a:t>4</a:t>
            </a:r>
            <a:r>
              <a:rPr lang="en-US" sz="3300" baseline="30000" dirty="0" smtClean="0">
                <a:solidFill>
                  <a:schemeClr val="bg1"/>
                </a:solidFill>
              </a:rPr>
              <a:t> </a:t>
            </a:r>
            <a:r>
              <a:rPr lang="zh-TW" altLang="en-US" sz="3300" dirty="0" smtClean="0">
                <a:solidFill>
                  <a:schemeClr val="bg1"/>
                </a:solidFill>
              </a:rPr>
              <a:t>我 必 醫 治 他 們 背 道 的 病 ， 甘 心 愛 他 們 ； 因 為 我 的 怒 氣 向 他 們 轉 消 。</a:t>
            </a:r>
            <a:r>
              <a:rPr lang="en-US" sz="3300" baseline="30000" dirty="0" smtClean="0">
                <a:solidFill>
                  <a:schemeClr val="bg1"/>
                </a:solidFill>
              </a:rPr>
              <a:t>5 </a:t>
            </a:r>
            <a:r>
              <a:rPr lang="zh-TW" altLang="en-US" sz="3300" dirty="0" smtClean="0">
                <a:solidFill>
                  <a:schemeClr val="bg1"/>
                </a:solidFill>
              </a:rPr>
              <a:t>我 必 向 以 色 列 如 甘 露 ； 他 必 如 百 合 花 開 放 ， 如 利 巴 嫩 的 樹 木 扎 根 。</a:t>
            </a:r>
            <a:r>
              <a:rPr lang="en-US" sz="3300" baseline="30000" dirty="0" smtClean="0">
                <a:solidFill>
                  <a:schemeClr val="bg1"/>
                </a:solidFill>
              </a:rPr>
              <a:t>6 </a:t>
            </a:r>
            <a:r>
              <a:rPr lang="zh-TW" altLang="en-US" sz="3300" dirty="0" smtClean="0">
                <a:solidFill>
                  <a:schemeClr val="bg1"/>
                </a:solidFill>
              </a:rPr>
              <a:t>他 的 枝 條 必 延 長 ； 他 的 榮 華 如 橄 欖 樹 ； 他 的 香 氣 如 利 巴 嫩 的 香 柏 樹 。</a:t>
            </a:r>
            <a:r>
              <a:rPr lang="en-US" sz="3300" baseline="30000" dirty="0" smtClean="0">
                <a:solidFill>
                  <a:schemeClr val="bg1"/>
                </a:solidFill>
              </a:rPr>
              <a:t>7 </a:t>
            </a:r>
            <a:r>
              <a:rPr lang="zh-TW" altLang="en-US" sz="3300" dirty="0" smtClean="0">
                <a:solidFill>
                  <a:schemeClr val="bg1"/>
                </a:solidFill>
              </a:rPr>
              <a:t>曾 住 在 他 蔭 下 的 必 歸 回 ， 發 旺 如 五 穀 ， 開 花 如 葡 萄 樹 。 他 的 香 氣 如 利 巴 嫩 的 酒 。</a:t>
            </a:r>
            <a:r>
              <a:rPr lang="en-US" sz="3300" baseline="30000" dirty="0" smtClean="0">
                <a:solidFill>
                  <a:schemeClr val="bg1"/>
                </a:solidFill>
              </a:rPr>
              <a:t>8 </a:t>
            </a:r>
            <a:r>
              <a:rPr lang="zh-TW" altLang="en-US" sz="3300" dirty="0" smtClean="0">
                <a:solidFill>
                  <a:schemeClr val="bg1"/>
                </a:solidFill>
              </a:rPr>
              <a:t>以 法 蓮 必 說 ： 我 與 偶 像 還 有 甚 麼 關 涉 呢 ？ 我</a:t>
            </a:r>
            <a:r>
              <a:rPr lang="en-US" sz="3300" dirty="0" smtClean="0">
                <a:solidFill>
                  <a:schemeClr val="bg1"/>
                </a:solidFill>
              </a:rPr>
              <a:t> ─ </a:t>
            </a:r>
            <a:r>
              <a:rPr lang="zh-TW" altLang="en-US" sz="3300" dirty="0" smtClean="0">
                <a:solidFill>
                  <a:schemeClr val="bg1"/>
                </a:solidFill>
              </a:rPr>
              <a:t>耶 和 華 回 答 他 ， 也 必 顧 念 他 。 我 如 青 翠 的 松 樹 ； 你 的 果 子 從 我 而 得 。</a:t>
            </a:r>
            <a:endParaRPr lang="en-US" sz="33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Hosea 14:4-8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300" baseline="30000" dirty="0" smtClean="0">
                <a:solidFill>
                  <a:schemeClr val="bg1"/>
                </a:solidFill>
              </a:rPr>
              <a:t>4</a:t>
            </a:r>
            <a:r>
              <a:rPr lang="en-US" sz="3300" baseline="30000" dirty="0" smtClean="0">
                <a:solidFill>
                  <a:schemeClr val="bg1"/>
                </a:solidFill>
              </a:rPr>
              <a:t> </a:t>
            </a:r>
            <a:r>
              <a:rPr lang="en-US" sz="3300" dirty="0" smtClean="0">
                <a:solidFill>
                  <a:schemeClr val="bg1"/>
                </a:solidFill>
              </a:rPr>
              <a:t>“I will heal their waywardness and love them freely, for my anger has turned away from them. </a:t>
            </a:r>
            <a:r>
              <a:rPr lang="en-US" sz="3300" baseline="30000" dirty="0" smtClean="0">
                <a:solidFill>
                  <a:schemeClr val="bg1"/>
                </a:solidFill>
              </a:rPr>
              <a:t>5 </a:t>
            </a:r>
            <a:r>
              <a:rPr lang="en-US" sz="3300" dirty="0" smtClean="0">
                <a:solidFill>
                  <a:schemeClr val="bg1"/>
                </a:solidFill>
              </a:rPr>
              <a:t>I will be like the dew to Israel; he will blossom like a lily. Like a cedar of Lebanon he will send down his roots; </a:t>
            </a:r>
            <a:r>
              <a:rPr lang="en-US" sz="3300" baseline="30000" dirty="0" smtClean="0">
                <a:solidFill>
                  <a:schemeClr val="bg1"/>
                </a:solidFill>
              </a:rPr>
              <a:t>6 </a:t>
            </a:r>
            <a:r>
              <a:rPr lang="en-US" sz="3300" dirty="0" smtClean="0">
                <a:solidFill>
                  <a:schemeClr val="bg1"/>
                </a:solidFill>
              </a:rPr>
              <a:t>his young shoots will grow. His splendor will be like an olive tree, his fragrance like a cedar of Lebanon. </a:t>
            </a:r>
            <a:r>
              <a:rPr lang="en-US" sz="3300" baseline="30000" dirty="0" smtClean="0">
                <a:solidFill>
                  <a:schemeClr val="bg1"/>
                </a:solidFill>
              </a:rPr>
              <a:t>7 </a:t>
            </a:r>
            <a:r>
              <a:rPr lang="en-US" sz="3300" dirty="0" smtClean="0">
                <a:solidFill>
                  <a:schemeClr val="bg1"/>
                </a:solidFill>
              </a:rPr>
              <a:t>People will dwell again in his shade; they will flourish like the grain, they will blossom like the vine— Israel’s fame will be like the wine of Lebanon. </a:t>
            </a:r>
            <a:r>
              <a:rPr lang="en-US" sz="3300" baseline="30000" dirty="0" smtClean="0">
                <a:solidFill>
                  <a:schemeClr val="bg1"/>
                </a:solidFill>
              </a:rPr>
              <a:t>8 </a:t>
            </a:r>
            <a:r>
              <a:rPr lang="en-US" sz="3300" dirty="0" smtClean="0">
                <a:solidFill>
                  <a:schemeClr val="bg1"/>
                </a:solidFill>
              </a:rPr>
              <a:t>Ephraim, what more have I to do with idols? I will answer him and care for him. I am like a flourishing juniper; your fruitfulness comes from me.”</a:t>
            </a:r>
            <a:endParaRPr lang="en-US" sz="33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The Last Words of LORD (vv. 4-8):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Sin will always drive us to look for a </a:t>
            </a:r>
            <a:r>
              <a:rPr lang="en-US" sz="4000" b="1" dirty="0" smtClean="0">
                <a:solidFill>
                  <a:schemeClr val="bg1"/>
                </a:solidFill>
              </a:rPr>
              <a:t>physician other than God </a:t>
            </a:r>
            <a:r>
              <a:rPr lang="en-US" sz="4000" dirty="0" smtClean="0">
                <a:solidFill>
                  <a:schemeClr val="bg1"/>
                </a:solidFill>
              </a:rPr>
              <a:t>(E.g., Hosea 5:13)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Vs.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God is the one and only Savior-Helper to any sinner</a:t>
            </a:r>
            <a:r>
              <a:rPr lang="en-US" sz="4000" dirty="0" smtClean="0">
                <a:solidFill>
                  <a:schemeClr val="bg1"/>
                </a:solidFill>
              </a:rPr>
              <a:t> (E.g., Hosea 13: 4, 9)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The Last Words of LORD (vv. 4-8):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We could almost hear God’s joy and excitement in (finally) being able to just freely love His </a:t>
            </a:r>
            <a:r>
              <a:rPr lang="en-US" sz="4000" dirty="0" smtClean="0">
                <a:solidFill>
                  <a:schemeClr val="bg1"/>
                </a:solidFill>
              </a:rPr>
              <a:t>children.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The Last Words of LORD (vv. 4-8):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Vv. 5b-7 – When God is free to freely love, the restoration and flourishing that comes along with it is wholesome and abundant (agricultural </a:t>
            </a:r>
            <a:r>
              <a:rPr lang="en-US" sz="4000" dirty="0" smtClean="0">
                <a:solidFill>
                  <a:schemeClr val="bg1"/>
                </a:solidFill>
              </a:rPr>
              <a:t>imageries aplenty).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905000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0" b="1" dirty="0" smtClean="0">
                <a:solidFill>
                  <a:prstClr val="white"/>
                </a:solidFill>
              </a:rPr>
              <a:t>Hosea </a:t>
            </a:r>
            <a:r>
              <a:rPr lang="en-US" altLang="zh-CN" sz="7000" b="1" dirty="0" smtClean="0">
                <a:solidFill>
                  <a:prstClr val="white"/>
                </a:solidFill>
              </a:rPr>
              <a:t>14</a:t>
            </a:r>
            <a:r>
              <a:rPr lang="en-US" altLang="zh-CN" sz="7000" b="1" dirty="0" smtClean="0">
                <a:solidFill>
                  <a:prstClr val="white"/>
                </a:solidFill>
              </a:rPr>
              <a:t>:1-9</a:t>
            </a:r>
            <a:endParaRPr lang="en-US" altLang="zh-CN" sz="7000" b="1" dirty="0" smtClean="0">
              <a:solidFill>
                <a:prstClr val="white"/>
              </a:solidFill>
            </a:endParaRPr>
          </a:p>
          <a:p>
            <a:pPr algn="ctr"/>
            <a:endParaRPr lang="en-US" sz="40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The Last Words of LORD (vv. 4-8):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Vv. </a:t>
            </a:r>
            <a:r>
              <a:rPr lang="en-US" sz="4000" dirty="0" smtClean="0">
                <a:solidFill>
                  <a:schemeClr val="bg1"/>
                </a:solidFill>
              </a:rPr>
              <a:t>5a, 7b </a:t>
            </a:r>
            <a:r>
              <a:rPr lang="en-US" sz="4000" dirty="0" smtClean="0">
                <a:solidFill>
                  <a:schemeClr val="bg1"/>
                </a:solidFill>
              </a:rPr>
              <a:t>– </a:t>
            </a:r>
            <a:r>
              <a:rPr lang="en-US" sz="4000" b="1" dirty="0" smtClean="0">
                <a:solidFill>
                  <a:schemeClr val="bg1"/>
                </a:solidFill>
              </a:rPr>
              <a:t>The </a:t>
            </a:r>
            <a:r>
              <a:rPr lang="en-US" sz="4000" b="1" dirty="0" smtClean="0">
                <a:solidFill>
                  <a:schemeClr val="bg1"/>
                </a:solidFill>
              </a:rPr>
              <a:t>wholesomeness and abundance </a:t>
            </a:r>
            <a:r>
              <a:rPr lang="en-US" sz="4000" b="1" dirty="0" smtClean="0">
                <a:solidFill>
                  <a:schemeClr val="bg1"/>
                </a:solidFill>
              </a:rPr>
              <a:t>DOES and MUST begin with the Lord God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0" b="1" dirty="0" smtClean="0">
                <a:solidFill>
                  <a:prstClr val="white"/>
                </a:solidFill>
              </a:rPr>
              <a:t>The Words We Bring</a:t>
            </a:r>
          </a:p>
          <a:p>
            <a:pPr algn="ctr"/>
            <a:r>
              <a:rPr lang="en-US" altLang="zh-CN" sz="7000" b="1" dirty="0" smtClean="0">
                <a:solidFill>
                  <a:prstClr val="white"/>
                </a:solidFill>
              </a:rPr>
              <a:t>(v. 9)</a:t>
            </a:r>
            <a:endParaRPr lang="en-US" sz="70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The Words We Bring (v. </a:t>
            </a:r>
            <a:r>
              <a:rPr lang="en-US" sz="4000" u="sng" dirty="0" smtClean="0">
                <a:solidFill>
                  <a:schemeClr val="bg1"/>
                </a:solidFill>
              </a:rPr>
              <a:t>9</a:t>
            </a:r>
            <a:r>
              <a:rPr lang="en-US" sz="4000" u="sng" dirty="0" smtClean="0">
                <a:solidFill>
                  <a:schemeClr val="bg1"/>
                </a:solidFill>
              </a:rPr>
              <a:t>):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“What more have I to do with </a:t>
            </a:r>
            <a:r>
              <a:rPr lang="en-US" sz="4000" dirty="0" smtClean="0">
                <a:solidFill>
                  <a:schemeClr val="bg1"/>
                </a:solidFill>
              </a:rPr>
              <a:t>idols? We </a:t>
            </a:r>
            <a:r>
              <a:rPr lang="en-US" sz="4000" dirty="0" smtClean="0">
                <a:solidFill>
                  <a:schemeClr val="bg1"/>
                </a:solidFill>
              </a:rPr>
              <a:t>will never again say ‘Our gods’ to what our own hands have made</a:t>
            </a:r>
            <a:r>
              <a:rPr lang="en-US" sz="4000" dirty="0" smtClean="0">
                <a:solidFill>
                  <a:schemeClr val="bg1"/>
                </a:solidFill>
              </a:rPr>
              <a:t>…” </a:t>
            </a:r>
          </a:p>
          <a:p>
            <a:endParaRPr lang="en-US" altLang="zh-TW" sz="4000" dirty="0" smtClean="0">
              <a:solidFill>
                <a:schemeClr val="bg1"/>
              </a:solidFill>
            </a:endParaRPr>
          </a:p>
          <a:p>
            <a:r>
              <a:rPr lang="en-US" altLang="zh-TW" sz="4000" dirty="0" smtClean="0">
                <a:solidFill>
                  <a:schemeClr val="bg1"/>
                </a:solidFill>
              </a:rPr>
              <a:t>“</a:t>
            </a:r>
            <a:r>
              <a:rPr lang="zh-TW" altLang="en-US" sz="4000" dirty="0" smtClean="0">
                <a:solidFill>
                  <a:schemeClr val="bg1"/>
                </a:solidFill>
              </a:rPr>
              <a:t>我 </a:t>
            </a:r>
            <a:r>
              <a:rPr lang="zh-TW" altLang="en-US" sz="4000" dirty="0" smtClean="0">
                <a:solidFill>
                  <a:schemeClr val="bg1"/>
                </a:solidFill>
              </a:rPr>
              <a:t>與 偶 像 還 有 甚 麼 關 涉 呢 ？</a:t>
            </a:r>
            <a:r>
              <a:rPr lang="zh-TW" altLang="en-US" sz="4000" dirty="0" smtClean="0">
                <a:solidFill>
                  <a:schemeClr val="bg1"/>
                </a:solidFill>
              </a:rPr>
              <a:t>我 </a:t>
            </a:r>
            <a:r>
              <a:rPr lang="zh-TW" altLang="en-US" sz="4000" dirty="0" smtClean="0">
                <a:solidFill>
                  <a:schemeClr val="bg1"/>
                </a:solidFill>
              </a:rPr>
              <a:t>們 不 再 對 我 們 手 所 造 的 說 ： 你 是 我 們 的 神 。</a:t>
            </a:r>
            <a:r>
              <a:rPr lang="en-US" sz="4000" dirty="0" smtClean="0">
                <a:solidFill>
                  <a:schemeClr val="bg1"/>
                </a:solidFill>
              </a:rPr>
              <a:t>”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The Words We Bring (v. 9):</a:t>
            </a:r>
            <a:endParaRPr lang="en-US" sz="4000" u="sng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Just as a </a:t>
            </a:r>
            <a:r>
              <a:rPr lang="en-US" sz="4000" dirty="0" smtClean="0">
                <a:solidFill>
                  <a:schemeClr val="bg1"/>
                </a:solidFill>
              </a:rPr>
              <a:t>compass cannot help but point </a:t>
            </a:r>
            <a:r>
              <a:rPr lang="en-US" sz="4000" dirty="0" smtClean="0">
                <a:solidFill>
                  <a:schemeClr val="bg1"/>
                </a:solidFill>
              </a:rPr>
              <a:t>north, a </a:t>
            </a:r>
            <a:r>
              <a:rPr lang="en-US" sz="4000" dirty="0" smtClean="0">
                <a:solidFill>
                  <a:schemeClr val="bg1"/>
                </a:solidFill>
              </a:rPr>
              <a:t>Christian cannot help but </a:t>
            </a:r>
            <a:r>
              <a:rPr lang="en-US" sz="4000" dirty="0" smtClean="0">
                <a:solidFill>
                  <a:schemeClr val="bg1"/>
                </a:solidFill>
              </a:rPr>
              <a:t>be locked </a:t>
            </a:r>
            <a:r>
              <a:rPr lang="en-US" sz="4000" dirty="0" smtClean="0">
                <a:solidFill>
                  <a:schemeClr val="bg1"/>
                </a:solidFill>
              </a:rPr>
              <a:t>in on </a:t>
            </a:r>
            <a:r>
              <a:rPr lang="en-US" sz="4000" dirty="0" smtClean="0">
                <a:solidFill>
                  <a:schemeClr val="bg1"/>
                </a:solidFill>
              </a:rPr>
              <a:t>Jesus the Christ.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Hosea </a:t>
            </a:r>
            <a:r>
              <a:rPr lang="en-US" sz="3200" dirty="0" smtClean="0">
                <a:solidFill>
                  <a:schemeClr val="bg1"/>
                </a:solidFill>
              </a:rPr>
              <a:t>14</a:t>
            </a:r>
            <a:r>
              <a:rPr lang="en-US" sz="3200" dirty="0" smtClean="0">
                <a:solidFill>
                  <a:schemeClr val="bg1"/>
                </a:solidFill>
              </a:rPr>
              <a:t>:1-9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4000" baseline="30000" dirty="0" smtClean="0">
                <a:solidFill>
                  <a:schemeClr val="bg1"/>
                </a:solidFill>
              </a:rPr>
              <a:t>1 </a:t>
            </a:r>
            <a:r>
              <a:rPr lang="en-US" sz="4000" dirty="0" smtClean="0">
                <a:solidFill>
                  <a:schemeClr val="bg1"/>
                </a:solidFill>
              </a:rPr>
              <a:t>Return, Israel, to the Lord your God. Your sins have been your downfall</a:t>
            </a:r>
            <a:r>
              <a:rPr lang="en-US" sz="4000" dirty="0" smtClean="0">
                <a:solidFill>
                  <a:schemeClr val="bg1"/>
                </a:solidFill>
              </a:rPr>
              <a:t>!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baseline="30000" dirty="0" smtClean="0">
                <a:solidFill>
                  <a:schemeClr val="bg1"/>
                </a:solidFill>
              </a:rPr>
              <a:t>1 </a:t>
            </a:r>
            <a:r>
              <a:rPr lang="zh-TW" altLang="en-US" sz="4000" dirty="0" smtClean="0">
                <a:solidFill>
                  <a:schemeClr val="bg1"/>
                </a:solidFill>
              </a:rPr>
              <a:t>以 色 列 啊 ， 你 要 歸 向 耶 和 華</a:t>
            </a:r>
            <a:r>
              <a:rPr lang="en-US" sz="4000" dirty="0" smtClean="0">
                <a:solidFill>
                  <a:schemeClr val="bg1"/>
                </a:solidFill>
              </a:rPr>
              <a:t> ─ </a:t>
            </a:r>
            <a:r>
              <a:rPr lang="zh-TW" altLang="en-US" sz="4000" dirty="0" smtClean="0">
                <a:solidFill>
                  <a:schemeClr val="bg1"/>
                </a:solidFill>
              </a:rPr>
              <a:t>你 的 神 ； 你 是 因 自 己 的 罪 孽 跌 倒 了 。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Hosea </a:t>
            </a:r>
            <a:r>
              <a:rPr lang="en-US" sz="3200" dirty="0" smtClean="0">
                <a:solidFill>
                  <a:schemeClr val="bg1"/>
                </a:solidFill>
              </a:rPr>
              <a:t>14</a:t>
            </a:r>
            <a:r>
              <a:rPr lang="en-US" sz="3200" dirty="0" smtClean="0">
                <a:solidFill>
                  <a:schemeClr val="bg1"/>
                </a:solidFill>
              </a:rPr>
              <a:t>:1-9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4000" baseline="30000" dirty="0" smtClean="0">
                <a:solidFill>
                  <a:schemeClr val="bg1"/>
                </a:solidFill>
              </a:rPr>
              <a:t>2 </a:t>
            </a:r>
            <a:r>
              <a:rPr lang="en-US" sz="4000" dirty="0" smtClean="0">
                <a:solidFill>
                  <a:schemeClr val="bg1"/>
                </a:solidFill>
              </a:rPr>
              <a:t>Take words with you and return to the Lord. Say to him: “Forgive all our sins and receive us graciously, that we may offer the fruit of our lips.</a:t>
            </a:r>
            <a:endParaRPr lang="en-US" sz="4000" dirty="0" smtClean="0">
              <a:solidFill>
                <a:schemeClr val="bg1"/>
              </a:solidFill>
            </a:endParaRP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baseline="30000" dirty="0" smtClean="0">
                <a:solidFill>
                  <a:schemeClr val="bg1"/>
                </a:solidFill>
              </a:rPr>
              <a:t>2 </a:t>
            </a:r>
            <a:r>
              <a:rPr lang="zh-TW" altLang="en-US" sz="4000" dirty="0" smtClean="0">
                <a:solidFill>
                  <a:schemeClr val="bg1"/>
                </a:solidFill>
              </a:rPr>
              <a:t>當 歸 向 耶 和 華 ， 用 言 語 禱 告 他 說 ： 求 你 除 淨 罪 孽 ， 悅 納 善 行 ； 這 樣 ， 我 們 就 把 嘴 唇 的 祭 代 替 牛 犢 獻 上 。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Hosea </a:t>
            </a:r>
            <a:r>
              <a:rPr lang="en-US" sz="3200" dirty="0" smtClean="0">
                <a:solidFill>
                  <a:schemeClr val="bg1"/>
                </a:solidFill>
              </a:rPr>
              <a:t>14</a:t>
            </a:r>
            <a:r>
              <a:rPr lang="en-US" sz="3200" dirty="0" smtClean="0">
                <a:solidFill>
                  <a:schemeClr val="bg1"/>
                </a:solidFill>
              </a:rPr>
              <a:t>:1-9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4000" baseline="30000" dirty="0" smtClean="0">
                <a:solidFill>
                  <a:schemeClr val="bg1"/>
                </a:solidFill>
              </a:rPr>
              <a:t>3 </a:t>
            </a:r>
            <a:r>
              <a:rPr lang="en-US" sz="4000" dirty="0" smtClean="0">
                <a:solidFill>
                  <a:schemeClr val="bg1"/>
                </a:solidFill>
              </a:rPr>
              <a:t>Assyria cannot save us; we will not mount warhorses. We will never again say ‘Our gods’ to what our own hands have made, for in you the fatherless find compassion.” </a:t>
            </a:r>
            <a:endParaRPr lang="en-US" sz="4000" dirty="0" smtClean="0">
              <a:solidFill>
                <a:schemeClr val="bg1"/>
              </a:solidFill>
            </a:endParaRP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baseline="30000" dirty="0" smtClean="0">
                <a:solidFill>
                  <a:schemeClr val="bg1"/>
                </a:solidFill>
              </a:rPr>
              <a:t>3 </a:t>
            </a:r>
            <a:r>
              <a:rPr lang="zh-TW" altLang="en-US" sz="4000" dirty="0" smtClean="0">
                <a:solidFill>
                  <a:schemeClr val="bg1"/>
                </a:solidFill>
              </a:rPr>
              <a:t>我 們 不 向 亞 述 求 救 ， 不 騎 埃 及 的 馬 ， 也 不 再 對 我 們 手 所 造 的 說 ： 你 是 我 們 的 神 。 因 為 孤 兒 在 你</a:t>
            </a:r>
            <a:r>
              <a:rPr lang="en-US" sz="4000" dirty="0" smtClean="0">
                <a:solidFill>
                  <a:schemeClr val="bg1"/>
                </a:solidFill>
              </a:rPr>
              <a:t> ─ </a:t>
            </a:r>
            <a:r>
              <a:rPr lang="zh-TW" altLang="en-US" sz="4000" dirty="0" smtClean="0">
                <a:solidFill>
                  <a:schemeClr val="bg1"/>
                </a:solidFill>
              </a:rPr>
              <a:t>耶 和 華 那 裡 得 蒙 憐 憫 。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Hosea </a:t>
            </a:r>
            <a:r>
              <a:rPr lang="en-US" sz="3200" dirty="0" smtClean="0">
                <a:solidFill>
                  <a:schemeClr val="bg1"/>
                </a:solidFill>
              </a:rPr>
              <a:t>14</a:t>
            </a:r>
            <a:r>
              <a:rPr lang="en-US" sz="3200" dirty="0" smtClean="0">
                <a:solidFill>
                  <a:schemeClr val="bg1"/>
                </a:solidFill>
              </a:rPr>
              <a:t>:1-9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4000" baseline="30000" dirty="0" smtClean="0">
                <a:solidFill>
                  <a:schemeClr val="bg1"/>
                </a:solidFill>
              </a:rPr>
              <a:t>4 </a:t>
            </a:r>
            <a:r>
              <a:rPr lang="en-US" sz="4000" dirty="0" smtClean="0">
                <a:solidFill>
                  <a:schemeClr val="bg1"/>
                </a:solidFill>
              </a:rPr>
              <a:t>“I will heal their waywardness and love them freely, for my anger has turned away from them. 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baseline="30000" dirty="0" smtClean="0">
                <a:solidFill>
                  <a:schemeClr val="bg1"/>
                </a:solidFill>
              </a:rPr>
              <a:t>4 </a:t>
            </a:r>
            <a:r>
              <a:rPr lang="zh-TW" altLang="en-US" sz="4000" dirty="0" smtClean="0">
                <a:solidFill>
                  <a:schemeClr val="bg1"/>
                </a:solidFill>
              </a:rPr>
              <a:t>我 必 醫 治 他 們 背 道 的 病 ， 甘 心 愛 他 們 ； 因 為 我 的 怒 氣 向 他 們 轉 消 。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Hosea </a:t>
            </a:r>
            <a:r>
              <a:rPr lang="en-US" sz="3200" dirty="0" smtClean="0">
                <a:solidFill>
                  <a:schemeClr val="bg1"/>
                </a:solidFill>
              </a:rPr>
              <a:t>14</a:t>
            </a:r>
            <a:r>
              <a:rPr lang="en-US" sz="3200" dirty="0" smtClean="0">
                <a:solidFill>
                  <a:schemeClr val="bg1"/>
                </a:solidFill>
              </a:rPr>
              <a:t>:1-9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4000" baseline="30000" dirty="0" smtClean="0">
                <a:solidFill>
                  <a:schemeClr val="bg1"/>
                </a:solidFill>
              </a:rPr>
              <a:t>5 </a:t>
            </a:r>
            <a:r>
              <a:rPr lang="en-US" sz="4000" dirty="0" smtClean="0">
                <a:solidFill>
                  <a:schemeClr val="bg1"/>
                </a:solidFill>
              </a:rPr>
              <a:t>I will be like the dew to Israel; he will blossom like a lily. Like a cedar of Lebanon he will send down his roots; </a:t>
            </a:r>
            <a:r>
              <a:rPr lang="en-US" sz="4000" dirty="0" smtClean="0">
                <a:solidFill>
                  <a:schemeClr val="bg1"/>
                </a:solidFill>
              </a:rPr>
              <a:t>  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baseline="30000" dirty="0" smtClean="0">
                <a:solidFill>
                  <a:schemeClr val="bg1"/>
                </a:solidFill>
              </a:rPr>
              <a:t>5 </a:t>
            </a:r>
            <a:r>
              <a:rPr lang="zh-TW" altLang="en-US" sz="4000" dirty="0" smtClean="0">
                <a:solidFill>
                  <a:schemeClr val="bg1"/>
                </a:solidFill>
              </a:rPr>
              <a:t>我 必 向 以 色 列 如 甘 露 ； 他 必 如 百 合 花 開 放 ， 如 利 巴 嫩 的 樹 木 扎 根 。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chemeClr val="bg1"/>
                </a:solidFill>
              </a:rPr>
              <a:t>Hosea </a:t>
            </a:r>
            <a:r>
              <a:rPr lang="en-US" sz="3200" dirty="0" smtClean="0">
                <a:solidFill>
                  <a:schemeClr val="bg1"/>
                </a:solidFill>
              </a:rPr>
              <a:t>14</a:t>
            </a:r>
            <a:r>
              <a:rPr lang="en-US" sz="3200" dirty="0" smtClean="0">
                <a:solidFill>
                  <a:schemeClr val="bg1"/>
                </a:solidFill>
              </a:rPr>
              <a:t>:1-9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4000" baseline="30000" dirty="0" smtClean="0">
                <a:solidFill>
                  <a:schemeClr val="bg1"/>
                </a:solidFill>
              </a:rPr>
              <a:t>6 </a:t>
            </a:r>
            <a:r>
              <a:rPr lang="en-US" sz="4000" dirty="0" smtClean="0">
                <a:solidFill>
                  <a:schemeClr val="bg1"/>
                </a:solidFill>
              </a:rPr>
              <a:t>his young shoots will grow. His splendor will be like an olive tree, his fragrance like a cedar of Lebanon.</a:t>
            </a:r>
            <a:r>
              <a:rPr lang="en-US" sz="4000" dirty="0" smtClean="0">
                <a:solidFill>
                  <a:schemeClr val="bg1"/>
                </a:solidFill>
              </a:rPr>
              <a:t>   </a:t>
            </a:r>
          </a:p>
          <a:p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baseline="30000" dirty="0" smtClean="0">
                <a:solidFill>
                  <a:schemeClr val="bg1"/>
                </a:solidFill>
              </a:rPr>
              <a:t>6 </a:t>
            </a:r>
            <a:r>
              <a:rPr lang="zh-TW" altLang="en-US" sz="4000" dirty="0" smtClean="0">
                <a:solidFill>
                  <a:schemeClr val="bg1"/>
                </a:solidFill>
              </a:rPr>
              <a:t>他 的 枝 條 必 延 長 ； 他 的 榮 華 如 橄 欖 樹 ； 他 的 香 氣 如 利 巴 嫩 的 香 柏 樹 。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631</Words>
  <Application>Microsoft Office PowerPoint</Application>
  <PresentationFormat>On-screen Show (4:3)</PresentationFormat>
  <Paragraphs>96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Office Theme</vt:lpstr>
      <vt:lpstr>3_Office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sAMo.O</dc:creator>
  <cp:lastModifiedBy>sAMo.O</cp:lastModifiedBy>
  <cp:revision>465</cp:revision>
  <dcterms:created xsi:type="dcterms:W3CDTF">2015-05-17T06:09:38Z</dcterms:created>
  <dcterms:modified xsi:type="dcterms:W3CDTF">2017-12-03T06:16:36Z</dcterms:modified>
</cp:coreProperties>
</file>