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444" r:id="rId3"/>
    <p:sldId id="412" r:id="rId4"/>
    <p:sldId id="434" r:id="rId5"/>
    <p:sldId id="433" r:id="rId6"/>
    <p:sldId id="453" r:id="rId7"/>
    <p:sldId id="449" r:id="rId8"/>
    <p:sldId id="450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51" r:id="rId17"/>
    <p:sldId id="452" r:id="rId18"/>
    <p:sldId id="4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4" d="100"/>
          <a:sy n="64" d="100"/>
        </p:scale>
        <p:origin x="-12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92960-1CE5-46DF-AA74-40A0F75845CC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B3E5-248B-4B21-9696-877E8917F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E03D-83EA-40C3-A7B5-507213037B3D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7000" b="1" dirty="0" smtClean="0"/>
              <a:t>God Loves</a:t>
            </a:r>
          </a:p>
          <a:p>
            <a:pPr algn="dist"/>
            <a:r>
              <a:rPr lang="en-US" sz="7000" b="1" dirty="0" smtClean="0"/>
              <a:t>So He Gives</a:t>
            </a:r>
          </a:p>
          <a:p>
            <a:pPr algn="dist"/>
            <a:r>
              <a:rPr lang="zh-CN" altLang="en-US" sz="7000" b="1" dirty="0" smtClean="0"/>
              <a:t>神因愛，所以給</a:t>
            </a:r>
            <a:endParaRPr lang="en-US" sz="7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Our</a:t>
            </a:r>
            <a:r>
              <a:rPr lang="en-US" sz="4000" u="sng" dirty="0" smtClean="0">
                <a:solidFill>
                  <a:schemeClr val="bg1"/>
                </a:solidFill>
              </a:rPr>
              <a:t> Gracious Savior: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Think of the person whom we think is least ‘deserving’ of love, then put ourselves right next to the person and say, “I am your equal if without God”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Our</a:t>
            </a:r>
            <a:r>
              <a:rPr lang="en-US" sz="4000" u="sng" dirty="0" smtClean="0">
                <a:solidFill>
                  <a:schemeClr val="bg1"/>
                </a:solidFill>
              </a:rPr>
              <a:t> Gracious Savior: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Think of the person whom we think is least ‘deserving’ of love, then put ourselves right next to the person and say, “I am your equal if without God”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err="1" smtClean="0">
                <a:solidFill>
                  <a:schemeClr val="bg1"/>
                </a:solidFill>
              </a:rPr>
              <a:t>Exo</a:t>
            </a:r>
            <a:r>
              <a:rPr lang="en-US" sz="3200" b="1" dirty="0" smtClean="0">
                <a:solidFill>
                  <a:schemeClr val="bg1"/>
                </a:solidFill>
              </a:rPr>
              <a:t> 34:6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And he passed in front of Moses, proclaiming, “The LORD, the LORD, the compassionate and gracious God, slow to anger, abounding in love and </a:t>
            </a:r>
            <a:r>
              <a:rPr lang="en-US" sz="4000" dirty="0" smtClean="0">
                <a:solidFill>
                  <a:schemeClr val="bg1"/>
                </a:solidFill>
              </a:rPr>
              <a:t>faithfulness…</a:t>
            </a:r>
          </a:p>
          <a:p>
            <a:endParaRPr lang="en-US" altLang="zh-CN" sz="4000" dirty="0" smtClean="0">
              <a:solidFill>
                <a:schemeClr val="bg1"/>
              </a:solidFill>
            </a:endParaRPr>
          </a:p>
          <a:p>
            <a:r>
              <a:rPr lang="zh-CN" altLang="en-US" sz="4000" dirty="0" smtClean="0">
                <a:solidFill>
                  <a:schemeClr val="bg1"/>
                </a:solidFill>
              </a:rPr>
              <a:t>耶 </a:t>
            </a:r>
            <a:r>
              <a:rPr lang="zh-CN" altLang="en-US" sz="4000" dirty="0" smtClean="0">
                <a:solidFill>
                  <a:schemeClr val="bg1"/>
                </a:solidFill>
              </a:rPr>
              <a:t>和 華 在 他 面 前 宣 告 說 ： 耶 和 華 ， 耶 和 華 ， 是 有 憐 憫 有 恩 典 的 神 ， 不 輕 易 發 怒 ， 並 有 豐 盛 的 慈 愛 和 誠 實</a:t>
            </a:r>
            <a:r>
              <a:rPr lang="en-US" sz="4000" dirty="0" smtClean="0">
                <a:solidFill>
                  <a:schemeClr val="bg1"/>
                </a:solidFill>
              </a:rPr>
              <a:t>…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Mt 14:14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When Jesus landed and saw a large crowd, he had compassion on them and healed their </a:t>
            </a:r>
            <a:r>
              <a:rPr lang="en-US" sz="4000" dirty="0" smtClean="0">
                <a:solidFill>
                  <a:schemeClr val="bg1"/>
                </a:solidFill>
              </a:rPr>
              <a:t>sick.</a:t>
            </a:r>
          </a:p>
          <a:p>
            <a:endParaRPr lang="en-US" altLang="zh-CN" sz="4000" dirty="0" smtClean="0">
              <a:solidFill>
                <a:schemeClr val="bg1"/>
              </a:solidFill>
            </a:endParaRPr>
          </a:p>
          <a:p>
            <a:r>
              <a:rPr lang="zh-CN" altLang="en-US" sz="4000" dirty="0" smtClean="0">
                <a:solidFill>
                  <a:schemeClr val="bg1"/>
                </a:solidFill>
              </a:rPr>
              <a:t>耶 </a:t>
            </a:r>
            <a:r>
              <a:rPr lang="zh-CN" altLang="en-US" sz="4000" dirty="0" smtClean="0">
                <a:solidFill>
                  <a:schemeClr val="bg1"/>
                </a:solidFill>
              </a:rPr>
              <a:t>穌 出 來 ， 見 有 許 多 的 人 ， 就 憐 憫 他 們 ， 治 好 了 他 們 的 病 人 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Mk 8:2-3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800" dirty="0" smtClean="0">
                <a:solidFill>
                  <a:schemeClr val="bg1"/>
                </a:solidFill>
              </a:rPr>
              <a:t>I </a:t>
            </a:r>
            <a:r>
              <a:rPr lang="en-US" sz="3800" dirty="0" smtClean="0">
                <a:solidFill>
                  <a:schemeClr val="bg1"/>
                </a:solidFill>
              </a:rPr>
              <a:t>have compassion for these people; they have already been with me three days and have nothing to eat. If I send them home hungry, they will collapse on the way, because some of them have come a long </a:t>
            </a:r>
            <a:r>
              <a:rPr lang="en-US" sz="3800" dirty="0" smtClean="0">
                <a:solidFill>
                  <a:schemeClr val="bg1"/>
                </a:solidFill>
              </a:rPr>
              <a:t>distance. </a:t>
            </a:r>
          </a:p>
          <a:p>
            <a:endParaRPr lang="en-US" altLang="zh-CN" sz="3800" dirty="0" smtClean="0">
              <a:solidFill>
                <a:schemeClr val="bg1"/>
              </a:solidFill>
            </a:endParaRPr>
          </a:p>
          <a:p>
            <a:r>
              <a:rPr lang="zh-CN" altLang="en-US" sz="3800" dirty="0" smtClean="0">
                <a:solidFill>
                  <a:schemeClr val="bg1"/>
                </a:solidFill>
              </a:rPr>
              <a:t>我 </a:t>
            </a:r>
            <a:r>
              <a:rPr lang="zh-CN" altLang="en-US" sz="3800" dirty="0" smtClean="0">
                <a:solidFill>
                  <a:schemeClr val="bg1"/>
                </a:solidFill>
              </a:rPr>
              <a:t>憐 憫 這 眾 人 ； 因 為 他 們 同 我 在 這 裡 已 經 三 天 ， 也 沒 有 吃 的 了 。我 若 打 發 他 們 餓 著 回 家 ， 就 必 在 路 上 困 乏 ， 因 為 其 中 有 從 遠 處 來 的 。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Our</a:t>
            </a:r>
            <a:r>
              <a:rPr lang="en-US" sz="4000" u="sng" dirty="0" smtClean="0">
                <a:solidFill>
                  <a:schemeClr val="bg1"/>
                </a:solidFill>
              </a:rPr>
              <a:t> Gracious Savior: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Ultimately, </a:t>
            </a:r>
            <a:r>
              <a:rPr lang="en-US" sz="4000" dirty="0" smtClean="0">
                <a:solidFill>
                  <a:schemeClr val="bg1"/>
                </a:solidFill>
              </a:rPr>
              <a:t>Jesus’ </a:t>
            </a:r>
            <a:r>
              <a:rPr lang="en-US" sz="4000" dirty="0" smtClean="0">
                <a:solidFill>
                  <a:schemeClr val="bg1"/>
                </a:solidFill>
              </a:rPr>
              <a:t>compassion will bring him to the cross, to be tortured, to be mocked, to be crucified, to display the sacrificial, soul-pursuing love of God, so that “whoever believes in him shall not perish but have eternal </a:t>
            </a:r>
            <a:r>
              <a:rPr lang="en-US" sz="4000" dirty="0" smtClean="0">
                <a:solidFill>
                  <a:schemeClr val="bg1"/>
                </a:solidFill>
              </a:rPr>
              <a:t>life”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His Gracious Followers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His</a:t>
            </a:r>
            <a:r>
              <a:rPr lang="en-US" sz="4000" u="sng" dirty="0" smtClean="0">
                <a:solidFill>
                  <a:schemeClr val="bg1"/>
                </a:solidFill>
              </a:rPr>
              <a:t> Gracious Followers: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i="1" dirty="0" smtClean="0">
                <a:solidFill>
                  <a:schemeClr val="bg1"/>
                </a:solidFill>
              </a:rPr>
              <a:t>Is </a:t>
            </a:r>
            <a:r>
              <a:rPr lang="en-US" sz="4000" i="1" dirty="0" smtClean="0">
                <a:solidFill>
                  <a:schemeClr val="bg1"/>
                </a:solidFill>
              </a:rPr>
              <a:t>this why we give?</a:t>
            </a:r>
          </a:p>
          <a:p>
            <a:r>
              <a:rPr lang="en-US" sz="4000" i="1" dirty="0" smtClean="0">
                <a:solidFill>
                  <a:schemeClr val="bg1"/>
                </a:solidFill>
              </a:rPr>
              <a:t>Is this how we give?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His</a:t>
            </a:r>
            <a:r>
              <a:rPr lang="en-US" sz="4000" u="sng" dirty="0" smtClean="0">
                <a:solidFill>
                  <a:schemeClr val="bg1"/>
                </a:solidFill>
              </a:rPr>
              <a:t> Gracious Followers: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When we act in the name of </a:t>
            </a:r>
            <a:r>
              <a:rPr lang="en-US" sz="4000" dirty="0" smtClean="0">
                <a:solidFill>
                  <a:schemeClr val="bg1"/>
                </a:solidFill>
              </a:rPr>
              <a:t>Jesus’ </a:t>
            </a:r>
            <a:r>
              <a:rPr lang="en-US" sz="4000" dirty="0" smtClean="0">
                <a:solidFill>
                  <a:schemeClr val="bg1"/>
                </a:solidFill>
              </a:rPr>
              <a:t>compassion toward us, we will find that we know the life of </a:t>
            </a:r>
            <a:r>
              <a:rPr lang="en-US" sz="4000" dirty="0" smtClean="0">
                <a:solidFill>
                  <a:schemeClr val="bg1"/>
                </a:solidFill>
              </a:rPr>
              <a:t>Jesus, </a:t>
            </a:r>
            <a:r>
              <a:rPr lang="en-US" sz="4000" dirty="0" smtClean="0">
                <a:solidFill>
                  <a:schemeClr val="bg1"/>
                </a:solidFill>
              </a:rPr>
              <a:t>and that we know our compassionate God and </a:t>
            </a:r>
            <a:r>
              <a:rPr lang="en-US" sz="4000" dirty="0" smtClean="0">
                <a:solidFill>
                  <a:schemeClr val="bg1"/>
                </a:solidFill>
              </a:rPr>
              <a:t>Jesus, </a:t>
            </a:r>
            <a:r>
              <a:rPr lang="en-US" sz="4000" dirty="0" smtClean="0">
                <a:solidFill>
                  <a:schemeClr val="bg1"/>
                </a:solidFill>
              </a:rPr>
              <a:t>which is eternal life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err="1" smtClean="0">
                <a:solidFill>
                  <a:schemeClr val="bg1"/>
                </a:solidFill>
              </a:rPr>
              <a:t>Jn</a:t>
            </a:r>
            <a:r>
              <a:rPr lang="en-US" sz="3200" b="1" dirty="0" smtClean="0">
                <a:solidFill>
                  <a:schemeClr val="bg1"/>
                </a:solidFill>
              </a:rPr>
              <a:t> 3:16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For God so loved the World that He gave His one and only Son, that whoever believes in him shall not perish but have eternal life. </a:t>
            </a:r>
          </a:p>
          <a:p>
            <a:endParaRPr lang="en-US" altLang="zh-CN" sz="4000" dirty="0" smtClean="0">
              <a:solidFill>
                <a:schemeClr val="bg1"/>
              </a:solidFill>
            </a:endParaRPr>
          </a:p>
          <a:p>
            <a:r>
              <a:rPr lang="zh-CN" altLang="en-US" sz="4000" dirty="0" smtClean="0">
                <a:solidFill>
                  <a:schemeClr val="bg1"/>
                </a:solidFill>
              </a:rPr>
              <a:t>神 </a:t>
            </a:r>
            <a:r>
              <a:rPr lang="zh-CN" altLang="en-US" sz="4000" dirty="0" smtClean="0">
                <a:solidFill>
                  <a:schemeClr val="bg1"/>
                </a:solidFill>
              </a:rPr>
              <a:t>愛 世 人 ， 甚 至 將 他 的 獨 生 子 賜 給 他 們 ， 叫 一 切 信 他 的 ， 不 至 滅 亡 ， 反 得 永 生 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The Life-giving Instruction of </a:t>
            </a:r>
            <a:r>
              <a:rPr lang="en-US" sz="4000" u="sng" dirty="0" err="1" smtClean="0">
                <a:solidFill>
                  <a:schemeClr val="bg1"/>
                </a:solidFill>
              </a:rPr>
              <a:t>Jn</a:t>
            </a:r>
            <a:r>
              <a:rPr lang="en-US" sz="4000" u="sng" dirty="0" smtClean="0">
                <a:solidFill>
                  <a:schemeClr val="bg1"/>
                </a:solidFill>
              </a:rPr>
              <a:t> 3:16: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We freely give freely to others because we have first been freely given eternal life by God.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zh-CN" altLang="en-US" sz="4000" b="1" dirty="0" smtClean="0">
                <a:solidFill>
                  <a:schemeClr val="bg1"/>
                </a:solidFill>
              </a:rPr>
              <a:t>我們能自由地自由地、不計較地施予他人，因為神先無保留地將永生施予給我們。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A Gracious Mayor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5336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</a:rPr>
              <a:t>…and </a:t>
            </a:r>
            <a:r>
              <a:rPr lang="en-US" sz="4000" i="1" dirty="0" smtClean="0">
                <a:solidFill>
                  <a:schemeClr val="bg1"/>
                </a:solidFill>
              </a:rPr>
              <a:t>furthermore I am going to fine everyone in this courtroom fifty cents for living in a town where a person has to steal bread so that her grandchildren can eat</a:t>
            </a:r>
            <a:r>
              <a:rPr lang="en-US" sz="4000" i="1" dirty="0" smtClean="0">
                <a:solidFill>
                  <a:schemeClr val="bg1"/>
                </a:solidFill>
              </a:rPr>
              <a:t>.</a:t>
            </a:r>
          </a:p>
          <a:p>
            <a:endParaRPr lang="en-US" sz="4000" i="1" dirty="0" smtClean="0">
              <a:solidFill>
                <a:schemeClr val="bg1"/>
              </a:solidFill>
            </a:endParaRPr>
          </a:p>
          <a:p>
            <a:pPr algn="r"/>
            <a:r>
              <a:rPr lang="en-US" sz="4000" i="1" dirty="0" smtClean="0">
                <a:solidFill>
                  <a:schemeClr val="bg1"/>
                </a:solidFill>
              </a:rPr>
              <a:t>~</a:t>
            </a:r>
            <a:r>
              <a:rPr lang="en-US" sz="4000" i="1" dirty="0" err="1" smtClean="0">
                <a:solidFill>
                  <a:schemeClr val="bg1"/>
                </a:solidFill>
              </a:rPr>
              <a:t>Fiorello</a:t>
            </a:r>
            <a:r>
              <a:rPr lang="en-US" sz="4000" i="1" dirty="0" smtClean="0">
                <a:solidFill>
                  <a:schemeClr val="bg1"/>
                </a:solidFill>
              </a:rPr>
              <a:t> LaGuardia, mayor of New York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A Gracious Mayor: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A love that is naturally other-centered, rather than </a:t>
            </a:r>
            <a:r>
              <a:rPr lang="en-US" sz="3600" b="1" dirty="0" smtClean="0">
                <a:solidFill>
                  <a:schemeClr val="bg1"/>
                </a:solidFill>
              </a:rPr>
              <a:t>self-centered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A love that graciously brings mercy without compromising on justice, rather than </a:t>
            </a:r>
            <a:r>
              <a:rPr lang="en-US" sz="3600" b="1" dirty="0" smtClean="0">
                <a:solidFill>
                  <a:schemeClr val="bg1"/>
                </a:solidFill>
              </a:rPr>
              <a:t>merit-based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A love that is not simply framed as words but proactively produced as works that cost us, rather than sacrifice-free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Our Gracious Savior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Our</a:t>
            </a:r>
            <a:r>
              <a:rPr lang="en-US" sz="4000" u="sng" dirty="0" smtClean="0">
                <a:solidFill>
                  <a:schemeClr val="bg1"/>
                </a:solidFill>
              </a:rPr>
              <a:t> Gracious Savior: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When God so loved the World, He did not have us undergo a background check first in order to certify our merit (level of deservedness) for His love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1 </a:t>
            </a:r>
            <a:r>
              <a:rPr lang="en-US" sz="3200" b="1" dirty="0" err="1" smtClean="0">
                <a:solidFill>
                  <a:schemeClr val="bg1"/>
                </a:solidFill>
              </a:rPr>
              <a:t>Jn</a:t>
            </a:r>
            <a:r>
              <a:rPr lang="en-US" sz="3200" b="1" dirty="0" smtClean="0">
                <a:solidFill>
                  <a:schemeClr val="bg1"/>
                </a:solidFill>
              </a:rPr>
              <a:t> 3:16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This is how we know what love is: Jesus Christ laid down his life for </a:t>
            </a:r>
            <a:r>
              <a:rPr lang="en-US" sz="4000" dirty="0" smtClean="0">
                <a:solidFill>
                  <a:schemeClr val="bg1"/>
                </a:solidFill>
              </a:rPr>
              <a:t>us.</a:t>
            </a:r>
          </a:p>
          <a:p>
            <a:endParaRPr lang="en-US" altLang="zh-CN" sz="4000" dirty="0" smtClean="0">
              <a:solidFill>
                <a:schemeClr val="bg1"/>
              </a:solidFill>
            </a:endParaRPr>
          </a:p>
          <a:p>
            <a:r>
              <a:rPr lang="zh-CN" altLang="en-US" sz="4000" dirty="0" smtClean="0">
                <a:solidFill>
                  <a:schemeClr val="bg1"/>
                </a:solidFill>
              </a:rPr>
              <a:t>主 </a:t>
            </a:r>
            <a:r>
              <a:rPr lang="zh-CN" altLang="en-US" sz="4000" dirty="0" smtClean="0">
                <a:solidFill>
                  <a:schemeClr val="bg1"/>
                </a:solidFill>
              </a:rPr>
              <a:t>為 我 們 捨 命 ， 我 們 從 此 就 知 道 何 為 愛。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734</Words>
  <Application>Microsoft Office PowerPoint</Application>
  <PresentationFormat>On-screen Show (4:3)</PresentationFormat>
  <Paragraphs>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sAMo.O</dc:creator>
  <cp:lastModifiedBy>sAMo.O</cp:lastModifiedBy>
  <cp:revision>158</cp:revision>
  <dcterms:created xsi:type="dcterms:W3CDTF">2015-05-17T06:09:38Z</dcterms:created>
  <dcterms:modified xsi:type="dcterms:W3CDTF">2017-06-04T05:26:27Z</dcterms:modified>
</cp:coreProperties>
</file>