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39"/>
  </p:notesMasterIdLst>
  <p:sldIdLst>
    <p:sldId id="270" r:id="rId2"/>
    <p:sldId id="320" r:id="rId3"/>
    <p:sldId id="329" r:id="rId4"/>
    <p:sldId id="321" r:id="rId5"/>
    <p:sldId id="312" r:id="rId6"/>
    <p:sldId id="325" r:id="rId7"/>
    <p:sldId id="258" r:id="rId8"/>
    <p:sldId id="309" r:id="rId9"/>
    <p:sldId id="271" r:id="rId10"/>
    <p:sldId id="336" r:id="rId11"/>
    <p:sldId id="326" r:id="rId12"/>
    <p:sldId id="298" r:id="rId13"/>
    <p:sldId id="330" r:id="rId14"/>
    <p:sldId id="299" r:id="rId15"/>
    <p:sldId id="300" r:id="rId16"/>
    <p:sldId id="301" r:id="rId17"/>
    <p:sldId id="331" r:id="rId18"/>
    <p:sldId id="302" r:id="rId19"/>
    <p:sldId id="296" r:id="rId20"/>
    <p:sldId id="334" r:id="rId21"/>
    <p:sldId id="297" r:id="rId22"/>
    <p:sldId id="305" r:id="rId23"/>
    <p:sldId id="283" r:id="rId24"/>
    <p:sldId id="281" r:id="rId25"/>
    <p:sldId id="287" r:id="rId26"/>
    <p:sldId id="286" r:id="rId27"/>
    <p:sldId id="303" r:id="rId28"/>
    <p:sldId id="304" r:id="rId29"/>
    <p:sldId id="293" r:id="rId30"/>
    <p:sldId id="307" r:id="rId31"/>
    <p:sldId id="313" r:id="rId32"/>
    <p:sldId id="314" r:id="rId33"/>
    <p:sldId id="267" r:id="rId34"/>
    <p:sldId id="333" r:id="rId35"/>
    <p:sldId id="268" r:id="rId36"/>
    <p:sldId id="332" r:id="rId37"/>
    <p:sldId id="33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100" d="100"/>
          <a:sy n="100" d="100"/>
        </p:scale>
        <p:origin x="36" y="-72"/>
      </p:cViewPr>
      <p:guideLst>
        <p:guide orient="horz" pos="2160"/>
        <p:guide pos="2880"/>
      </p:guideLst>
    </p:cSldViewPr>
  </p:slideViewPr>
  <p:notesTextViewPr>
    <p:cViewPr>
      <p:scale>
        <a:sx n="1" d="1"/>
        <a:sy n="1" d="1"/>
      </p:scale>
      <p:origin x="0" y="0"/>
    </p:cViewPr>
  </p:notesTextViewPr>
  <p:sorterViewPr>
    <p:cViewPr>
      <p:scale>
        <a:sx n="100" d="100"/>
        <a:sy n="100" d="100"/>
      </p:scale>
      <p:origin x="0" y="265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FCE1B-32FC-4F0A-B530-E61E5CFDDD5B}" type="datetimeFigureOut">
              <a:rPr lang="en-US" smtClean="0"/>
              <a:pPr/>
              <a:t>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368D7E-2BA5-48E4-A0E4-FEB1C4D8769A}" type="slidenum">
              <a:rPr lang="en-US" smtClean="0"/>
              <a:pPr/>
              <a:t>‹#›</a:t>
            </a:fld>
            <a:endParaRPr lang="en-US"/>
          </a:p>
        </p:txBody>
      </p:sp>
    </p:spTree>
    <p:extLst>
      <p:ext uri="{BB962C8B-B14F-4D97-AF65-F5344CB8AC3E}">
        <p14:creationId xmlns:p14="http://schemas.microsoft.com/office/powerpoint/2010/main" xmlns="" val="247587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13"/>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cs typeface="Arial" pitchFamily="34" charset="0"/>
              </a:defRPr>
            </a:lvl1pPr>
            <a:lvl2pPr marL="742950" indent="-285750" eaLnBrk="0" hangingPunct="0">
              <a:spcBef>
                <a:spcPct val="30000"/>
              </a:spcBef>
              <a:defRPr kumimoji="1" sz="1200">
                <a:solidFill>
                  <a:schemeClr val="tx1"/>
                </a:solidFill>
                <a:latin typeface="Times New Roman" pitchFamily="18" charset="0"/>
                <a:cs typeface="Arial" pitchFamily="34" charset="0"/>
              </a:defRPr>
            </a:lvl2pPr>
            <a:lvl3pPr marL="1143000" indent="-228600" eaLnBrk="0" hangingPunct="0">
              <a:spcBef>
                <a:spcPct val="30000"/>
              </a:spcBef>
              <a:defRPr kumimoji="1" sz="1200">
                <a:solidFill>
                  <a:schemeClr val="tx1"/>
                </a:solidFill>
                <a:latin typeface="Times New Roman" pitchFamily="18" charset="0"/>
                <a:cs typeface="Arial" pitchFamily="34" charset="0"/>
              </a:defRPr>
            </a:lvl3pPr>
            <a:lvl4pPr marL="1600200" indent="-228600" eaLnBrk="0" hangingPunct="0">
              <a:spcBef>
                <a:spcPct val="30000"/>
              </a:spcBef>
              <a:defRPr kumimoji="1" sz="1200">
                <a:solidFill>
                  <a:schemeClr val="tx1"/>
                </a:solidFill>
                <a:latin typeface="Times New Roman" pitchFamily="18" charset="0"/>
                <a:cs typeface="Arial" pitchFamily="34" charset="0"/>
              </a:defRPr>
            </a:lvl4pPr>
            <a:lvl5pPr marL="2057400" indent="-228600" eaLnBrk="0" hangingPunct="0">
              <a:spcBef>
                <a:spcPct val="30000"/>
              </a:spcBef>
              <a:defRPr kumimoji="1" sz="1200">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9pPr>
          </a:lstStyle>
          <a:p>
            <a:pPr>
              <a:spcBef>
                <a:spcPct val="20000"/>
              </a:spcBef>
            </a:pPr>
            <a:fld id="{BC4E36DF-699F-492F-905B-6F08F2E780DE}" type="slidenum">
              <a:rPr kumimoji="0" lang="en-US" altLang="en-US" smtClean="0">
                <a:latin typeface="Tahoma" pitchFamily="34" charset="0"/>
              </a:rPr>
              <a:pPr>
                <a:spcBef>
                  <a:spcPct val="20000"/>
                </a:spcBef>
              </a:pPr>
              <a:t>12</a:t>
            </a:fld>
            <a:endParaRPr kumimoji="0" lang="en-US" altLang="en-US" smtClean="0">
              <a:latin typeface="Tahoma" pitchFamily="34" charset="0"/>
            </a:endParaRPr>
          </a:p>
        </p:txBody>
      </p:sp>
      <p:sp>
        <p:nvSpPr>
          <p:cNvPr id="556035" name="Rectangle 2"/>
          <p:cNvSpPr>
            <a:spLocks noGrp="1" noRot="1" noChangeAspect="1" noChangeArrowheads="1" noTextEdit="1"/>
          </p:cNvSpPr>
          <p:nvPr>
            <p:ph type="sldImg"/>
          </p:nvPr>
        </p:nvSpPr>
        <p:spPr>
          <a:ln/>
        </p:spPr>
      </p:sp>
      <p:sp>
        <p:nvSpPr>
          <p:cNvPr id="556036" name="Rectangle 3"/>
          <p:cNvSpPr>
            <a:spLocks noGrp="1" noChangeArrowheads="1"/>
          </p:cNvSpPr>
          <p:nvPr>
            <p:ph type="body" idx="1"/>
          </p:nvPr>
        </p:nvSpPr>
        <p:spPr>
          <a:noFill/>
        </p:spPr>
        <p:txBody>
          <a:bodyPr/>
          <a:lstStyle/>
          <a:p>
            <a:pPr eaLnBrk="1" hangingPunct="1"/>
            <a:endParaRPr lang="en-US" altLang="en-US" smtClean="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368D7E-2BA5-48E4-A0E4-FEB1C4D8769A}" type="slidenum">
              <a:rPr lang="en-US" smtClean="0"/>
              <a:pPr/>
              <a:t>31</a:t>
            </a:fld>
            <a:endParaRPr lang="en-US"/>
          </a:p>
        </p:txBody>
      </p:sp>
    </p:spTree>
    <p:extLst>
      <p:ext uri="{BB962C8B-B14F-4D97-AF65-F5344CB8AC3E}">
        <p14:creationId xmlns:p14="http://schemas.microsoft.com/office/powerpoint/2010/main" xmlns="" val="259084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13"/>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cs typeface="Arial" pitchFamily="34" charset="0"/>
              </a:defRPr>
            </a:lvl1pPr>
            <a:lvl2pPr marL="742950" indent="-285750" eaLnBrk="0" hangingPunct="0">
              <a:spcBef>
                <a:spcPct val="30000"/>
              </a:spcBef>
              <a:defRPr kumimoji="1" sz="1200">
                <a:solidFill>
                  <a:schemeClr val="tx1"/>
                </a:solidFill>
                <a:latin typeface="Times New Roman" pitchFamily="18" charset="0"/>
                <a:cs typeface="Arial" pitchFamily="34" charset="0"/>
              </a:defRPr>
            </a:lvl2pPr>
            <a:lvl3pPr marL="1143000" indent="-228600" eaLnBrk="0" hangingPunct="0">
              <a:spcBef>
                <a:spcPct val="30000"/>
              </a:spcBef>
              <a:defRPr kumimoji="1" sz="1200">
                <a:solidFill>
                  <a:schemeClr val="tx1"/>
                </a:solidFill>
                <a:latin typeface="Times New Roman" pitchFamily="18" charset="0"/>
                <a:cs typeface="Arial" pitchFamily="34" charset="0"/>
              </a:defRPr>
            </a:lvl3pPr>
            <a:lvl4pPr marL="1600200" indent="-228600" eaLnBrk="0" hangingPunct="0">
              <a:spcBef>
                <a:spcPct val="30000"/>
              </a:spcBef>
              <a:defRPr kumimoji="1" sz="1200">
                <a:solidFill>
                  <a:schemeClr val="tx1"/>
                </a:solidFill>
                <a:latin typeface="Times New Roman" pitchFamily="18" charset="0"/>
                <a:cs typeface="Arial" pitchFamily="34" charset="0"/>
              </a:defRPr>
            </a:lvl4pPr>
            <a:lvl5pPr marL="2057400" indent="-228600" eaLnBrk="0" hangingPunct="0">
              <a:spcBef>
                <a:spcPct val="30000"/>
              </a:spcBef>
              <a:defRPr kumimoji="1" sz="1200">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9pPr>
          </a:lstStyle>
          <a:p>
            <a:pPr>
              <a:spcBef>
                <a:spcPct val="20000"/>
              </a:spcBef>
            </a:pPr>
            <a:fld id="{400C2705-F453-422F-91DB-471E5787CBD8}" type="slidenum">
              <a:rPr kumimoji="0" lang="en-US" altLang="en-US" smtClean="0">
                <a:latin typeface="Tahoma" pitchFamily="34" charset="0"/>
              </a:rPr>
              <a:pPr>
                <a:spcBef>
                  <a:spcPct val="20000"/>
                </a:spcBef>
              </a:pPr>
              <a:t>14</a:t>
            </a:fld>
            <a:endParaRPr kumimoji="0" lang="en-US" altLang="en-US" smtClean="0">
              <a:latin typeface="Tahoma" pitchFamily="34" charset="0"/>
            </a:endParaRPr>
          </a:p>
        </p:txBody>
      </p:sp>
      <p:sp>
        <p:nvSpPr>
          <p:cNvPr id="557059" name="Rectangle 2"/>
          <p:cNvSpPr>
            <a:spLocks noGrp="1" noRot="1" noChangeAspect="1" noChangeArrowheads="1" noTextEdit="1"/>
          </p:cNvSpPr>
          <p:nvPr>
            <p:ph type="sldImg"/>
          </p:nvPr>
        </p:nvSpPr>
        <p:spPr>
          <a:ln/>
        </p:spPr>
      </p:sp>
      <p:sp>
        <p:nvSpPr>
          <p:cNvPr id="557060" name="Rectangle 3"/>
          <p:cNvSpPr>
            <a:spLocks noGrp="1" noChangeArrowheads="1"/>
          </p:cNvSpPr>
          <p:nvPr>
            <p:ph type="body" idx="1"/>
          </p:nvPr>
        </p:nvSpPr>
        <p:spPr>
          <a:noFill/>
        </p:spPr>
        <p:txBody>
          <a:bodyPr/>
          <a:lstStyle/>
          <a:p>
            <a:pPr eaLnBrk="1" hangingPunct="1"/>
            <a:endParaRPr lang="en-US" altLang="en-US"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13"/>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cs typeface="Arial" pitchFamily="34" charset="0"/>
              </a:defRPr>
            </a:lvl1pPr>
            <a:lvl2pPr marL="742950" indent="-285750" eaLnBrk="0" hangingPunct="0">
              <a:spcBef>
                <a:spcPct val="30000"/>
              </a:spcBef>
              <a:defRPr kumimoji="1" sz="1200">
                <a:solidFill>
                  <a:schemeClr val="tx1"/>
                </a:solidFill>
                <a:latin typeface="Times New Roman" pitchFamily="18" charset="0"/>
                <a:cs typeface="Arial" pitchFamily="34" charset="0"/>
              </a:defRPr>
            </a:lvl2pPr>
            <a:lvl3pPr marL="1143000" indent="-228600" eaLnBrk="0" hangingPunct="0">
              <a:spcBef>
                <a:spcPct val="30000"/>
              </a:spcBef>
              <a:defRPr kumimoji="1" sz="1200">
                <a:solidFill>
                  <a:schemeClr val="tx1"/>
                </a:solidFill>
                <a:latin typeface="Times New Roman" pitchFamily="18" charset="0"/>
                <a:cs typeface="Arial" pitchFamily="34" charset="0"/>
              </a:defRPr>
            </a:lvl3pPr>
            <a:lvl4pPr marL="1600200" indent="-228600" eaLnBrk="0" hangingPunct="0">
              <a:spcBef>
                <a:spcPct val="30000"/>
              </a:spcBef>
              <a:defRPr kumimoji="1" sz="1200">
                <a:solidFill>
                  <a:schemeClr val="tx1"/>
                </a:solidFill>
                <a:latin typeface="Times New Roman" pitchFamily="18" charset="0"/>
                <a:cs typeface="Arial" pitchFamily="34" charset="0"/>
              </a:defRPr>
            </a:lvl4pPr>
            <a:lvl5pPr marL="2057400" indent="-228600" eaLnBrk="0" hangingPunct="0">
              <a:spcBef>
                <a:spcPct val="30000"/>
              </a:spcBef>
              <a:defRPr kumimoji="1" sz="1200">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9pPr>
          </a:lstStyle>
          <a:p>
            <a:pPr>
              <a:spcBef>
                <a:spcPct val="20000"/>
              </a:spcBef>
            </a:pPr>
            <a:fld id="{9A1947DC-4A58-49C6-A1FA-851B282C1798}" type="slidenum">
              <a:rPr kumimoji="0" lang="en-US" altLang="en-US" smtClean="0">
                <a:latin typeface="Tahoma" pitchFamily="34" charset="0"/>
              </a:rPr>
              <a:pPr>
                <a:spcBef>
                  <a:spcPct val="20000"/>
                </a:spcBef>
              </a:pPr>
              <a:t>15</a:t>
            </a:fld>
            <a:endParaRPr kumimoji="0" lang="en-US" altLang="en-US" smtClean="0">
              <a:latin typeface="Tahoma" pitchFamily="34" charset="0"/>
            </a:endParaRPr>
          </a:p>
        </p:txBody>
      </p:sp>
      <p:sp>
        <p:nvSpPr>
          <p:cNvPr id="558083" name="Rectangle 2"/>
          <p:cNvSpPr>
            <a:spLocks noGrp="1" noRot="1" noChangeAspect="1" noChangeArrowheads="1" noTextEdit="1"/>
          </p:cNvSpPr>
          <p:nvPr>
            <p:ph type="sldImg"/>
          </p:nvPr>
        </p:nvSpPr>
        <p:spPr>
          <a:ln/>
        </p:spPr>
      </p:sp>
      <p:sp>
        <p:nvSpPr>
          <p:cNvPr id="558084" name="Rectangle 3"/>
          <p:cNvSpPr>
            <a:spLocks noGrp="1" noChangeArrowheads="1"/>
          </p:cNvSpPr>
          <p:nvPr>
            <p:ph type="body" idx="1"/>
          </p:nvPr>
        </p:nvSpPr>
        <p:spPr>
          <a:noFill/>
        </p:spPr>
        <p:txBody>
          <a:bodyPr/>
          <a:lstStyle/>
          <a:p>
            <a:pPr eaLnBrk="1" hangingPunct="1"/>
            <a:endParaRPr lang="en-US" altLang="en-US"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13"/>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cs typeface="Arial" pitchFamily="34" charset="0"/>
              </a:defRPr>
            </a:lvl1pPr>
            <a:lvl2pPr marL="742950" indent="-285750" eaLnBrk="0" hangingPunct="0">
              <a:spcBef>
                <a:spcPct val="30000"/>
              </a:spcBef>
              <a:defRPr kumimoji="1" sz="1200">
                <a:solidFill>
                  <a:schemeClr val="tx1"/>
                </a:solidFill>
                <a:latin typeface="Times New Roman" pitchFamily="18" charset="0"/>
                <a:cs typeface="Arial" pitchFamily="34" charset="0"/>
              </a:defRPr>
            </a:lvl2pPr>
            <a:lvl3pPr marL="1143000" indent="-228600" eaLnBrk="0" hangingPunct="0">
              <a:spcBef>
                <a:spcPct val="30000"/>
              </a:spcBef>
              <a:defRPr kumimoji="1" sz="1200">
                <a:solidFill>
                  <a:schemeClr val="tx1"/>
                </a:solidFill>
                <a:latin typeface="Times New Roman" pitchFamily="18" charset="0"/>
                <a:cs typeface="Arial" pitchFamily="34" charset="0"/>
              </a:defRPr>
            </a:lvl3pPr>
            <a:lvl4pPr marL="1600200" indent="-228600" eaLnBrk="0" hangingPunct="0">
              <a:spcBef>
                <a:spcPct val="30000"/>
              </a:spcBef>
              <a:defRPr kumimoji="1" sz="1200">
                <a:solidFill>
                  <a:schemeClr val="tx1"/>
                </a:solidFill>
                <a:latin typeface="Times New Roman" pitchFamily="18" charset="0"/>
                <a:cs typeface="Arial" pitchFamily="34" charset="0"/>
              </a:defRPr>
            </a:lvl4pPr>
            <a:lvl5pPr marL="2057400" indent="-228600" eaLnBrk="0" hangingPunct="0">
              <a:spcBef>
                <a:spcPct val="30000"/>
              </a:spcBef>
              <a:defRPr kumimoji="1" sz="1200">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9pPr>
          </a:lstStyle>
          <a:p>
            <a:pPr>
              <a:spcBef>
                <a:spcPct val="20000"/>
              </a:spcBef>
            </a:pPr>
            <a:fld id="{ACFD7615-25F6-4451-9646-E577ABEDB3B4}" type="slidenum">
              <a:rPr kumimoji="0" lang="en-US" altLang="en-US" smtClean="0">
                <a:latin typeface="Tahoma" pitchFamily="34" charset="0"/>
              </a:rPr>
              <a:pPr>
                <a:spcBef>
                  <a:spcPct val="20000"/>
                </a:spcBef>
              </a:pPr>
              <a:t>16</a:t>
            </a:fld>
            <a:endParaRPr kumimoji="0" lang="en-US" altLang="en-US" smtClean="0">
              <a:latin typeface="Tahoma" pitchFamily="34" charset="0"/>
            </a:endParaRPr>
          </a:p>
        </p:txBody>
      </p:sp>
      <p:sp>
        <p:nvSpPr>
          <p:cNvPr id="559107" name="Rectangle 2"/>
          <p:cNvSpPr>
            <a:spLocks noGrp="1" noRot="1" noChangeAspect="1" noChangeArrowheads="1" noTextEdit="1"/>
          </p:cNvSpPr>
          <p:nvPr>
            <p:ph type="sldImg"/>
          </p:nvPr>
        </p:nvSpPr>
        <p:spPr>
          <a:ln/>
        </p:spPr>
      </p:sp>
      <p:sp>
        <p:nvSpPr>
          <p:cNvPr id="559108" name="Rectangle 3"/>
          <p:cNvSpPr>
            <a:spLocks noGrp="1" noChangeArrowheads="1"/>
          </p:cNvSpPr>
          <p:nvPr>
            <p:ph type="body" idx="1"/>
          </p:nvPr>
        </p:nvSpPr>
        <p:spPr>
          <a:noFill/>
        </p:spPr>
        <p:txBody>
          <a:bodyPr/>
          <a:lstStyle/>
          <a:p>
            <a:pPr eaLnBrk="1" hangingPunct="1"/>
            <a:endParaRPr lang="en-US" altLang="en-US"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Slide Image Placeholder 1"/>
          <p:cNvSpPr>
            <a:spLocks noGrp="1" noRot="1" noChangeAspect="1" noTextEdit="1"/>
          </p:cNvSpPr>
          <p:nvPr>
            <p:ph type="sldImg"/>
          </p:nvPr>
        </p:nvSpPr>
        <p:spPr>
          <a:ln/>
        </p:spPr>
      </p:sp>
      <p:sp>
        <p:nvSpPr>
          <p:cNvPr id="463875" name="Notes Placeholder 2"/>
          <p:cNvSpPr>
            <a:spLocks noGrp="1"/>
          </p:cNvSpPr>
          <p:nvPr>
            <p:ph type="body" idx="1"/>
          </p:nvPr>
        </p:nvSpPr>
        <p:spPr>
          <a:noFill/>
        </p:spPr>
        <p:txBody>
          <a:bodyPr/>
          <a:lstStyle/>
          <a:p>
            <a:r>
              <a:rPr lang="en-US" altLang="en-US" smtClean="0">
                <a:cs typeface="Arial" pitchFamily="34" charset="0"/>
              </a:rPr>
              <a:t>e</a:t>
            </a:r>
          </a:p>
        </p:txBody>
      </p:sp>
      <p:sp>
        <p:nvSpPr>
          <p:cNvPr id="463876" name="Slide Number Placeholder 3"/>
          <p:cNvSpPr>
            <a:spLocks noGrp="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cs typeface="Arial" pitchFamily="34" charset="0"/>
              </a:defRPr>
            </a:lvl1pPr>
            <a:lvl2pPr marL="742950" indent="-285750" eaLnBrk="0" hangingPunct="0">
              <a:spcBef>
                <a:spcPct val="30000"/>
              </a:spcBef>
              <a:defRPr kumimoji="1" sz="1200">
                <a:solidFill>
                  <a:schemeClr val="tx1"/>
                </a:solidFill>
                <a:latin typeface="Times New Roman" pitchFamily="18" charset="0"/>
                <a:cs typeface="Arial" pitchFamily="34" charset="0"/>
              </a:defRPr>
            </a:lvl2pPr>
            <a:lvl3pPr marL="1143000" indent="-228600" eaLnBrk="0" hangingPunct="0">
              <a:spcBef>
                <a:spcPct val="30000"/>
              </a:spcBef>
              <a:defRPr kumimoji="1" sz="1200">
                <a:solidFill>
                  <a:schemeClr val="tx1"/>
                </a:solidFill>
                <a:latin typeface="Times New Roman" pitchFamily="18" charset="0"/>
                <a:cs typeface="Arial" pitchFamily="34" charset="0"/>
              </a:defRPr>
            </a:lvl3pPr>
            <a:lvl4pPr marL="1600200" indent="-228600" eaLnBrk="0" hangingPunct="0">
              <a:spcBef>
                <a:spcPct val="30000"/>
              </a:spcBef>
              <a:defRPr kumimoji="1" sz="1200">
                <a:solidFill>
                  <a:schemeClr val="tx1"/>
                </a:solidFill>
                <a:latin typeface="Times New Roman" pitchFamily="18" charset="0"/>
                <a:cs typeface="Arial" pitchFamily="34" charset="0"/>
              </a:defRPr>
            </a:lvl4pPr>
            <a:lvl5pPr marL="2057400" indent="-228600" eaLnBrk="0" hangingPunct="0">
              <a:spcBef>
                <a:spcPct val="30000"/>
              </a:spcBef>
              <a:defRPr kumimoji="1" sz="1200">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9pPr>
          </a:lstStyle>
          <a:p>
            <a:pPr>
              <a:spcBef>
                <a:spcPct val="20000"/>
              </a:spcBef>
            </a:pPr>
            <a:fld id="{D5523E90-FC43-41D4-B1A9-B3FC6C2B80FB}" type="slidenum">
              <a:rPr kumimoji="0" lang="en-US" altLang="en-US" smtClean="0">
                <a:latin typeface="Tahoma" pitchFamily="34" charset="0"/>
              </a:rPr>
              <a:pPr>
                <a:spcBef>
                  <a:spcPct val="20000"/>
                </a:spcBef>
              </a:pPr>
              <a:t>18</a:t>
            </a:fld>
            <a:endParaRPr kumimoji="0" lang="en-US" altLang="en-US" smtClean="0">
              <a:latin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13"/>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cs typeface="Arial" pitchFamily="34" charset="0"/>
              </a:defRPr>
            </a:lvl1pPr>
            <a:lvl2pPr marL="742950" indent="-285750" eaLnBrk="0" hangingPunct="0">
              <a:spcBef>
                <a:spcPct val="30000"/>
              </a:spcBef>
              <a:defRPr kumimoji="1" sz="1200">
                <a:solidFill>
                  <a:schemeClr val="tx1"/>
                </a:solidFill>
                <a:latin typeface="Times New Roman" pitchFamily="18" charset="0"/>
                <a:cs typeface="Arial" pitchFamily="34" charset="0"/>
              </a:defRPr>
            </a:lvl2pPr>
            <a:lvl3pPr marL="1143000" indent="-228600" eaLnBrk="0" hangingPunct="0">
              <a:spcBef>
                <a:spcPct val="30000"/>
              </a:spcBef>
              <a:defRPr kumimoji="1" sz="1200">
                <a:solidFill>
                  <a:schemeClr val="tx1"/>
                </a:solidFill>
                <a:latin typeface="Times New Roman" pitchFamily="18" charset="0"/>
                <a:cs typeface="Arial" pitchFamily="34" charset="0"/>
              </a:defRPr>
            </a:lvl3pPr>
            <a:lvl4pPr marL="1600200" indent="-228600" eaLnBrk="0" hangingPunct="0">
              <a:spcBef>
                <a:spcPct val="30000"/>
              </a:spcBef>
              <a:defRPr kumimoji="1" sz="1200">
                <a:solidFill>
                  <a:schemeClr val="tx1"/>
                </a:solidFill>
                <a:latin typeface="Times New Roman" pitchFamily="18" charset="0"/>
                <a:cs typeface="Arial" pitchFamily="34" charset="0"/>
              </a:defRPr>
            </a:lvl4pPr>
            <a:lvl5pPr marL="2057400" indent="-228600" eaLnBrk="0" hangingPunct="0">
              <a:spcBef>
                <a:spcPct val="30000"/>
              </a:spcBef>
              <a:defRPr kumimoji="1" sz="1200">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9pPr>
          </a:lstStyle>
          <a:p>
            <a:pPr>
              <a:spcBef>
                <a:spcPct val="20000"/>
              </a:spcBef>
            </a:pPr>
            <a:fld id="{08F8BF04-6D5F-4873-9E52-CC3BACD9F415}" type="slidenum">
              <a:rPr kumimoji="0" lang="en-US" altLang="en-US" smtClean="0">
                <a:latin typeface="Tahoma" pitchFamily="34" charset="0"/>
              </a:rPr>
              <a:pPr>
                <a:spcBef>
                  <a:spcPct val="20000"/>
                </a:spcBef>
              </a:pPr>
              <a:t>24</a:t>
            </a:fld>
            <a:endParaRPr kumimoji="0" lang="en-US" altLang="en-US" smtClean="0">
              <a:latin typeface="Tahoma" pitchFamily="34" charset="0"/>
            </a:endParaRPr>
          </a:p>
        </p:txBody>
      </p:sp>
      <p:sp>
        <p:nvSpPr>
          <p:cNvPr id="525315" name="Rectangle 2"/>
          <p:cNvSpPr>
            <a:spLocks noGrp="1" noRot="1" noChangeAspect="1" noChangeArrowheads="1" noTextEdit="1"/>
          </p:cNvSpPr>
          <p:nvPr>
            <p:ph type="sldImg"/>
          </p:nvPr>
        </p:nvSpPr>
        <p:spPr>
          <a:ln/>
        </p:spPr>
      </p:sp>
      <p:sp>
        <p:nvSpPr>
          <p:cNvPr id="525316" name="Rectangle 3"/>
          <p:cNvSpPr>
            <a:spLocks noGrp="1" noChangeArrowheads="1"/>
          </p:cNvSpPr>
          <p:nvPr>
            <p:ph type="body" idx="1"/>
          </p:nvPr>
        </p:nvSpPr>
        <p:spPr>
          <a:noFill/>
        </p:spPr>
        <p:txBody>
          <a:bodyPr/>
          <a:lstStyle/>
          <a:p>
            <a:pPr eaLnBrk="1" hangingPunct="1"/>
            <a:endParaRPr lang="en-US" altLang="en-US"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13"/>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cs typeface="Arial" pitchFamily="34" charset="0"/>
              </a:defRPr>
            </a:lvl1pPr>
            <a:lvl2pPr marL="742950" indent="-285750" eaLnBrk="0" hangingPunct="0">
              <a:spcBef>
                <a:spcPct val="30000"/>
              </a:spcBef>
              <a:defRPr kumimoji="1" sz="1200">
                <a:solidFill>
                  <a:schemeClr val="tx1"/>
                </a:solidFill>
                <a:latin typeface="Times New Roman" pitchFamily="18" charset="0"/>
                <a:cs typeface="Arial" pitchFamily="34" charset="0"/>
              </a:defRPr>
            </a:lvl2pPr>
            <a:lvl3pPr marL="1143000" indent="-228600" eaLnBrk="0" hangingPunct="0">
              <a:spcBef>
                <a:spcPct val="30000"/>
              </a:spcBef>
              <a:defRPr kumimoji="1" sz="1200">
                <a:solidFill>
                  <a:schemeClr val="tx1"/>
                </a:solidFill>
                <a:latin typeface="Times New Roman" pitchFamily="18" charset="0"/>
                <a:cs typeface="Arial" pitchFamily="34" charset="0"/>
              </a:defRPr>
            </a:lvl3pPr>
            <a:lvl4pPr marL="1600200" indent="-228600" eaLnBrk="0" hangingPunct="0">
              <a:spcBef>
                <a:spcPct val="30000"/>
              </a:spcBef>
              <a:defRPr kumimoji="1" sz="1200">
                <a:solidFill>
                  <a:schemeClr val="tx1"/>
                </a:solidFill>
                <a:latin typeface="Times New Roman" pitchFamily="18" charset="0"/>
                <a:cs typeface="Arial" pitchFamily="34" charset="0"/>
              </a:defRPr>
            </a:lvl4pPr>
            <a:lvl5pPr marL="2057400" indent="-228600" eaLnBrk="0" hangingPunct="0">
              <a:spcBef>
                <a:spcPct val="30000"/>
              </a:spcBef>
              <a:defRPr kumimoji="1" sz="1200">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9pPr>
          </a:lstStyle>
          <a:p>
            <a:pPr>
              <a:spcBef>
                <a:spcPct val="20000"/>
              </a:spcBef>
            </a:pPr>
            <a:fld id="{17DAFE35-87C9-4FFA-820A-5462E561AE3E}" type="slidenum">
              <a:rPr kumimoji="0" lang="en-US" altLang="en-US" smtClean="0">
                <a:latin typeface="Tahoma" pitchFamily="34" charset="0"/>
              </a:rPr>
              <a:pPr>
                <a:spcBef>
                  <a:spcPct val="20000"/>
                </a:spcBef>
              </a:pPr>
              <a:t>25</a:t>
            </a:fld>
            <a:endParaRPr kumimoji="0" lang="en-US" altLang="en-US" smtClean="0">
              <a:latin typeface="Tahoma" pitchFamily="34" charset="0"/>
            </a:endParaRPr>
          </a:p>
        </p:txBody>
      </p:sp>
      <p:sp>
        <p:nvSpPr>
          <p:cNvPr id="526339" name="Rectangle 2"/>
          <p:cNvSpPr>
            <a:spLocks noGrp="1" noRot="1" noChangeAspect="1" noChangeArrowheads="1" noTextEdit="1"/>
          </p:cNvSpPr>
          <p:nvPr>
            <p:ph type="sldImg"/>
          </p:nvPr>
        </p:nvSpPr>
        <p:spPr>
          <a:ln/>
        </p:spPr>
      </p:sp>
      <p:sp>
        <p:nvSpPr>
          <p:cNvPr id="526340" name="Rectangle 3"/>
          <p:cNvSpPr>
            <a:spLocks noGrp="1" noChangeArrowheads="1"/>
          </p:cNvSpPr>
          <p:nvPr>
            <p:ph type="body" idx="1"/>
          </p:nvPr>
        </p:nvSpPr>
        <p:spPr>
          <a:noFill/>
        </p:spPr>
        <p:txBody>
          <a:bodyPr/>
          <a:lstStyle/>
          <a:p>
            <a:pPr eaLnBrk="1" hangingPunct="1"/>
            <a:endParaRPr lang="en-US" altLang="en-US"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13"/>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cs typeface="Arial" pitchFamily="34" charset="0"/>
              </a:defRPr>
            </a:lvl1pPr>
            <a:lvl2pPr marL="742950" indent="-285750" eaLnBrk="0" hangingPunct="0">
              <a:spcBef>
                <a:spcPct val="30000"/>
              </a:spcBef>
              <a:defRPr kumimoji="1" sz="1200">
                <a:solidFill>
                  <a:schemeClr val="tx1"/>
                </a:solidFill>
                <a:latin typeface="Times New Roman" pitchFamily="18" charset="0"/>
                <a:cs typeface="Arial" pitchFamily="34" charset="0"/>
              </a:defRPr>
            </a:lvl2pPr>
            <a:lvl3pPr marL="1143000" indent="-228600" eaLnBrk="0" hangingPunct="0">
              <a:spcBef>
                <a:spcPct val="30000"/>
              </a:spcBef>
              <a:defRPr kumimoji="1" sz="1200">
                <a:solidFill>
                  <a:schemeClr val="tx1"/>
                </a:solidFill>
                <a:latin typeface="Times New Roman" pitchFamily="18" charset="0"/>
                <a:cs typeface="Arial" pitchFamily="34" charset="0"/>
              </a:defRPr>
            </a:lvl3pPr>
            <a:lvl4pPr marL="1600200" indent="-228600" eaLnBrk="0" hangingPunct="0">
              <a:spcBef>
                <a:spcPct val="30000"/>
              </a:spcBef>
              <a:defRPr kumimoji="1" sz="1200">
                <a:solidFill>
                  <a:schemeClr val="tx1"/>
                </a:solidFill>
                <a:latin typeface="Times New Roman" pitchFamily="18" charset="0"/>
                <a:cs typeface="Arial" pitchFamily="34" charset="0"/>
              </a:defRPr>
            </a:lvl4pPr>
            <a:lvl5pPr marL="2057400" indent="-228600" eaLnBrk="0" hangingPunct="0">
              <a:spcBef>
                <a:spcPct val="30000"/>
              </a:spcBef>
              <a:defRPr kumimoji="1" sz="1200">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9pPr>
          </a:lstStyle>
          <a:p>
            <a:pPr>
              <a:spcBef>
                <a:spcPct val="20000"/>
              </a:spcBef>
            </a:pPr>
            <a:fld id="{5EF3AC8E-02A8-48D7-9BF2-37D13B6C5620}" type="slidenum">
              <a:rPr kumimoji="0" lang="en-US" altLang="en-US" smtClean="0">
                <a:latin typeface="Tahoma" pitchFamily="34" charset="0"/>
              </a:rPr>
              <a:pPr>
                <a:spcBef>
                  <a:spcPct val="20000"/>
                </a:spcBef>
              </a:pPr>
              <a:t>27</a:t>
            </a:fld>
            <a:endParaRPr kumimoji="0" lang="en-US" altLang="en-US" smtClean="0">
              <a:latin typeface="Tahoma" pitchFamily="34" charset="0"/>
            </a:endParaRPr>
          </a:p>
        </p:txBody>
      </p:sp>
      <p:sp>
        <p:nvSpPr>
          <p:cNvPr id="512003" name="Rectangle 2"/>
          <p:cNvSpPr>
            <a:spLocks noGrp="1" noRot="1" noChangeAspect="1" noChangeArrowheads="1" noTextEdit="1"/>
          </p:cNvSpPr>
          <p:nvPr>
            <p:ph type="sldImg"/>
          </p:nvPr>
        </p:nvSpPr>
        <p:spPr>
          <a:ln/>
        </p:spPr>
      </p:sp>
      <p:sp>
        <p:nvSpPr>
          <p:cNvPr id="512004" name="Rectangle 3"/>
          <p:cNvSpPr>
            <a:spLocks noGrp="1" noChangeArrowheads="1"/>
          </p:cNvSpPr>
          <p:nvPr>
            <p:ph type="body" idx="1"/>
          </p:nvPr>
        </p:nvSpPr>
        <p:spPr>
          <a:xfrm>
            <a:off x="685800" y="4343400"/>
            <a:ext cx="5486400" cy="4114800"/>
          </a:xfrm>
          <a:noFill/>
        </p:spPr>
        <p:txBody>
          <a:bodyPr/>
          <a:lstStyle/>
          <a:p>
            <a:pPr eaLnBrk="1" hangingPunct="1"/>
            <a:r>
              <a:rPr lang="en-US" altLang="en-US" smtClean="0">
                <a:cs typeface="Arial" pitchFamily="34" charset="0"/>
              </a:rPr>
              <a:t>This slide shows that in the space of 100 feet or so the rocks go from vertical to horizontal. Obviously they were in soft muddy condition at the time of deformation. They had not yet had time to harden into solid rock as they are today. Notice the two climbers for scale.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13"/>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cs typeface="Arial" pitchFamily="34" charset="0"/>
              </a:defRPr>
            </a:lvl1pPr>
            <a:lvl2pPr marL="742950" indent="-285750" eaLnBrk="0" hangingPunct="0">
              <a:spcBef>
                <a:spcPct val="30000"/>
              </a:spcBef>
              <a:defRPr kumimoji="1" sz="1200">
                <a:solidFill>
                  <a:schemeClr val="tx1"/>
                </a:solidFill>
                <a:latin typeface="Times New Roman" pitchFamily="18" charset="0"/>
                <a:cs typeface="Arial" pitchFamily="34" charset="0"/>
              </a:defRPr>
            </a:lvl2pPr>
            <a:lvl3pPr marL="1143000" indent="-228600" eaLnBrk="0" hangingPunct="0">
              <a:spcBef>
                <a:spcPct val="30000"/>
              </a:spcBef>
              <a:defRPr kumimoji="1" sz="1200">
                <a:solidFill>
                  <a:schemeClr val="tx1"/>
                </a:solidFill>
                <a:latin typeface="Times New Roman" pitchFamily="18" charset="0"/>
                <a:cs typeface="Arial" pitchFamily="34" charset="0"/>
              </a:defRPr>
            </a:lvl3pPr>
            <a:lvl4pPr marL="1600200" indent="-228600" eaLnBrk="0" hangingPunct="0">
              <a:spcBef>
                <a:spcPct val="30000"/>
              </a:spcBef>
              <a:defRPr kumimoji="1" sz="1200">
                <a:solidFill>
                  <a:schemeClr val="tx1"/>
                </a:solidFill>
                <a:latin typeface="Times New Roman" pitchFamily="18" charset="0"/>
                <a:cs typeface="Arial" pitchFamily="34" charset="0"/>
              </a:defRPr>
            </a:lvl4pPr>
            <a:lvl5pPr marL="2057400" indent="-228600" eaLnBrk="0" hangingPunct="0">
              <a:spcBef>
                <a:spcPct val="30000"/>
              </a:spcBef>
              <a:defRPr kumimoji="1" sz="1200">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defRPr kumimoji="1" sz="1200">
                <a:solidFill>
                  <a:schemeClr val="tx1"/>
                </a:solidFill>
                <a:latin typeface="Times New Roman" pitchFamily="18" charset="0"/>
                <a:cs typeface="Arial" pitchFamily="34" charset="0"/>
              </a:defRPr>
            </a:lvl9pPr>
          </a:lstStyle>
          <a:p>
            <a:pPr>
              <a:spcBef>
                <a:spcPct val="20000"/>
              </a:spcBef>
            </a:pPr>
            <a:fld id="{A0542136-E91F-44F5-A8EC-8DC2903FDCFC}" type="slidenum">
              <a:rPr kumimoji="0" lang="en-US" altLang="en-US" smtClean="0">
                <a:latin typeface="Tahoma" pitchFamily="34" charset="0"/>
              </a:rPr>
              <a:pPr>
                <a:spcBef>
                  <a:spcPct val="20000"/>
                </a:spcBef>
              </a:pPr>
              <a:t>29</a:t>
            </a:fld>
            <a:endParaRPr kumimoji="0" lang="en-US" altLang="en-US" smtClean="0">
              <a:latin typeface="Tahoma" pitchFamily="34" charset="0"/>
            </a:endParaRPr>
          </a:p>
        </p:txBody>
      </p:sp>
      <p:sp>
        <p:nvSpPr>
          <p:cNvPr id="544771" name="Rectangle 2"/>
          <p:cNvSpPr>
            <a:spLocks noGrp="1" noRot="1" noChangeAspect="1" noChangeArrowheads="1" noTextEdit="1"/>
          </p:cNvSpPr>
          <p:nvPr>
            <p:ph type="sldImg"/>
          </p:nvPr>
        </p:nvSpPr>
        <p:spPr>
          <a:ln/>
        </p:spPr>
      </p:sp>
      <p:sp>
        <p:nvSpPr>
          <p:cNvPr id="544772" name="Rectangle 3"/>
          <p:cNvSpPr>
            <a:spLocks noGrp="1" noChangeArrowheads="1"/>
          </p:cNvSpPr>
          <p:nvPr>
            <p:ph type="body" idx="1"/>
          </p:nvPr>
        </p:nvSpPr>
        <p:spPr>
          <a:noFill/>
        </p:spPr>
        <p:txBody>
          <a:bodyPr/>
          <a:lstStyle/>
          <a:p>
            <a:pPr eaLnBrk="1" hangingPunct="1"/>
            <a:endParaRPr lang="en-US" altLang="en-US"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B38317-C6E7-442C-ADBC-541444A7126F}" type="datetimeFigureOut">
              <a:rPr lang="en-US" smtClean="0"/>
              <a:pPr/>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6F85E-9337-41E0-9593-5FAFB4E76074}" type="slidenum">
              <a:rPr lang="en-US" smtClean="0"/>
              <a:pPr/>
              <a:t>‹#›</a:t>
            </a:fld>
            <a:endParaRPr lang="en-US"/>
          </a:p>
        </p:txBody>
      </p:sp>
    </p:spTree>
    <p:extLst>
      <p:ext uri="{BB962C8B-B14F-4D97-AF65-F5344CB8AC3E}">
        <p14:creationId xmlns:p14="http://schemas.microsoft.com/office/powerpoint/2010/main" xmlns="" val="3797396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B38317-C6E7-442C-ADBC-541444A7126F}" type="datetimeFigureOut">
              <a:rPr lang="en-US" smtClean="0"/>
              <a:pPr/>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6F85E-9337-41E0-9593-5FAFB4E76074}" type="slidenum">
              <a:rPr lang="en-US" smtClean="0"/>
              <a:pPr/>
              <a:t>‹#›</a:t>
            </a:fld>
            <a:endParaRPr lang="en-US"/>
          </a:p>
        </p:txBody>
      </p:sp>
    </p:spTree>
    <p:extLst>
      <p:ext uri="{BB962C8B-B14F-4D97-AF65-F5344CB8AC3E}">
        <p14:creationId xmlns:p14="http://schemas.microsoft.com/office/powerpoint/2010/main" xmlns="" val="317939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B38317-C6E7-442C-ADBC-541444A7126F}" type="datetimeFigureOut">
              <a:rPr lang="en-US" smtClean="0"/>
              <a:pPr/>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6F85E-9337-41E0-9593-5FAFB4E76074}" type="slidenum">
              <a:rPr lang="en-US" smtClean="0"/>
              <a:pPr/>
              <a:t>‹#›</a:t>
            </a:fld>
            <a:endParaRPr lang="en-US"/>
          </a:p>
        </p:txBody>
      </p:sp>
    </p:spTree>
    <p:extLst>
      <p:ext uri="{BB962C8B-B14F-4D97-AF65-F5344CB8AC3E}">
        <p14:creationId xmlns:p14="http://schemas.microsoft.com/office/powerpoint/2010/main" xmlns="" val="273817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9D7F829-169D-4433-A0AE-141135B2BBF4}" type="datetimeFigureOut">
              <a:rPr lang="en-US" altLang="en-US"/>
              <a:pPr>
                <a:defRPr/>
              </a:pPr>
              <a:t>2/5/2017</a:t>
            </a:fld>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8124C84A-EC91-44BD-9E84-5DDFA1E0BD18}" type="slidenum">
              <a:rPr lang="en-US" altLang="en-US"/>
              <a:pPr>
                <a:defRPr/>
              </a:pPr>
              <a:t>‹#›</a:t>
            </a:fld>
            <a:endParaRPr lang="en-US" altLang="en-US"/>
          </a:p>
        </p:txBody>
      </p:sp>
    </p:spTree>
    <p:extLst>
      <p:ext uri="{BB962C8B-B14F-4D97-AF65-F5344CB8AC3E}">
        <p14:creationId xmlns:p14="http://schemas.microsoft.com/office/powerpoint/2010/main" xmlns="" val="368569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B38317-C6E7-442C-ADBC-541444A7126F}" type="datetimeFigureOut">
              <a:rPr lang="en-US" smtClean="0"/>
              <a:pPr/>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6F85E-9337-41E0-9593-5FAFB4E76074}" type="slidenum">
              <a:rPr lang="en-US" smtClean="0"/>
              <a:pPr/>
              <a:t>‹#›</a:t>
            </a:fld>
            <a:endParaRPr lang="en-US"/>
          </a:p>
        </p:txBody>
      </p:sp>
    </p:spTree>
    <p:extLst>
      <p:ext uri="{BB962C8B-B14F-4D97-AF65-F5344CB8AC3E}">
        <p14:creationId xmlns:p14="http://schemas.microsoft.com/office/powerpoint/2010/main" xmlns="" val="17184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B38317-C6E7-442C-ADBC-541444A7126F}" type="datetimeFigureOut">
              <a:rPr lang="en-US" smtClean="0"/>
              <a:pPr/>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6F85E-9337-41E0-9593-5FAFB4E76074}" type="slidenum">
              <a:rPr lang="en-US" smtClean="0"/>
              <a:pPr/>
              <a:t>‹#›</a:t>
            </a:fld>
            <a:endParaRPr lang="en-US"/>
          </a:p>
        </p:txBody>
      </p:sp>
    </p:spTree>
    <p:extLst>
      <p:ext uri="{BB962C8B-B14F-4D97-AF65-F5344CB8AC3E}">
        <p14:creationId xmlns:p14="http://schemas.microsoft.com/office/powerpoint/2010/main" xmlns="" val="2824122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B38317-C6E7-442C-ADBC-541444A7126F}" type="datetimeFigureOut">
              <a:rPr lang="en-US" smtClean="0"/>
              <a:pPr/>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6F85E-9337-41E0-9593-5FAFB4E76074}" type="slidenum">
              <a:rPr lang="en-US" smtClean="0"/>
              <a:pPr/>
              <a:t>‹#›</a:t>
            </a:fld>
            <a:endParaRPr lang="en-US"/>
          </a:p>
        </p:txBody>
      </p:sp>
    </p:spTree>
    <p:extLst>
      <p:ext uri="{BB962C8B-B14F-4D97-AF65-F5344CB8AC3E}">
        <p14:creationId xmlns:p14="http://schemas.microsoft.com/office/powerpoint/2010/main" xmlns="" val="95994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B38317-C6E7-442C-ADBC-541444A7126F}" type="datetimeFigureOut">
              <a:rPr lang="en-US" smtClean="0"/>
              <a:pPr/>
              <a:t>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06F85E-9337-41E0-9593-5FAFB4E76074}" type="slidenum">
              <a:rPr lang="en-US" smtClean="0"/>
              <a:pPr/>
              <a:t>‹#›</a:t>
            </a:fld>
            <a:endParaRPr lang="en-US"/>
          </a:p>
        </p:txBody>
      </p:sp>
    </p:spTree>
    <p:extLst>
      <p:ext uri="{BB962C8B-B14F-4D97-AF65-F5344CB8AC3E}">
        <p14:creationId xmlns:p14="http://schemas.microsoft.com/office/powerpoint/2010/main" xmlns="" val="473041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B38317-C6E7-442C-ADBC-541444A7126F}" type="datetimeFigureOut">
              <a:rPr lang="en-US" smtClean="0"/>
              <a:pPr/>
              <a:t>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06F85E-9337-41E0-9593-5FAFB4E76074}" type="slidenum">
              <a:rPr lang="en-US" smtClean="0"/>
              <a:pPr/>
              <a:t>‹#›</a:t>
            </a:fld>
            <a:endParaRPr lang="en-US"/>
          </a:p>
        </p:txBody>
      </p:sp>
    </p:spTree>
    <p:extLst>
      <p:ext uri="{BB962C8B-B14F-4D97-AF65-F5344CB8AC3E}">
        <p14:creationId xmlns:p14="http://schemas.microsoft.com/office/powerpoint/2010/main" xmlns="" val="3357933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38317-C6E7-442C-ADBC-541444A7126F}" type="datetimeFigureOut">
              <a:rPr lang="en-US" smtClean="0"/>
              <a:pPr/>
              <a:t>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06F85E-9337-41E0-9593-5FAFB4E76074}" type="slidenum">
              <a:rPr lang="en-US" smtClean="0"/>
              <a:pPr/>
              <a:t>‹#›</a:t>
            </a:fld>
            <a:endParaRPr lang="en-US"/>
          </a:p>
        </p:txBody>
      </p:sp>
    </p:spTree>
    <p:extLst>
      <p:ext uri="{BB962C8B-B14F-4D97-AF65-F5344CB8AC3E}">
        <p14:creationId xmlns:p14="http://schemas.microsoft.com/office/powerpoint/2010/main" xmlns="" val="137289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B38317-C6E7-442C-ADBC-541444A7126F}" type="datetimeFigureOut">
              <a:rPr lang="en-US" smtClean="0"/>
              <a:pPr/>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6F85E-9337-41E0-9593-5FAFB4E76074}" type="slidenum">
              <a:rPr lang="en-US" smtClean="0"/>
              <a:pPr/>
              <a:t>‹#›</a:t>
            </a:fld>
            <a:endParaRPr lang="en-US"/>
          </a:p>
        </p:txBody>
      </p:sp>
    </p:spTree>
    <p:extLst>
      <p:ext uri="{BB962C8B-B14F-4D97-AF65-F5344CB8AC3E}">
        <p14:creationId xmlns:p14="http://schemas.microsoft.com/office/powerpoint/2010/main" xmlns="" val="149264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B38317-C6E7-442C-ADBC-541444A7126F}" type="datetimeFigureOut">
              <a:rPr lang="en-US" smtClean="0"/>
              <a:pPr/>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6F85E-9337-41E0-9593-5FAFB4E76074}" type="slidenum">
              <a:rPr lang="en-US" smtClean="0"/>
              <a:pPr/>
              <a:t>‹#›</a:t>
            </a:fld>
            <a:endParaRPr lang="en-US"/>
          </a:p>
        </p:txBody>
      </p:sp>
    </p:spTree>
    <p:extLst>
      <p:ext uri="{BB962C8B-B14F-4D97-AF65-F5344CB8AC3E}">
        <p14:creationId xmlns:p14="http://schemas.microsoft.com/office/powerpoint/2010/main" xmlns="" val="260417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38317-C6E7-442C-ADBC-541444A7126F}" type="datetimeFigureOut">
              <a:rPr lang="en-US" smtClean="0"/>
              <a:pPr/>
              <a:t>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6F85E-9337-41E0-9593-5FAFB4E76074}" type="slidenum">
              <a:rPr lang="en-US" smtClean="0"/>
              <a:pPr/>
              <a:t>‹#›</a:t>
            </a:fld>
            <a:endParaRPr lang="en-US"/>
          </a:p>
        </p:txBody>
      </p:sp>
    </p:spTree>
    <p:extLst>
      <p:ext uri="{BB962C8B-B14F-4D97-AF65-F5344CB8AC3E}">
        <p14:creationId xmlns:p14="http://schemas.microsoft.com/office/powerpoint/2010/main" xmlns="" val="51141763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962400"/>
          </a:xfrm>
        </p:spPr>
        <p:txBody>
          <a:bodyPr>
            <a:normAutofit/>
          </a:bodyPr>
          <a:lstStyle/>
          <a:p>
            <a:r>
              <a:rPr lang="en-US" sz="6000" b="1" dirty="0" smtClean="0"/>
              <a:t>IN SIX DAYS…</a:t>
            </a:r>
            <a:br>
              <a:rPr lang="en-US" sz="6000" b="1" dirty="0" smtClean="0"/>
            </a:br>
            <a:r>
              <a:rPr lang="en-US" sz="6000" b="1" dirty="0" smtClean="0"/>
              <a:t>Engraved In Stone.</a:t>
            </a:r>
            <a:br>
              <a:rPr lang="en-US" sz="6000" b="1" dirty="0" smtClean="0"/>
            </a:br>
            <a:r>
              <a:rPr lang="zh-TW" altLang="en-US" sz="6000" b="1" dirty="0" smtClean="0"/>
              <a:t>六日之內</a:t>
            </a:r>
            <a:r>
              <a:rPr lang="en-US" altLang="zh-TW" sz="6000" b="1" dirty="0" smtClean="0"/>
              <a:t>….</a:t>
            </a:r>
            <a:r>
              <a:rPr lang="en-US" sz="6000" b="1" dirty="0" smtClean="0"/>
              <a:t>  </a:t>
            </a:r>
            <a:br>
              <a:rPr lang="en-US" sz="6000" b="1" dirty="0" smtClean="0"/>
            </a:br>
            <a:r>
              <a:rPr lang="zh-TW" altLang="en-US" sz="6000" b="1" dirty="0" smtClean="0"/>
              <a:t>刻在</a:t>
            </a:r>
            <a:r>
              <a:rPr lang="zh-TW" altLang="en-US" sz="6000" dirty="0" smtClean="0"/>
              <a:t>石版</a:t>
            </a:r>
            <a:endParaRPr lang="en-US" sz="6000" b="1" dirty="0"/>
          </a:p>
        </p:txBody>
      </p:sp>
    </p:spTree>
    <p:extLst>
      <p:ext uri="{BB962C8B-B14F-4D97-AF65-F5344CB8AC3E}">
        <p14:creationId xmlns:p14="http://schemas.microsoft.com/office/powerpoint/2010/main" xmlns="" val="1943281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8600"/>
            <a:ext cx="9144000" cy="571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68036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dirty="0" err="1" smtClean="0"/>
              <a:t>Baumgardner</a:t>
            </a:r>
            <a:r>
              <a:rPr lang="en-US" dirty="0" smtClean="0"/>
              <a:t>… T-Rex Fossil </a:t>
            </a:r>
            <a:br>
              <a:rPr lang="en-US" dirty="0" smtClean="0"/>
            </a:br>
            <a:r>
              <a:rPr lang="en-US" dirty="0" smtClean="0"/>
              <a:t> </a:t>
            </a:r>
            <a:endParaRPr lang="en-US" dirty="0"/>
          </a:p>
        </p:txBody>
      </p:sp>
      <p:pic>
        <p:nvPicPr>
          <p:cNvPr id="4" name="Picture 5" descr="tissue 1"/>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3732414" y="3204398"/>
            <a:ext cx="1679171" cy="1317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descr="tissue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3505200"/>
            <a:ext cx="1752600" cy="133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838200" y="2209801"/>
            <a:ext cx="7848600" cy="954107"/>
          </a:xfrm>
          <a:prstGeom prst="rect">
            <a:avLst/>
          </a:prstGeom>
        </p:spPr>
        <p:txBody>
          <a:bodyPr wrap="square">
            <a:spAutoFit/>
          </a:bodyPr>
          <a:lstStyle/>
          <a:p>
            <a:pPr>
              <a:buFont typeface="Arial" pitchFamily="34" charset="0"/>
              <a:buChar char="•"/>
            </a:pPr>
            <a:r>
              <a:rPr lang="en-US" altLang="en-US" sz="2800" dirty="0"/>
              <a:t>T-Rex fossils are supposedly 65 million years old</a:t>
            </a:r>
            <a:r>
              <a:rPr lang="en-US" altLang="en-US" sz="2800" dirty="0" smtClean="0"/>
              <a:t>!</a:t>
            </a:r>
            <a:br>
              <a:rPr lang="en-US" altLang="en-US" sz="2800" dirty="0" smtClean="0"/>
            </a:br>
            <a:r>
              <a:rPr lang="en-US" altLang="en-US" sz="2800" dirty="0" smtClean="0"/>
              <a:t>T-Rex </a:t>
            </a:r>
            <a:r>
              <a:rPr lang="zh-TW" altLang="en-US" sz="2800" dirty="0" smtClean="0"/>
              <a:t>恐龍化石據說有</a:t>
            </a:r>
            <a:r>
              <a:rPr lang="en-US" altLang="zh-TW" sz="2800" dirty="0" smtClean="0"/>
              <a:t>6</a:t>
            </a:r>
            <a:r>
              <a:rPr lang="zh-TW" altLang="en-US" sz="2800" dirty="0" smtClean="0"/>
              <a:t>千</a:t>
            </a:r>
            <a:r>
              <a:rPr lang="en-US" altLang="zh-TW" sz="2800" dirty="0" smtClean="0"/>
              <a:t>5</a:t>
            </a:r>
            <a:r>
              <a:rPr lang="zh-TW" altLang="en-US" sz="2800" dirty="0" smtClean="0"/>
              <a:t>百萬年的年份</a:t>
            </a:r>
            <a:endParaRPr lang="en-US" altLang="en-US" sz="2800" dirty="0"/>
          </a:p>
        </p:txBody>
      </p:sp>
    </p:spTree>
    <p:extLst>
      <p:ext uri="{BB962C8B-B14F-4D97-AF65-F5344CB8AC3E}">
        <p14:creationId xmlns:p14="http://schemas.microsoft.com/office/powerpoint/2010/main" xmlns="" val="3355940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pPr>
              <a:defRPr/>
            </a:pPr>
            <a:r>
              <a:rPr lang="en-US" b="1" dirty="0" smtClean="0"/>
              <a:t>Population Statistics</a:t>
            </a:r>
            <a:r>
              <a:rPr lang="zh-TW" altLang="en-US" dirty="0"/>
              <a:t>人類學統計</a:t>
            </a:r>
            <a:endParaRPr lang="en-US" b="1" dirty="0" smtClean="0"/>
          </a:p>
        </p:txBody>
      </p:sp>
      <p:sp>
        <p:nvSpPr>
          <p:cNvPr id="575491" name="Text Box 3"/>
          <p:cNvSpPr txBox="1">
            <a:spLocks noChangeArrowheads="1"/>
          </p:cNvSpPr>
          <p:nvPr/>
        </p:nvSpPr>
        <p:spPr bwMode="auto">
          <a:xfrm>
            <a:off x="817563" y="1268413"/>
            <a:ext cx="7477125"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just" eaLnBrk="1" hangingPunct="1">
              <a:spcBef>
                <a:spcPct val="50000"/>
              </a:spcBef>
              <a:buClrTx/>
              <a:buSzTx/>
              <a:buFontTx/>
              <a:buNone/>
            </a:pPr>
            <a:r>
              <a:rPr lang="en-US" altLang="en-US" sz="3200" b="1" dirty="0">
                <a:latin typeface="Arial" pitchFamily="34" charset="0"/>
              </a:rPr>
              <a:t>Evolution says humans have been populating the Earth for a million years.</a:t>
            </a:r>
          </a:p>
        </p:txBody>
      </p:sp>
      <p:sp>
        <p:nvSpPr>
          <p:cNvPr id="575492" name="Text Box 4"/>
          <p:cNvSpPr txBox="1">
            <a:spLocks noChangeArrowheads="1"/>
          </p:cNvSpPr>
          <p:nvPr/>
        </p:nvSpPr>
        <p:spPr bwMode="auto">
          <a:xfrm>
            <a:off x="2374900" y="2454275"/>
            <a:ext cx="4922838"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50000"/>
              </a:spcBef>
              <a:buClrTx/>
              <a:buSzTx/>
              <a:buFontTx/>
              <a:buNone/>
            </a:pPr>
            <a:r>
              <a:rPr lang="en-US" altLang="en-US" sz="2400" b="1" dirty="0">
                <a:latin typeface="Arial" pitchFamily="34" charset="0"/>
              </a:rPr>
              <a:t>Today – Worldwide</a:t>
            </a:r>
          </a:p>
          <a:p>
            <a:pPr eaLnBrk="1" hangingPunct="1">
              <a:spcBef>
                <a:spcPct val="50000"/>
              </a:spcBef>
              <a:buClrTx/>
              <a:buSzTx/>
              <a:buFontTx/>
              <a:buNone/>
            </a:pPr>
            <a:r>
              <a:rPr lang="en-US" altLang="en-US" sz="2400" b="1" dirty="0">
                <a:latin typeface="Arial" pitchFamily="34" charset="0"/>
              </a:rPr>
              <a:t>● Families average 3.6 children</a:t>
            </a:r>
          </a:p>
          <a:p>
            <a:pPr eaLnBrk="1" hangingPunct="1">
              <a:spcBef>
                <a:spcPct val="50000"/>
              </a:spcBef>
              <a:buClrTx/>
              <a:buSzTx/>
              <a:buFontTx/>
              <a:buNone/>
            </a:pPr>
            <a:r>
              <a:rPr lang="en-US" altLang="en-US" sz="2400" b="1" dirty="0">
                <a:latin typeface="Arial" pitchFamily="34" charset="0"/>
              </a:rPr>
              <a:t>● Population grows 2% annually</a:t>
            </a:r>
          </a:p>
        </p:txBody>
      </p:sp>
      <p:sp>
        <p:nvSpPr>
          <p:cNvPr id="575493" name="Text Box 5"/>
          <p:cNvSpPr txBox="1">
            <a:spLocks noChangeArrowheads="1"/>
          </p:cNvSpPr>
          <p:nvPr/>
        </p:nvSpPr>
        <p:spPr bwMode="auto">
          <a:xfrm>
            <a:off x="533400" y="4411663"/>
            <a:ext cx="8382000" cy="2074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r>
              <a:rPr lang="zh-TW" altLang="en-US" dirty="0"/>
              <a:t>演化論認為人類在地球已經居住一百萬年</a:t>
            </a:r>
            <a:endParaRPr lang="en-US" altLang="zh-TW" dirty="0"/>
          </a:p>
          <a:p>
            <a:pPr algn="ctr"/>
            <a:r>
              <a:rPr lang="zh-TW" altLang="en-US" dirty="0"/>
              <a:t>今天的世界</a:t>
            </a:r>
            <a:endParaRPr lang="en-US" altLang="zh-TW" dirty="0"/>
          </a:p>
          <a:p>
            <a:pPr marL="457200" indent="-457200">
              <a:buFont typeface="Arial"/>
              <a:buChar char="•"/>
            </a:pPr>
            <a:r>
              <a:rPr lang="zh-TW" altLang="en-US" dirty="0" smtClean="0"/>
              <a:t>。平均每家</a:t>
            </a:r>
            <a:r>
              <a:rPr lang="zh-TW" altLang="en-US" dirty="0"/>
              <a:t>有</a:t>
            </a:r>
            <a:r>
              <a:rPr lang="en-US" altLang="zh-TW" dirty="0"/>
              <a:t>3.6</a:t>
            </a:r>
            <a:r>
              <a:rPr lang="zh-TW" altLang="en-US" dirty="0"/>
              <a:t>個</a:t>
            </a:r>
            <a:r>
              <a:rPr lang="zh-TW" altLang="en-US" dirty="0" smtClean="0"/>
              <a:t>孩子</a:t>
            </a:r>
            <a:endParaRPr lang="en-US" altLang="zh-TW" dirty="0" smtClean="0"/>
          </a:p>
          <a:p>
            <a:pPr marL="457200" indent="-457200">
              <a:buFont typeface="Arial"/>
              <a:buChar char="•"/>
            </a:pPr>
            <a:r>
              <a:rPr lang="zh-TW" altLang="en-US" dirty="0" smtClean="0"/>
              <a:t>。人口每</a:t>
            </a:r>
            <a:r>
              <a:rPr lang="zh-TW" altLang="en-US" dirty="0"/>
              <a:t>年成長</a:t>
            </a:r>
            <a:r>
              <a:rPr lang="en-US" altLang="zh-TW" dirty="0"/>
              <a:t>2%</a:t>
            </a:r>
          </a:p>
        </p:txBody>
      </p:sp>
    </p:spTree>
    <p:extLst>
      <p:ext uri="{BB962C8B-B14F-4D97-AF65-F5344CB8AC3E}">
        <p14:creationId xmlns:p14="http://schemas.microsoft.com/office/powerpoint/2010/main" xmlns="" val="269982386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5491"/>
                                        </p:tgtEl>
                                        <p:attrNameLst>
                                          <p:attrName>style.visibility</p:attrName>
                                        </p:attrNameLst>
                                      </p:cBhvr>
                                      <p:to>
                                        <p:strVal val="visible"/>
                                      </p:to>
                                    </p:set>
                                    <p:animEffect transition="in" filter="blinds(horizontal)">
                                      <p:cBhvr>
                                        <p:cTn id="7" dur="500"/>
                                        <p:tgtEl>
                                          <p:spTgt spid="575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5492"/>
                                        </p:tgtEl>
                                        <p:attrNameLst>
                                          <p:attrName>style.visibility</p:attrName>
                                        </p:attrNameLst>
                                      </p:cBhvr>
                                      <p:to>
                                        <p:strVal val="visible"/>
                                      </p:to>
                                    </p:set>
                                    <p:animEffect transition="in" filter="blinds(horizontal)">
                                      <p:cBhvr>
                                        <p:cTn id="12" dur="500"/>
                                        <p:tgtEl>
                                          <p:spTgt spid="5754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5493"/>
                                        </p:tgtEl>
                                        <p:attrNameLst>
                                          <p:attrName>style.visibility</p:attrName>
                                        </p:attrNameLst>
                                      </p:cBhvr>
                                      <p:to>
                                        <p:strVal val="visible"/>
                                      </p:to>
                                    </p:set>
                                    <p:animEffect transition="in" filter="blinds(horizontal)">
                                      <p:cBhvr>
                                        <p:cTn id="17" dur="500"/>
                                        <p:tgtEl>
                                          <p:spTgt spid="575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p:bldP spid="575492" grpId="0"/>
      <p:bldP spid="5754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altLang="en-US" b="1" dirty="0" smtClean="0">
                <a:latin typeface="Arial" pitchFamily="34" charset="0"/>
              </a:rPr>
              <a:t>Question</a:t>
            </a:r>
            <a:r>
              <a:rPr lang="en-US" altLang="en-US" b="1" dirty="0">
                <a:latin typeface="Arial" pitchFamily="34" charset="0"/>
              </a:rPr>
              <a:t>:  How many people would be on the Earth in a million years if the population growth rate was reduced to one fourth the present annual average?</a:t>
            </a:r>
          </a:p>
          <a:p>
            <a:endParaRPr lang="en-US" altLang="zh-TW" dirty="0" smtClean="0"/>
          </a:p>
          <a:p>
            <a:r>
              <a:rPr lang="zh-TW" altLang="en-US" dirty="0" smtClean="0"/>
              <a:t>問題：如果人口成長速度減到現在的年均速度的</a:t>
            </a:r>
            <a:r>
              <a:rPr lang="en-US" altLang="zh-TW" dirty="0" smtClean="0"/>
              <a:t>1/4</a:t>
            </a:r>
            <a:r>
              <a:rPr lang="zh-TW" altLang="en-US" dirty="0" smtClean="0"/>
              <a:t>，在一百萬年後地球上會有多少人呢？</a:t>
            </a:r>
            <a:endParaRPr lang="en-US" altLang="zh-TW" dirty="0" smtClean="0"/>
          </a:p>
          <a:p>
            <a:endParaRPr lang="en-US" dirty="0"/>
          </a:p>
        </p:txBody>
      </p:sp>
    </p:spTree>
    <p:extLst>
      <p:ext uri="{BB962C8B-B14F-4D97-AF65-F5344CB8AC3E}">
        <p14:creationId xmlns:p14="http://schemas.microsoft.com/office/powerpoint/2010/main" xmlns="" val="2417227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Text Box 2"/>
          <p:cNvSpPr txBox="1">
            <a:spLocks noChangeArrowheads="1"/>
          </p:cNvSpPr>
          <p:nvPr/>
        </p:nvSpPr>
        <p:spPr bwMode="auto">
          <a:xfrm>
            <a:off x="228600" y="1066800"/>
            <a:ext cx="8678863" cy="5648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Tx/>
              <a:buSzTx/>
              <a:buFontTx/>
              <a:buNone/>
            </a:pPr>
            <a:r>
              <a:rPr lang="en-US" altLang="en-US" sz="1300">
                <a:latin typeface="Arial" pitchFamily="34" charset="0"/>
              </a:rPr>
              <a:t>1,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a:t>
            </a:r>
          </a:p>
        </p:txBody>
      </p:sp>
      <p:sp>
        <p:nvSpPr>
          <p:cNvPr id="743427" name="Text Box 3"/>
          <p:cNvSpPr txBox="1">
            <a:spLocks noChangeArrowheads="1"/>
          </p:cNvSpPr>
          <p:nvPr/>
        </p:nvSpPr>
        <p:spPr bwMode="auto">
          <a:xfrm>
            <a:off x="3048000" y="0"/>
            <a:ext cx="3336925"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50000"/>
              </a:spcBef>
              <a:buClrTx/>
              <a:buSzTx/>
              <a:buFontTx/>
              <a:buNone/>
            </a:pPr>
            <a:r>
              <a:rPr lang="en-US" altLang="en-US" sz="3600" dirty="0">
                <a:latin typeface="Arial" pitchFamily="34" charset="0"/>
              </a:rPr>
              <a:t>Answer</a:t>
            </a:r>
            <a:r>
              <a:rPr lang="en-US" altLang="en-US" sz="3600" dirty="0" smtClean="0">
                <a:latin typeface="Arial" pitchFamily="34" charset="0"/>
              </a:rPr>
              <a:t>: </a:t>
            </a:r>
            <a:br>
              <a:rPr lang="en-US" altLang="en-US" sz="3600" dirty="0" smtClean="0">
                <a:latin typeface="Arial" pitchFamily="34" charset="0"/>
              </a:rPr>
            </a:br>
            <a:r>
              <a:rPr lang="zh-TW" altLang="en-US" sz="3600" dirty="0" smtClean="0">
                <a:latin typeface="Arial" pitchFamily="34" charset="0"/>
              </a:rPr>
              <a:t>答案：</a:t>
            </a:r>
            <a:endParaRPr lang="en-US" altLang="en-US" sz="3600" dirty="0">
              <a:latin typeface="Arial" pitchFamily="34" charset="0"/>
            </a:endParaRPr>
          </a:p>
        </p:txBody>
      </p:sp>
    </p:spTree>
    <p:extLst>
      <p:ext uri="{BB962C8B-B14F-4D97-AF65-F5344CB8AC3E}">
        <p14:creationId xmlns:p14="http://schemas.microsoft.com/office/powerpoint/2010/main" xmlns="" val="413406416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3427"/>
                                        </p:tgtEl>
                                        <p:attrNameLst>
                                          <p:attrName>style.visibility</p:attrName>
                                        </p:attrNameLst>
                                      </p:cBhvr>
                                      <p:to>
                                        <p:strVal val="visible"/>
                                      </p:to>
                                    </p:set>
                                    <p:animEffect transition="in" filter="blinds(horizontal)">
                                      <p:cBhvr>
                                        <p:cTn id="7" dur="500"/>
                                        <p:tgtEl>
                                          <p:spTgt spid="7434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43426"/>
                                        </p:tgtEl>
                                        <p:attrNameLst>
                                          <p:attrName>style.visibility</p:attrName>
                                        </p:attrNameLst>
                                      </p:cBhvr>
                                      <p:to>
                                        <p:strVal val="visible"/>
                                      </p:to>
                                    </p:set>
                                    <p:animEffect transition="in" filter="blinds(horizontal)">
                                      <p:cBhvr>
                                        <p:cTn id="12" dur="500"/>
                                        <p:tgtEl>
                                          <p:spTgt spid="74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26" grpId="0"/>
      <p:bldP spid="7434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Text Box 2"/>
          <p:cNvSpPr txBox="1">
            <a:spLocks noChangeArrowheads="1"/>
          </p:cNvSpPr>
          <p:nvPr/>
        </p:nvSpPr>
        <p:spPr bwMode="auto">
          <a:xfrm>
            <a:off x="1143000" y="1295400"/>
            <a:ext cx="6929438" cy="1292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50000"/>
              </a:spcBef>
              <a:buClrTx/>
              <a:buSzTx/>
              <a:buFontTx/>
              <a:buNone/>
            </a:pPr>
            <a:r>
              <a:rPr lang="en-US" altLang="en-US" sz="3600" b="1" dirty="0">
                <a:latin typeface="Arial" pitchFamily="34" charset="0"/>
              </a:rPr>
              <a:t>Actual population of the Earth</a:t>
            </a:r>
            <a:r>
              <a:rPr lang="en-US" altLang="en-US" b="1" dirty="0" smtClean="0">
                <a:latin typeface="Arial" pitchFamily="34" charset="0"/>
              </a:rPr>
              <a:t>:</a:t>
            </a:r>
          </a:p>
          <a:p>
            <a:pPr algn="ctr" eaLnBrk="1" hangingPunct="1">
              <a:spcBef>
                <a:spcPct val="50000"/>
              </a:spcBef>
              <a:buClrTx/>
              <a:buSzTx/>
              <a:buFontTx/>
              <a:buNone/>
            </a:pPr>
            <a:r>
              <a:rPr lang="zh-TW" altLang="en-US" b="1" dirty="0" smtClean="0">
                <a:latin typeface="Arial" pitchFamily="34" charset="0"/>
              </a:rPr>
              <a:t>地球的實際人口：</a:t>
            </a:r>
            <a:endParaRPr lang="en-US" altLang="en-US" b="1" dirty="0">
              <a:latin typeface="Arial" pitchFamily="34" charset="0"/>
            </a:endParaRPr>
          </a:p>
        </p:txBody>
      </p:sp>
      <p:sp>
        <p:nvSpPr>
          <p:cNvPr id="577539" name="Text Box 3"/>
          <p:cNvSpPr txBox="1">
            <a:spLocks noChangeArrowheads="1"/>
          </p:cNvSpPr>
          <p:nvPr/>
        </p:nvSpPr>
        <p:spPr bwMode="auto">
          <a:xfrm>
            <a:off x="3481388" y="3546475"/>
            <a:ext cx="2921000"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Tx/>
              <a:buSzTx/>
              <a:buFontTx/>
              <a:buNone/>
            </a:pPr>
            <a:r>
              <a:rPr lang="en-US" altLang="en-US" sz="3200" b="1" dirty="0">
                <a:latin typeface="Arial" pitchFamily="34" charset="0"/>
              </a:rPr>
              <a:t>6.5 </a:t>
            </a:r>
            <a:r>
              <a:rPr lang="en-US" altLang="en-US" sz="3200" b="1" dirty="0" smtClean="0">
                <a:latin typeface="Arial" pitchFamily="34" charset="0"/>
              </a:rPr>
              <a:t>Billion</a:t>
            </a:r>
          </a:p>
          <a:p>
            <a:pPr eaLnBrk="1" hangingPunct="1">
              <a:spcBef>
                <a:spcPct val="50000"/>
              </a:spcBef>
              <a:buClrTx/>
              <a:buSzTx/>
              <a:buFontTx/>
              <a:buNone/>
            </a:pPr>
            <a:r>
              <a:rPr lang="en-US" altLang="zh-TW" sz="3200" b="1" dirty="0">
                <a:latin typeface="Arial" pitchFamily="34" charset="0"/>
              </a:rPr>
              <a:t>6</a:t>
            </a:r>
            <a:r>
              <a:rPr lang="en-US" altLang="zh-TW" sz="3200" b="1" dirty="0" smtClean="0">
                <a:latin typeface="Arial" pitchFamily="34" charset="0"/>
              </a:rPr>
              <a:t>5 </a:t>
            </a:r>
            <a:r>
              <a:rPr lang="zh-TW" altLang="en-US" sz="3200" b="1" dirty="0" smtClean="0">
                <a:latin typeface="Arial" pitchFamily="34" charset="0"/>
              </a:rPr>
              <a:t>億</a:t>
            </a:r>
            <a:endParaRPr lang="en-US" altLang="en-US" sz="3200" b="1" dirty="0">
              <a:latin typeface="Arial" pitchFamily="34" charset="0"/>
            </a:endParaRPr>
          </a:p>
        </p:txBody>
      </p:sp>
    </p:spTree>
    <p:extLst>
      <p:ext uri="{BB962C8B-B14F-4D97-AF65-F5344CB8AC3E}">
        <p14:creationId xmlns:p14="http://schemas.microsoft.com/office/powerpoint/2010/main" xmlns="" val="390123624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7538"/>
                                        </p:tgtEl>
                                        <p:attrNameLst>
                                          <p:attrName>style.visibility</p:attrName>
                                        </p:attrNameLst>
                                      </p:cBhvr>
                                      <p:to>
                                        <p:strVal val="visible"/>
                                      </p:to>
                                    </p:set>
                                    <p:animEffect transition="in" filter="blinds(horizontal)">
                                      <p:cBhvr>
                                        <p:cTn id="7" dur="500"/>
                                        <p:tgtEl>
                                          <p:spTgt spid="577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7539"/>
                                        </p:tgtEl>
                                        <p:attrNameLst>
                                          <p:attrName>style.visibility</p:attrName>
                                        </p:attrNameLst>
                                      </p:cBhvr>
                                      <p:to>
                                        <p:strVal val="visible"/>
                                      </p:to>
                                    </p:set>
                                    <p:animEffect transition="in" filter="blinds(horizontal)">
                                      <p:cBhvr>
                                        <p:cTn id="12" dur="500"/>
                                        <p:tgtEl>
                                          <p:spTgt spid="577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8" grpId="0"/>
      <p:bldP spid="5775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Question: </a:t>
            </a:r>
            <a:br>
              <a:rPr lang="en-US" dirty="0" smtClean="0"/>
            </a:br>
            <a:r>
              <a:rPr lang="zh-TW" altLang="en-US" dirty="0" smtClean="0"/>
              <a:t>問題：</a:t>
            </a:r>
            <a:endParaRPr lang="en-US" dirty="0" smtClean="0"/>
          </a:p>
        </p:txBody>
      </p:sp>
      <p:sp>
        <p:nvSpPr>
          <p:cNvPr id="578563" name="Text Box 3"/>
          <p:cNvSpPr txBox="1">
            <a:spLocks noChangeArrowheads="1"/>
          </p:cNvSpPr>
          <p:nvPr/>
        </p:nvSpPr>
        <p:spPr bwMode="auto">
          <a:xfrm>
            <a:off x="685800" y="1797050"/>
            <a:ext cx="7496175" cy="3539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50000"/>
              </a:spcBef>
              <a:buClrTx/>
              <a:buSzTx/>
              <a:buFontTx/>
              <a:buNone/>
            </a:pPr>
            <a:r>
              <a:rPr lang="en-US" altLang="en-US" b="1" dirty="0">
                <a:latin typeface="Arial" pitchFamily="34" charset="0"/>
              </a:rPr>
              <a:t>How long would it take to reach Earth’s current population from a single family if the growth rate were reduced to </a:t>
            </a:r>
            <a:r>
              <a:rPr lang="en-US" altLang="en-US" b="1" dirty="0" smtClean="0">
                <a:latin typeface="Arial" pitchFamily="34" charset="0"/>
              </a:rPr>
              <a:t>.5% </a:t>
            </a:r>
            <a:r>
              <a:rPr lang="en-US" altLang="en-US" b="1" dirty="0">
                <a:latin typeface="Arial" pitchFamily="34" charset="0"/>
              </a:rPr>
              <a:t>percent per year</a:t>
            </a:r>
            <a:r>
              <a:rPr lang="en-US" altLang="en-US" b="1" dirty="0" smtClean="0">
                <a:latin typeface="Arial" pitchFamily="34" charset="0"/>
              </a:rPr>
              <a:t>?</a:t>
            </a:r>
          </a:p>
          <a:p>
            <a:pPr algn="ctr" eaLnBrk="1" hangingPunct="1">
              <a:spcBef>
                <a:spcPct val="50000"/>
              </a:spcBef>
              <a:buClrTx/>
              <a:buSzTx/>
              <a:buFontTx/>
              <a:buNone/>
            </a:pPr>
            <a:endParaRPr lang="en-US" altLang="en-US" b="1" dirty="0">
              <a:latin typeface="Arial" pitchFamily="34" charset="0"/>
            </a:endParaRPr>
          </a:p>
          <a:p>
            <a:pPr algn="ctr" eaLnBrk="1" hangingPunct="1">
              <a:spcBef>
                <a:spcPct val="50000"/>
              </a:spcBef>
              <a:buClrTx/>
              <a:buSzTx/>
              <a:buFontTx/>
              <a:buNone/>
            </a:pPr>
            <a:r>
              <a:rPr lang="zh-TW" altLang="en-US" b="1" dirty="0" smtClean="0">
                <a:latin typeface="Arial" pitchFamily="34" charset="0"/>
              </a:rPr>
              <a:t>如果人口成長速度減到每年</a:t>
            </a:r>
            <a:r>
              <a:rPr lang="en-US" altLang="zh-TW" b="1" dirty="0" smtClean="0">
                <a:latin typeface="Arial" pitchFamily="34" charset="0"/>
              </a:rPr>
              <a:t>0.5%</a:t>
            </a:r>
            <a:r>
              <a:rPr lang="zh-TW" altLang="en-US" b="1" dirty="0" smtClean="0">
                <a:latin typeface="Arial" pitchFamily="34" charset="0"/>
              </a:rPr>
              <a:t>，從一個家庭要多少時間才能成長到地球現在的人口呢？</a:t>
            </a:r>
            <a:endParaRPr lang="en-US" altLang="en-US" b="1" dirty="0">
              <a:latin typeface="Arial" pitchFamily="34" charset="0"/>
            </a:endParaRPr>
          </a:p>
        </p:txBody>
      </p:sp>
    </p:spTree>
    <p:extLst>
      <p:ext uri="{BB962C8B-B14F-4D97-AF65-F5344CB8AC3E}">
        <p14:creationId xmlns:p14="http://schemas.microsoft.com/office/powerpoint/2010/main" xmlns="" val="72490794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8563"/>
                                        </p:tgtEl>
                                        <p:attrNameLst>
                                          <p:attrName>style.visibility</p:attrName>
                                        </p:attrNameLst>
                                      </p:cBhvr>
                                      <p:to>
                                        <p:strVal val="visible"/>
                                      </p:to>
                                    </p:set>
                                    <p:animEffect transition="in" filter="blinds(horizontal)">
                                      <p:cBhvr>
                                        <p:cTn id="7" dur="500"/>
                                        <p:tgtEl>
                                          <p:spTgt spid="578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lgn="ctr">
              <a:spcBef>
                <a:spcPct val="50000"/>
              </a:spcBef>
              <a:buNone/>
            </a:pPr>
            <a:r>
              <a:rPr lang="en-US" altLang="en-US" b="1" dirty="0">
                <a:latin typeface="Arial" pitchFamily="34" charset="0"/>
              </a:rPr>
              <a:t>Answer:</a:t>
            </a:r>
          </a:p>
          <a:p>
            <a:pPr algn="ctr">
              <a:spcBef>
                <a:spcPct val="50000"/>
              </a:spcBef>
              <a:buNone/>
            </a:pPr>
            <a:r>
              <a:rPr lang="en-US" altLang="en-US" b="1" dirty="0">
                <a:latin typeface="Arial" pitchFamily="34" charset="0"/>
              </a:rPr>
              <a:t>4,000 Years</a:t>
            </a:r>
          </a:p>
          <a:p>
            <a:pPr algn="ctr">
              <a:spcBef>
                <a:spcPct val="50000"/>
              </a:spcBef>
              <a:buNone/>
            </a:pPr>
            <a:r>
              <a:rPr lang="en-US" altLang="en-US" b="1" dirty="0">
                <a:latin typeface="Arial" pitchFamily="34" charset="0"/>
              </a:rPr>
              <a:t>(Noah’s flood destroyed the Earth 4,500 years ago.)</a:t>
            </a:r>
          </a:p>
          <a:p>
            <a:endParaRPr lang="en-US" dirty="0" smtClean="0"/>
          </a:p>
          <a:p>
            <a:pPr marL="0" indent="0" algn="ctr">
              <a:buNone/>
            </a:pPr>
            <a:r>
              <a:rPr lang="zh-TW" altLang="en-US" dirty="0" smtClean="0"/>
              <a:t>答案：</a:t>
            </a:r>
            <a:endParaRPr lang="en-US" altLang="zh-TW" dirty="0" smtClean="0"/>
          </a:p>
          <a:p>
            <a:pPr marL="0" indent="0" algn="ctr">
              <a:buNone/>
            </a:pPr>
            <a:r>
              <a:rPr lang="zh-TW" altLang="zh-TW" dirty="0" smtClean="0"/>
              <a:t>4</a:t>
            </a:r>
            <a:r>
              <a:rPr lang="en-US" altLang="zh-TW" dirty="0" smtClean="0"/>
              <a:t>,000 </a:t>
            </a:r>
            <a:r>
              <a:rPr lang="zh-TW" altLang="en-US" dirty="0" smtClean="0"/>
              <a:t>年</a:t>
            </a:r>
            <a:endParaRPr lang="en-US" altLang="zh-TW" dirty="0" smtClean="0"/>
          </a:p>
          <a:p>
            <a:pPr marL="0" indent="0" algn="ctr">
              <a:buNone/>
            </a:pPr>
            <a:r>
              <a:rPr lang="zh-TW" altLang="zh-TW" dirty="0" smtClean="0"/>
              <a:t>（</a:t>
            </a:r>
            <a:r>
              <a:rPr lang="zh-TW" altLang="en-US" dirty="0" smtClean="0"/>
              <a:t>諾亞時的洪水在</a:t>
            </a:r>
            <a:r>
              <a:rPr lang="en-US" altLang="zh-TW" dirty="0" smtClean="0"/>
              <a:t>4,500 </a:t>
            </a:r>
            <a:r>
              <a:rPr lang="zh-TW" altLang="en-US" dirty="0" smtClean="0"/>
              <a:t>年前毀滅地球）</a:t>
            </a:r>
            <a:endParaRPr lang="en-US" dirty="0"/>
          </a:p>
        </p:txBody>
      </p:sp>
    </p:spTree>
    <p:extLst>
      <p:ext uri="{BB962C8B-B14F-4D97-AF65-F5344CB8AC3E}">
        <p14:creationId xmlns:p14="http://schemas.microsoft.com/office/powerpoint/2010/main" xmlns="" val="2884185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normAutofit fontScale="90000"/>
          </a:bodyPr>
          <a:lstStyle/>
          <a:p>
            <a:pPr eaLnBrk="1" fontAlgn="auto" hangingPunct="1">
              <a:spcAft>
                <a:spcPts val="0"/>
              </a:spcAft>
              <a:defRPr/>
            </a:pPr>
            <a:r>
              <a:rPr lang="en-US" dirty="0" smtClean="0"/>
              <a:t>Galileo </a:t>
            </a:r>
            <a:r>
              <a:rPr lang="en-US" dirty="0" err="1" smtClean="0"/>
              <a:t>Galilei</a:t>
            </a:r>
            <a:r>
              <a:rPr lang="en-US" dirty="0" smtClean="0"/>
              <a:t/>
            </a:r>
            <a:br>
              <a:rPr lang="en-US" dirty="0" smtClean="0"/>
            </a:br>
            <a:r>
              <a:rPr lang="zh-TW" altLang="en-US" dirty="0" smtClean="0"/>
              <a:t>伽利略</a:t>
            </a:r>
            <a:r>
              <a:rPr lang="en-US" altLang="zh-TW" dirty="0" smtClean="0"/>
              <a:t> </a:t>
            </a:r>
            <a:r>
              <a:rPr lang="zh-TW" altLang="en-US" dirty="0" smtClean="0"/>
              <a:t>伽利來</a:t>
            </a:r>
            <a:endParaRPr lang="en-US" dirty="0" smtClean="0"/>
          </a:p>
        </p:txBody>
      </p:sp>
      <p:sp>
        <p:nvSpPr>
          <p:cNvPr id="3" name="Content Placeholder 2"/>
          <p:cNvSpPr>
            <a:spLocks noGrp="1"/>
          </p:cNvSpPr>
          <p:nvPr>
            <p:ph idx="1"/>
          </p:nvPr>
        </p:nvSpPr>
        <p:spPr/>
        <p:txBody>
          <a:bodyPr/>
          <a:lstStyle/>
          <a:p>
            <a:r>
              <a:rPr lang="en-US" altLang="en-US" dirty="0" smtClean="0"/>
              <a:t>In questions of science, the authority of a thousand is not worth the humble reasoning of a single individual.</a:t>
            </a:r>
            <a:br>
              <a:rPr lang="en-US" altLang="en-US" dirty="0" smtClean="0"/>
            </a:br>
            <a:r>
              <a:rPr lang="zh-TW" altLang="en-US" dirty="0" smtClean="0"/>
              <a:t>科學課題，上千權威非比單一謙卑的推理</a:t>
            </a:r>
            <a:r>
              <a:rPr lang="en-US" altLang="zh-TW" dirty="0" smtClean="0"/>
              <a:t/>
            </a:r>
            <a:br>
              <a:rPr lang="en-US" altLang="zh-TW" dirty="0" smtClean="0"/>
            </a:br>
            <a:endParaRPr lang="en-US" altLang="en-US" dirty="0" smtClean="0"/>
          </a:p>
          <a:p>
            <a:pPr eaLnBrk="1" hangingPunct="1">
              <a:buFont typeface="Arial" pitchFamily="34" charset="0"/>
              <a:buChar char="•"/>
            </a:pPr>
            <a:r>
              <a:rPr lang="en-US" altLang="en-US" dirty="0" smtClean="0"/>
              <a:t>If one fact proves something is impossible, it’s  impossible</a:t>
            </a:r>
            <a:br>
              <a:rPr lang="en-US" altLang="en-US" dirty="0" smtClean="0"/>
            </a:br>
            <a:r>
              <a:rPr lang="zh-TW" altLang="en-US" dirty="0" smtClean="0"/>
              <a:t>若是一個事實證明不可能，那就是不可能</a:t>
            </a:r>
            <a:endParaRPr lang="en-US" altLang="en-US" dirty="0" smtClean="0"/>
          </a:p>
        </p:txBody>
      </p:sp>
    </p:spTree>
    <p:extLst>
      <p:ext uri="{BB962C8B-B14F-4D97-AF65-F5344CB8AC3E}">
        <p14:creationId xmlns:p14="http://schemas.microsoft.com/office/powerpoint/2010/main" xmlns="" val="18810873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 John </a:t>
            </a:r>
            <a:r>
              <a:rPr lang="en-US" dirty="0" err="1" smtClean="0"/>
              <a:t>Baumgardner</a:t>
            </a:r>
            <a:r>
              <a:rPr lang="en-US" dirty="0" smtClean="0"/>
              <a:t/>
            </a:r>
            <a:br>
              <a:rPr lang="en-US" dirty="0" smtClean="0"/>
            </a:br>
            <a:r>
              <a:rPr lang="zh-TW" altLang="en-US" dirty="0" smtClean="0"/>
              <a:t>約翰包姆剛訥博士</a:t>
            </a:r>
            <a:endParaRPr lang="en-US" dirty="0"/>
          </a:p>
        </p:txBody>
      </p:sp>
      <p:sp>
        <p:nvSpPr>
          <p:cNvPr id="3" name="Content Placeholder 2"/>
          <p:cNvSpPr>
            <a:spLocks noGrp="1"/>
          </p:cNvSpPr>
          <p:nvPr>
            <p:ph idx="1"/>
          </p:nvPr>
        </p:nvSpPr>
        <p:spPr>
          <a:xfrm>
            <a:off x="457200" y="1905000"/>
            <a:ext cx="8229600" cy="4525963"/>
          </a:xfrm>
        </p:spPr>
        <p:txBody>
          <a:bodyPr>
            <a:normAutofit fontScale="85000" lnSpcReduction="10000"/>
          </a:bodyPr>
          <a:lstStyle/>
          <a:p>
            <a:r>
              <a:rPr lang="en-US" dirty="0" smtClean="0"/>
              <a:t>Technical </a:t>
            </a:r>
            <a:r>
              <a:rPr lang="en-US" dirty="0"/>
              <a:t>staff member in the theoretical division of Los Alamos National Laboratory. </a:t>
            </a:r>
            <a:r>
              <a:rPr lang="en-US" dirty="0" smtClean="0"/>
              <a:t/>
            </a:r>
            <a:br>
              <a:rPr lang="en-US" dirty="0" smtClean="0"/>
            </a:br>
            <a:r>
              <a:rPr lang="zh-TW" altLang="en-US" dirty="0" smtClean="0"/>
              <a:t>羅斯阿拉莫國家實驗室理論組的技術員</a:t>
            </a:r>
            <a:endParaRPr lang="en-US" dirty="0" smtClean="0"/>
          </a:p>
          <a:p>
            <a:r>
              <a:rPr lang="en-US" dirty="0" smtClean="0"/>
              <a:t>B.S</a:t>
            </a:r>
            <a:r>
              <a:rPr lang="en-US" dirty="0"/>
              <a:t>. in electrical </a:t>
            </a:r>
            <a:r>
              <a:rPr lang="en-US" dirty="0" smtClean="0"/>
              <a:t>engineering, Texas </a:t>
            </a:r>
            <a:r>
              <a:rPr lang="en-US" dirty="0"/>
              <a:t>Tech </a:t>
            </a:r>
            <a:r>
              <a:rPr lang="en-US" dirty="0" smtClean="0"/>
              <a:t>University</a:t>
            </a:r>
            <a:br>
              <a:rPr lang="en-US" dirty="0" smtClean="0"/>
            </a:br>
            <a:r>
              <a:rPr lang="zh-TW" altLang="en-US" dirty="0" smtClean="0"/>
              <a:t>德州科技大學電機學士</a:t>
            </a:r>
            <a:endParaRPr lang="en-US" dirty="0" smtClean="0"/>
          </a:p>
          <a:p>
            <a:r>
              <a:rPr lang="en-US" dirty="0" smtClean="0"/>
              <a:t>M.S</a:t>
            </a:r>
            <a:r>
              <a:rPr lang="en-US" dirty="0"/>
              <a:t>. in electrical </a:t>
            </a:r>
            <a:r>
              <a:rPr lang="en-US" dirty="0" smtClean="0"/>
              <a:t>engineering, Princeton University.</a:t>
            </a:r>
            <a:br>
              <a:rPr lang="en-US" dirty="0" smtClean="0"/>
            </a:br>
            <a:r>
              <a:rPr lang="zh-TW" altLang="en-US" dirty="0" smtClean="0"/>
              <a:t>普林斯頓大學電機碩士</a:t>
            </a:r>
            <a:endParaRPr lang="en-US" dirty="0" smtClean="0"/>
          </a:p>
          <a:p>
            <a:r>
              <a:rPr lang="en-US" dirty="0" smtClean="0"/>
              <a:t>M.S</a:t>
            </a:r>
            <a:r>
              <a:rPr lang="en-US" dirty="0"/>
              <a:t>. and Ph.D. in geophysics and space physics </a:t>
            </a:r>
            <a:r>
              <a:rPr lang="en-US" dirty="0" smtClean="0"/>
              <a:t>UCLA</a:t>
            </a:r>
            <a:r>
              <a:rPr lang="en-US" dirty="0"/>
              <a:t>. </a:t>
            </a:r>
            <a:r>
              <a:rPr lang="en-US" dirty="0" smtClean="0"/>
              <a:t/>
            </a:r>
            <a:br>
              <a:rPr lang="en-US" dirty="0" smtClean="0"/>
            </a:br>
            <a:r>
              <a:rPr lang="zh-TW" altLang="en-US" dirty="0" smtClean="0"/>
              <a:t>加州大學洛杉磯分析地質物理和太空物理學碩博士</a:t>
            </a:r>
            <a:endParaRPr lang="en-US" dirty="0" smtClean="0"/>
          </a:p>
        </p:txBody>
      </p:sp>
    </p:spTree>
    <p:extLst>
      <p:ext uri="{BB962C8B-B14F-4D97-AF65-F5344CB8AC3E}">
        <p14:creationId xmlns:p14="http://schemas.microsoft.com/office/powerpoint/2010/main" xmlns="" val="3401176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Exodus 20:8-11</a:t>
            </a:r>
            <a:endParaRPr lang="en-US" dirty="0"/>
          </a:p>
        </p:txBody>
      </p:sp>
      <p:sp>
        <p:nvSpPr>
          <p:cNvPr id="3" name="Content Placeholder 2"/>
          <p:cNvSpPr>
            <a:spLocks noGrp="1"/>
          </p:cNvSpPr>
          <p:nvPr>
            <p:ph idx="1"/>
          </p:nvPr>
        </p:nvSpPr>
        <p:spPr/>
        <p:txBody>
          <a:bodyPr>
            <a:normAutofit lnSpcReduction="10000"/>
          </a:bodyPr>
          <a:lstStyle/>
          <a:p>
            <a:r>
              <a:rPr lang="en-US" b="1" dirty="0" smtClean="0"/>
              <a:t>“Remember the Sabbath day by keeping it holy. Six days you shall labor and do all your work, but the seventh day is a Sabbath to the L</a:t>
            </a:r>
            <a:r>
              <a:rPr lang="en-US" sz="3000" b="1" dirty="0" smtClean="0"/>
              <a:t>ORD</a:t>
            </a:r>
            <a:r>
              <a:rPr lang="en-US" b="1" dirty="0" smtClean="0"/>
              <a:t> your God. On it you shall not do any work. For in six days the </a:t>
            </a:r>
            <a:r>
              <a:rPr lang="en-US" sz="3500" b="1" dirty="0" smtClean="0"/>
              <a:t>L</a:t>
            </a:r>
            <a:r>
              <a:rPr lang="en-US" sz="3000" b="1" dirty="0" smtClean="0"/>
              <a:t>ORD</a:t>
            </a:r>
            <a:r>
              <a:rPr lang="en-US" sz="2800" b="1" dirty="0" smtClean="0"/>
              <a:t> </a:t>
            </a:r>
            <a:r>
              <a:rPr lang="en-US" b="1" dirty="0" smtClean="0"/>
              <a:t>made the heavens and the earth, the sea, and all that is in them, but he rested on the seventh day. Therefore the </a:t>
            </a:r>
            <a:r>
              <a:rPr lang="en-US" sz="3500" b="1" dirty="0" smtClean="0"/>
              <a:t>L</a:t>
            </a:r>
            <a:r>
              <a:rPr lang="en-US" sz="3000" b="1" dirty="0" smtClean="0"/>
              <a:t>ORD</a:t>
            </a:r>
            <a:r>
              <a:rPr lang="en-US" b="1" dirty="0" smtClean="0"/>
              <a:t> blessed the Sabbath day and made it holy.</a:t>
            </a:r>
            <a:endParaRPr lang="en-US" b="1" dirty="0"/>
          </a:p>
        </p:txBody>
      </p:sp>
    </p:spTree>
    <p:extLst>
      <p:ext uri="{BB962C8B-B14F-4D97-AF65-F5344CB8AC3E}">
        <p14:creationId xmlns:p14="http://schemas.microsoft.com/office/powerpoint/2010/main" xmlns="" val="3021409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 John </a:t>
            </a:r>
            <a:r>
              <a:rPr lang="en-US" dirty="0" err="1"/>
              <a:t>Baumgardner</a:t>
            </a:r>
            <a:r>
              <a:rPr lang="en-US" dirty="0"/>
              <a:t/>
            </a:r>
            <a:br>
              <a:rPr lang="en-US" dirty="0"/>
            </a:br>
            <a:r>
              <a:rPr lang="zh-TW" altLang="en-US" dirty="0"/>
              <a:t>約翰包姆剛訥博士</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Dr</a:t>
            </a:r>
            <a:r>
              <a:rPr lang="en-US" dirty="0"/>
              <a:t> </a:t>
            </a:r>
            <a:r>
              <a:rPr lang="en-US" dirty="0" err="1"/>
              <a:t>Baumgardner</a:t>
            </a:r>
            <a:r>
              <a:rPr lang="en-US" dirty="0"/>
              <a:t> is the chief developer of the TERRA code, a 3-D finite element program for </a:t>
            </a:r>
            <a:r>
              <a:rPr lang="en-US" dirty="0" err="1"/>
              <a:t>modelling</a:t>
            </a:r>
            <a:r>
              <a:rPr lang="en-US" dirty="0"/>
              <a:t> the earth’s mantle and lithosphere. His current research is in the areas of planetary mantle dynamics and the development of efficient hydrodynamic methods for supercomputers</a:t>
            </a:r>
            <a:r>
              <a:rPr lang="en-US" dirty="0" smtClean="0"/>
              <a:t>.</a:t>
            </a:r>
            <a:br>
              <a:rPr lang="en-US" dirty="0" smtClean="0"/>
            </a:br>
            <a:r>
              <a:rPr lang="zh-TW" altLang="en-US" dirty="0" smtClean="0"/>
              <a:t>約翰包姆剛訥博士是主要發明</a:t>
            </a:r>
            <a:r>
              <a:rPr lang="en-US" dirty="0" smtClean="0"/>
              <a:t>TERRA</a:t>
            </a:r>
            <a:r>
              <a:rPr lang="zh-TW" altLang="en-US" dirty="0" smtClean="0"/>
              <a:t>密碼，一個三度空間有限元素計劃模擬地球覆蓋面和岩石圈的研究。他的現時研究著重在行星岩石圈動力學和研發有效的超級計算機相關的流體動力學。</a:t>
            </a:r>
            <a:endParaRPr lang="en-US" dirty="0"/>
          </a:p>
          <a:p>
            <a:endParaRPr lang="en-US" dirty="0"/>
          </a:p>
        </p:txBody>
      </p:sp>
    </p:spTree>
    <p:extLst>
      <p:ext uri="{BB962C8B-B14F-4D97-AF65-F5344CB8AC3E}">
        <p14:creationId xmlns:p14="http://schemas.microsoft.com/office/powerpoint/2010/main" xmlns="" val="2418278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Bau</a:t>
            </a:r>
            <a:r>
              <a:rPr lang="en-US" altLang="zh-TW" dirty="0" err="1" smtClean="0"/>
              <a:t>m</a:t>
            </a:r>
            <a:r>
              <a:rPr lang="en-US" dirty="0" err="1" smtClean="0"/>
              <a:t>gardner</a:t>
            </a:r>
            <a:r>
              <a:rPr lang="en-US" dirty="0" smtClean="0"/>
              <a:t> </a:t>
            </a:r>
            <a:r>
              <a:rPr lang="en-US" dirty="0" err="1" smtClean="0"/>
              <a:t>Cont</a:t>
            </a:r>
            <a:r>
              <a:rPr lang="en-US" dirty="0" smtClean="0"/>
              <a:t>…</a:t>
            </a:r>
            <a:endParaRPr lang="en-US" dirty="0"/>
          </a:p>
        </p:txBody>
      </p:sp>
      <p:sp>
        <p:nvSpPr>
          <p:cNvPr id="3" name="Content Placeholder 2"/>
          <p:cNvSpPr>
            <a:spLocks noGrp="1"/>
          </p:cNvSpPr>
          <p:nvPr>
            <p:ph idx="1"/>
          </p:nvPr>
        </p:nvSpPr>
        <p:spPr>
          <a:xfrm>
            <a:off x="228600" y="1600200"/>
            <a:ext cx="8763000" cy="4525963"/>
          </a:xfrm>
        </p:spPr>
        <p:txBody>
          <a:bodyPr/>
          <a:lstStyle/>
          <a:p>
            <a:r>
              <a:rPr lang="en-US" dirty="0" smtClean="0"/>
              <a:t>Can Random Molecular Interactions Create Life?</a:t>
            </a:r>
            <a:br>
              <a:rPr lang="en-US" dirty="0" smtClean="0"/>
            </a:br>
            <a:r>
              <a:rPr lang="zh-TW" altLang="en-US" dirty="0" smtClean="0"/>
              <a:t>隨機分子互動能創造出生命嗎？</a:t>
            </a:r>
            <a:r>
              <a:rPr lang="en-US" altLang="zh-TW" dirty="0" smtClean="0"/>
              <a:t/>
            </a:r>
            <a:br>
              <a:rPr lang="en-US" altLang="zh-TW" dirty="0" smtClean="0"/>
            </a:br>
            <a:endParaRPr lang="en-US" dirty="0" smtClean="0"/>
          </a:p>
          <a:p>
            <a:r>
              <a:rPr lang="en-US" dirty="0" smtClean="0"/>
              <a:t>Geological/Fossil Record</a:t>
            </a:r>
            <a:br>
              <a:rPr lang="en-US" dirty="0" smtClean="0"/>
            </a:br>
            <a:r>
              <a:rPr lang="zh-TW" altLang="en-US" dirty="0" smtClean="0"/>
              <a:t>地質／化石紀錄</a:t>
            </a:r>
            <a:r>
              <a:rPr lang="en-US" altLang="zh-TW" dirty="0" smtClean="0"/>
              <a:t/>
            </a:r>
            <a:br>
              <a:rPr lang="en-US" altLang="zh-TW" dirty="0" smtClean="0"/>
            </a:br>
            <a:endParaRPr lang="en-US" dirty="0" smtClean="0"/>
          </a:p>
          <a:p>
            <a:r>
              <a:rPr lang="en-US" dirty="0" smtClean="0"/>
              <a:t>Cosmological Model: Light from Distant Stars </a:t>
            </a:r>
            <a:br>
              <a:rPr lang="en-US" dirty="0" smtClean="0"/>
            </a:br>
            <a:r>
              <a:rPr lang="zh-TW" altLang="en-US" dirty="0" smtClean="0"/>
              <a:t>宇宙模型：從遠處星球來的光</a:t>
            </a:r>
            <a:endParaRPr lang="en-US" dirty="0"/>
          </a:p>
        </p:txBody>
      </p:sp>
    </p:spTree>
    <p:extLst>
      <p:ext uri="{BB962C8B-B14F-4D97-AF65-F5344CB8AC3E}">
        <p14:creationId xmlns:p14="http://schemas.microsoft.com/office/powerpoint/2010/main" xmlns="" val="1933412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9" name="Rectangle 11"/>
          <p:cNvSpPr>
            <a:spLocks noGrp="1" noChangeArrowheads="1"/>
          </p:cNvSpPr>
          <p:nvPr>
            <p:ph type="title"/>
          </p:nvPr>
        </p:nvSpPr>
        <p:spPr/>
        <p:txBody>
          <a:bodyPr>
            <a:normAutofit fontScale="90000"/>
          </a:bodyPr>
          <a:lstStyle/>
          <a:p>
            <a:pPr eaLnBrk="1" fontAlgn="auto" hangingPunct="1">
              <a:spcAft>
                <a:spcPts val="0"/>
              </a:spcAft>
              <a:defRPr/>
            </a:pPr>
            <a:r>
              <a:rPr lang="en-US" dirty="0" smtClean="0"/>
              <a:t>Probability of Random Protein Formation </a:t>
            </a:r>
            <a:br>
              <a:rPr lang="en-US" dirty="0" smtClean="0"/>
            </a:br>
            <a:r>
              <a:rPr lang="zh-TW" altLang="en-US" dirty="0" smtClean="0"/>
              <a:t>隨機形成蛋白質的機率</a:t>
            </a:r>
            <a:endParaRPr lang="en-US" dirty="0"/>
          </a:p>
        </p:txBody>
      </p:sp>
      <p:sp>
        <p:nvSpPr>
          <p:cNvPr id="109580" name="Text Box 12"/>
          <p:cNvSpPr txBox="1">
            <a:spLocks noChangeArrowheads="1"/>
          </p:cNvSpPr>
          <p:nvPr/>
        </p:nvSpPr>
        <p:spPr bwMode="auto">
          <a:xfrm>
            <a:off x="838200" y="2057400"/>
            <a:ext cx="7635875" cy="48074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marL="406400" indent="-406400"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lnSpc>
                <a:spcPct val="120000"/>
              </a:lnSpc>
              <a:buClr>
                <a:srgbClr val="000066"/>
              </a:buClr>
              <a:buSzPct val="70000"/>
              <a:buFont typeface="Wingdings" pitchFamily="2" charset="2"/>
              <a:buChar char="u"/>
            </a:pPr>
            <a:r>
              <a:rPr kumimoji="1" lang="en-US" altLang="en-US" sz="3600" dirty="0">
                <a:solidFill>
                  <a:srgbClr val="000000"/>
                </a:solidFill>
                <a:latin typeface="Arial" pitchFamily="34" charset="0"/>
              </a:rPr>
              <a:t>Law of Probability: </a:t>
            </a:r>
            <a:r>
              <a:rPr kumimoji="1" lang="en-US" altLang="en-US" sz="3600" dirty="0" smtClean="0">
                <a:solidFill>
                  <a:srgbClr val="000000"/>
                </a:solidFill>
                <a:latin typeface="Arial" pitchFamily="34" charset="0"/>
              </a:rPr>
              <a:t>1 in 10</a:t>
            </a:r>
            <a:r>
              <a:rPr kumimoji="1" lang="en-US" altLang="en-US" sz="3600" baseline="30000" dirty="0" smtClean="0">
                <a:solidFill>
                  <a:srgbClr val="000000"/>
                </a:solidFill>
                <a:latin typeface="Arial" pitchFamily="34" charset="0"/>
              </a:rPr>
              <a:t>50</a:t>
            </a:r>
            <a:br>
              <a:rPr kumimoji="1" lang="en-US" altLang="en-US" sz="3600" baseline="30000" dirty="0" smtClean="0">
                <a:solidFill>
                  <a:srgbClr val="000000"/>
                </a:solidFill>
                <a:latin typeface="Arial" pitchFamily="34" charset="0"/>
              </a:rPr>
            </a:br>
            <a:r>
              <a:rPr kumimoji="1" lang="zh-TW" altLang="en-US" sz="3600" dirty="0" smtClean="0">
                <a:solidFill>
                  <a:srgbClr val="000000"/>
                </a:solidFill>
                <a:latin typeface="Arial" pitchFamily="34" charset="0"/>
              </a:rPr>
              <a:t>機率定律：</a:t>
            </a:r>
            <a:r>
              <a:rPr kumimoji="1" lang="en-US" altLang="zh-TW" sz="3600" dirty="0" smtClean="0">
                <a:solidFill>
                  <a:srgbClr val="000000"/>
                </a:solidFill>
                <a:latin typeface="Arial" pitchFamily="34" charset="0"/>
              </a:rPr>
              <a:t>10</a:t>
            </a:r>
            <a:r>
              <a:rPr kumimoji="1" lang="en-US" altLang="zh-TW" sz="3600" baseline="30000" dirty="0" smtClean="0">
                <a:solidFill>
                  <a:srgbClr val="000000"/>
                </a:solidFill>
                <a:latin typeface="Arial" pitchFamily="34" charset="0"/>
              </a:rPr>
              <a:t>50 </a:t>
            </a:r>
            <a:r>
              <a:rPr kumimoji="1" lang="zh-TW" altLang="en-US" sz="3600" baseline="30000" dirty="0" smtClean="0">
                <a:solidFill>
                  <a:srgbClr val="000000"/>
                </a:solidFill>
                <a:latin typeface="Arial" pitchFamily="34" charset="0"/>
              </a:rPr>
              <a:t>之</a:t>
            </a:r>
            <a:r>
              <a:rPr kumimoji="1" lang="en-US" altLang="zh-TW" sz="3600" baseline="30000" dirty="0" smtClean="0">
                <a:solidFill>
                  <a:srgbClr val="000000"/>
                </a:solidFill>
                <a:latin typeface="Arial" pitchFamily="34" charset="0"/>
              </a:rPr>
              <a:t> </a:t>
            </a:r>
            <a:r>
              <a:rPr kumimoji="1" lang="en-US" altLang="zh-TW" sz="3600" dirty="0" smtClean="0">
                <a:solidFill>
                  <a:srgbClr val="000000"/>
                </a:solidFill>
                <a:latin typeface="Arial" pitchFamily="34" charset="0"/>
              </a:rPr>
              <a:t>1</a:t>
            </a:r>
            <a:endParaRPr kumimoji="1" lang="en-US" altLang="en-US" sz="3600" dirty="0" smtClean="0">
              <a:solidFill>
                <a:srgbClr val="000000"/>
              </a:solidFill>
              <a:latin typeface="Arial" pitchFamily="34" charset="0"/>
            </a:endParaRPr>
          </a:p>
          <a:p>
            <a:pPr eaLnBrk="1" hangingPunct="1">
              <a:lnSpc>
                <a:spcPct val="120000"/>
              </a:lnSpc>
              <a:buClr>
                <a:srgbClr val="000066"/>
              </a:buClr>
              <a:buSzPct val="70000"/>
              <a:buFont typeface="Wingdings" pitchFamily="2" charset="2"/>
              <a:buChar char="u"/>
            </a:pPr>
            <a:r>
              <a:rPr lang="en-US" altLang="en-US" sz="3600" dirty="0" smtClean="0"/>
              <a:t>A single protein: 1 in 10</a:t>
            </a:r>
            <a:r>
              <a:rPr lang="en-US" altLang="en-US" sz="3600" baseline="30000" dirty="0" smtClean="0"/>
              <a:t>191</a:t>
            </a:r>
            <a:br>
              <a:rPr lang="en-US" altLang="en-US" sz="3600" baseline="30000" dirty="0" smtClean="0"/>
            </a:br>
            <a:r>
              <a:rPr lang="zh-TW" altLang="en-US" sz="3600" dirty="0" smtClean="0"/>
              <a:t>單一蛋白質：</a:t>
            </a:r>
            <a:r>
              <a:rPr kumimoji="1" lang="en-US" altLang="zh-TW" sz="3600" dirty="0" smtClean="0">
                <a:solidFill>
                  <a:srgbClr val="000000"/>
                </a:solidFill>
                <a:latin typeface="Arial" pitchFamily="34" charset="0"/>
              </a:rPr>
              <a:t>10</a:t>
            </a:r>
            <a:r>
              <a:rPr kumimoji="1" lang="en-US" altLang="zh-TW" sz="3600" baseline="30000" dirty="0" smtClean="0">
                <a:solidFill>
                  <a:srgbClr val="000000"/>
                </a:solidFill>
                <a:latin typeface="Arial" pitchFamily="34" charset="0"/>
              </a:rPr>
              <a:t>191 </a:t>
            </a:r>
            <a:r>
              <a:rPr kumimoji="1" lang="zh-TW" altLang="en-US" sz="3600" baseline="30000" dirty="0">
                <a:solidFill>
                  <a:srgbClr val="000000"/>
                </a:solidFill>
                <a:latin typeface="Arial" pitchFamily="34" charset="0"/>
              </a:rPr>
              <a:t>之</a:t>
            </a:r>
            <a:r>
              <a:rPr kumimoji="1" lang="en-US" altLang="zh-TW" sz="3600" baseline="30000" dirty="0">
                <a:solidFill>
                  <a:srgbClr val="000000"/>
                </a:solidFill>
                <a:latin typeface="Arial" pitchFamily="34" charset="0"/>
              </a:rPr>
              <a:t> </a:t>
            </a:r>
            <a:r>
              <a:rPr kumimoji="1" lang="en-US" altLang="zh-TW" sz="3600" dirty="0" smtClean="0">
                <a:solidFill>
                  <a:srgbClr val="000000"/>
                </a:solidFill>
                <a:latin typeface="Arial" pitchFamily="34" charset="0"/>
              </a:rPr>
              <a:t>1</a:t>
            </a:r>
            <a:endParaRPr lang="en-US" altLang="en-US" sz="3600" dirty="0"/>
          </a:p>
          <a:p>
            <a:pPr eaLnBrk="1" hangingPunct="1">
              <a:lnSpc>
                <a:spcPct val="120000"/>
              </a:lnSpc>
              <a:buClr>
                <a:srgbClr val="000066"/>
              </a:buClr>
              <a:buSzPct val="70000"/>
              <a:buFont typeface="Wingdings" pitchFamily="2" charset="2"/>
              <a:buChar char="u"/>
            </a:pPr>
            <a:r>
              <a:rPr lang="en-US" altLang="en-US" sz="3600" dirty="0" smtClean="0"/>
              <a:t>A </a:t>
            </a:r>
            <a:r>
              <a:rPr lang="en-US" altLang="en-US" sz="3600" dirty="0"/>
              <a:t>single cell: 1 in </a:t>
            </a:r>
            <a:r>
              <a:rPr lang="en-US" altLang="en-US" sz="3600" dirty="0" smtClean="0"/>
              <a:t>10</a:t>
            </a:r>
            <a:r>
              <a:rPr lang="en-US" altLang="en-US" sz="3600" baseline="30000" dirty="0" smtClean="0"/>
              <a:t>40,000</a:t>
            </a:r>
            <a:br>
              <a:rPr lang="en-US" altLang="en-US" sz="3600" baseline="30000" dirty="0" smtClean="0"/>
            </a:br>
            <a:r>
              <a:rPr lang="zh-TW" altLang="en-US" sz="3600" dirty="0" smtClean="0"/>
              <a:t>單一細胞：</a:t>
            </a:r>
            <a:r>
              <a:rPr kumimoji="1" lang="en-US" altLang="zh-TW" sz="3600" dirty="0" smtClean="0">
                <a:solidFill>
                  <a:srgbClr val="000000"/>
                </a:solidFill>
                <a:latin typeface="Arial" pitchFamily="34" charset="0"/>
              </a:rPr>
              <a:t>10</a:t>
            </a:r>
            <a:r>
              <a:rPr kumimoji="1" lang="en-US" altLang="zh-TW" sz="3600" baseline="30000" dirty="0" smtClean="0">
                <a:solidFill>
                  <a:srgbClr val="000000"/>
                </a:solidFill>
                <a:latin typeface="Arial" pitchFamily="34" charset="0"/>
              </a:rPr>
              <a:t>40</a:t>
            </a:r>
            <a:r>
              <a:rPr kumimoji="1" lang="en-US" altLang="zh-TW" sz="3600" baseline="30000" dirty="0">
                <a:solidFill>
                  <a:srgbClr val="000000"/>
                </a:solidFill>
                <a:latin typeface="Arial" pitchFamily="34" charset="0"/>
              </a:rPr>
              <a:t>,</a:t>
            </a:r>
            <a:r>
              <a:rPr kumimoji="1" lang="en-US" altLang="zh-TW" sz="3600" baseline="30000" dirty="0" smtClean="0">
                <a:solidFill>
                  <a:srgbClr val="000000"/>
                </a:solidFill>
                <a:latin typeface="Arial" pitchFamily="34" charset="0"/>
              </a:rPr>
              <a:t>000 </a:t>
            </a:r>
            <a:r>
              <a:rPr kumimoji="1" lang="zh-TW" altLang="en-US" sz="3600" baseline="30000" dirty="0">
                <a:solidFill>
                  <a:srgbClr val="000000"/>
                </a:solidFill>
                <a:latin typeface="Arial" pitchFamily="34" charset="0"/>
              </a:rPr>
              <a:t>之</a:t>
            </a:r>
            <a:r>
              <a:rPr kumimoji="1" lang="en-US" altLang="zh-TW" sz="3600" baseline="30000" dirty="0">
                <a:solidFill>
                  <a:srgbClr val="000000"/>
                </a:solidFill>
                <a:latin typeface="Arial" pitchFamily="34" charset="0"/>
              </a:rPr>
              <a:t> </a:t>
            </a:r>
            <a:r>
              <a:rPr kumimoji="1" lang="en-US" altLang="zh-TW" sz="3600" dirty="0" smtClean="0">
                <a:solidFill>
                  <a:srgbClr val="000000"/>
                </a:solidFill>
                <a:latin typeface="Arial" pitchFamily="34" charset="0"/>
              </a:rPr>
              <a:t>1</a:t>
            </a:r>
            <a:endParaRPr lang="en-US" altLang="en-US" sz="3600" dirty="0"/>
          </a:p>
          <a:p>
            <a:pPr eaLnBrk="1" hangingPunct="1">
              <a:lnSpc>
                <a:spcPct val="120000"/>
              </a:lnSpc>
              <a:buClr>
                <a:srgbClr val="000066"/>
              </a:buClr>
              <a:buSzPct val="70000"/>
              <a:buFont typeface="Wingdings" pitchFamily="2" charset="2"/>
              <a:buChar char="u"/>
            </a:pPr>
            <a:endParaRPr lang="en-US" altLang="en-US" sz="3600" baseline="30000" dirty="0">
              <a:solidFill>
                <a:srgbClr val="000000"/>
              </a:solidFill>
              <a:latin typeface="Arial" pitchFamily="34" charset="0"/>
            </a:endParaRPr>
          </a:p>
        </p:txBody>
      </p:sp>
    </p:spTree>
    <p:extLst>
      <p:ext uri="{BB962C8B-B14F-4D97-AF65-F5344CB8AC3E}">
        <p14:creationId xmlns:p14="http://schemas.microsoft.com/office/powerpoint/2010/main" xmlns="" val="3423657375"/>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580"/>
                                        </p:tgtEl>
                                        <p:attrNameLst>
                                          <p:attrName>style.visibility</p:attrName>
                                        </p:attrNameLst>
                                      </p:cBhvr>
                                      <p:to>
                                        <p:strVal val="visible"/>
                                      </p:to>
                                    </p:set>
                                    <p:animEffect transition="in" filter="fade">
                                      <p:cBhvr>
                                        <p:cTn id="7" dur="500"/>
                                        <p:tgtEl>
                                          <p:spTgt spid="109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2" descr="http://www.planetware.com/i/photo/grand-canyon-arizona-azgrnc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64507515"/>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descr="Slide_48"/>
          <p:cNvPicPr>
            <a:picLocks noChangeAspect="1" noChangeArrowheads="1"/>
          </p:cNvPicPr>
          <p:nvPr/>
        </p:nvPicPr>
        <p:blipFill>
          <a:blip r:embed="rId3" cstate="print">
            <a:lum bright="8000"/>
            <a:extLst>
              <a:ext uri="{28A0092B-C50C-407E-A947-70E740481C1C}">
                <a14:useLocalDpi xmlns:a14="http://schemas.microsoft.com/office/drawing/2010/main" xmlns="" val="0"/>
              </a:ext>
            </a:extLst>
          </a:blip>
          <a:srcRect/>
          <a:stretch>
            <a:fillRect/>
          </a:stretch>
        </p:blipFill>
        <p:spPr bwMode="auto">
          <a:xfrm>
            <a:off x="533400" y="1219200"/>
            <a:ext cx="8229600" cy="5395913"/>
          </a:xfrm>
          <a:prstGeom prst="rect">
            <a:avLst/>
          </a:prstGeom>
          <a:noFill/>
          <a:ln w="38100">
            <a:solidFill>
              <a:srgbClr val="000066"/>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107763" dir="18900000" algn="ctr" rotWithShape="0">
                    <a:schemeClr val="tx1"/>
                  </a:outerShdw>
                </a:effectLst>
              </a14:hiddenEffects>
            </a:ext>
          </a:extLst>
        </p:spPr>
      </p:pic>
      <p:sp>
        <p:nvSpPr>
          <p:cNvPr id="289795" name="Text Box 3"/>
          <p:cNvSpPr txBox="1">
            <a:spLocks noChangeArrowheads="1"/>
          </p:cNvSpPr>
          <p:nvPr/>
        </p:nvSpPr>
        <p:spPr bwMode="auto">
          <a:xfrm>
            <a:off x="457200" y="533400"/>
            <a:ext cx="8229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a:spcBef>
                <a:spcPct val="50000"/>
              </a:spcBef>
              <a:buClrTx/>
              <a:buSzTx/>
              <a:buFontTx/>
              <a:buNone/>
            </a:pPr>
            <a:r>
              <a:rPr lang="en-US" altLang="en-US" sz="3200" b="0">
                <a:latin typeface="Arial" pitchFamily="34" charset="0"/>
              </a:rPr>
              <a:t>The Little Grand Canyon of the Toutle River</a:t>
            </a:r>
          </a:p>
        </p:txBody>
      </p:sp>
    </p:spTree>
    <p:extLst>
      <p:ext uri="{BB962C8B-B14F-4D97-AF65-F5344CB8AC3E}">
        <p14:creationId xmlns:p14="http://schemas.microsoft.com/office/powerpoint/2010/main" xmlns="" val="162124925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body" sz="half" idx="1"/>
          </p:nvPr>
        </p:nvSpPr>
        <p:spPr>
          <a:xfrm>
            <a:off x="457200" y="1905000"/>
            <a:ext cx="4037013" cy="4114800"/>
          </a:xfrm>
        </p:spPr>
        <p:txBody>
          <a:bodyPr/>
          <a:lstStyle/>
          <a:p>
            <a:pPr eaLnBrk="1" hangingPunct="1">
              <a:buFontTx/>
              <a:buNone/>
            </a:pPr>
            <a:r>
              <a:rPr lang="en-US" altLang="en-US" smtClean="0"/>
              <a:t>   </a:t>
            </a:r>
          </a:p>
        </p:txBody>
      </p:sp>
      <p:pic>
        <p:nvPicPr>
          <p:cNvPr id="290819" name="Picture 4" descr="Slide_38"/>
          <p:cNvPicPr>
            <a:picLocks noGrp="1" noChangeAspect="1" noChangeArrowheads="1"/>
          </p:cNvPicPr>
          <p:nvPr>
            <p:ph sz="half" idx="2"/>
          </p:nvPr>
        </p:nvPicPr>
        <p:blipFill>
          <a:blip r:embed="rId3" cstate="print">
            <a:lum bright="10000"/>
            <a:extLst>
              <a:ext uri="{28A0092B-C50C-407E-A947-70E740481C1C}">
                <a14:useLocalDpi xmlns:a14="http://schemas.microsoft.com/office/drawing/2010/main" xmlns="" val="0"/>
              </a:ext>
            </a:extLst>
          </a:blip>
          <a:srcRect/>
          <a:stretch>
            <a:fillRect/>
          </a:stretch>
        </p:blipFill>
        <p:spPr>
          <a:xfrm>
            <a:off x="0" y="0"/>
            <a:ext cx="11049000" cy="7246938"/>
          </a:xfrm>
          <a:ln w="28575">
            <a:solidFill>
              <a:srgbClr val="000066"/>
            </a:solidFill>
            <a:miter lim="800000"/>
            <a:headEnd/>
            <a:tailEnd/>
          </a:ln>
          <a:extLst>
            <a:ext uri="{AF507438-7753-43e0-B8FC-AC1667EBCBE1}">
              <a14:hiddenEffects xmlns:a14="http://schemas.microsoft.com/office/drawing/2010/main" xmlns="">
                <a:effectLst>
                  <a:outerShdw dist="71842" dir="18900000" algn="ctr" rotWithShape="0">
                    <a:schemeClr val="tx1"/>
                  </a:outerShdw>
                </a:effectLst>
              </a14:hiddenEffects>
            </a:ext>
          </a:extLst>
        </p:spPr>
      </p:pic>
    </p:spTree>
    <p:extLst>
      <p:ext uri="{BB962C8B-B14F-4D97-AF65-F5344CB8AC3E}">
        <p14:creationId xmlns:p14="http://schemas.microsoft.com/office/powerpoint/2010/main" xmlns="" val="218076282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descr="Image result for providence canyon state park"/>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2125" y="1752600"/>
            <a:ext cx="82296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1843" name="TextBox 1"/>
          <p:cNvSpPr txBox="1">
            <a:spLocks noChangeArrowheads="1"/>
          </p:cNvSpPr>
          <p:nvPr/>
        </p:nvSpPr>
        <p:spPr bwMode="auto">
          <a:xfrm>
            <a:off x="1143000" y="914400"/>
            <a:ext cx="6927850" cy="53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lnSpc>
                <a:spcPct val="90000"/>
              </a:lnSpc>
              <a:buClr>
                <a:schemeClr val="hlink"/>
              </a:buClr>
              <a:buSzPct val="120000"/>
              <a:buFontTx/>
              <a:buNone/>
            </a:pPr>
            <a:r>
              <a:rPr lang="en-US" altLang="en-US" sz="3200" b="0">
                <a:latin typeface="Tahoma" pitchFamily="34" charset="0"/>
              </a:rPr>
              <a:t>Providence</a:t>
            </a:r>
            <a:r>
              <a:rPr lang="en-US" altLang="en-US" sz="3200">
                <a:latin typeface="Tahoma" pitchFamily="34" charset="0"/>
              </a:rPr>
              <a:t> </a:t>
            </a:r>
            <a:r>
              <a:rPr lang="en-US" altLang="en-US" sz="3200" b="0">
                <a:latin typeface="Tahoma" pitchFamily="34" charset="0"/>
              </a:rPr>
              <a:t>Canyon, Lumpkin Georgia</a:t>
            </a:r>
          </a:p>
        </p:txBody>
      </p:sp>
    </p:spTree>
    <p:extLst>
      <p:ext uri="{BB962C8B-B14F-4D97-AF65-F5344CB8AC3E}">
        <p14:creationId xmlns:p14="http://schemas.microsoft.com/office/powerpoint/2010/main" xmlns="" val="1792402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2" descr="Carbon Creek Monoclin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 y="731838"/>
            <a:ext cx="8624888" cy="5160962"/>
          </a:xfrm>
          <a:prstGeom prst="rect">
            <a:avLst/>
          </a:prstGeom>
          <a:noFill/>
          <a:ln w="25400">
            <a:solidFill>
              <a:srgbClr val="FFCC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635907" name="Group 3"/>
          <p:cNvGrpSpPr>
            <a:grpSpLocks/>
          </p:cNvGrpSpPr>
          <p:nvPr/>
        </p:nvGrpSpPr>
        <p:grpSpPr bwMode="auto">
          <a:xfrm>
            <a:off x="1581150" y="3867150"/>
            <a:ext cx="1809750" cy="1562100"/>
            <a:chOff x="996" y="2436"/>
            <a:chExt cx="1140" cy="984"/>
          </a:xfrm>
        </p:grpSpPr>
        <p:sp>
          <p:nvSpPr>
            <p:cNvPr id="635908" name="Oval 4"/>
            <p:cNvSpPr>
              <a:spLocks noChangeArrowheads="1"/>
            </p:cNvSpPr>
            <p:nvPr/>
          </p:nvSpPr>
          <p:spPr bwMode="auto">
            <a:xfrm>
              <a:off x="1608" y="2436"/>
              <a:ext cx="528" cy="528"/>
            </a:xfrm>
            <a:prstGeom prst="ellipse">
              <a:avLst/>
            </a:prstGeom>
            <a:noFill/>
            <a:ln w="28575">
              <a:solidFill>
                <a:schemeClr val="tx1"/>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Tahoma" pitchFamily="34" charset="0"/>
                  <a:cs typeface="Arial" charset="0"/>
                </a:defRPr>
              </a:lvl1pPr>
              <a:lvl2pPr marL="742950" indent="-285750" eaLnBrk="0" hangingPunct="0">
                <a:defRPr sz="3200" b="1">
                  <a:solidFill>
                    <a:schemeClr val="tx1"/>
                  </a:solidFill>
                  <a:latin typeface="Tahoma" pitchFamily="34" charset="0"/>
                  <a:cs typeface="Arial" charset="0"/>
                </a:defRPr>
              </a:lvl2pPr>
              <a:lvl3pPr marL="1143000" indent="-228600" eaLnBrk="0" hangingPunct="0">
                <a:defRPr sz="3200" b="1">
                  <a:solidFill>
                    <a:schemeClr val="tx1"/>
                  </a:solidFill>
                  <a:latin typeface="Tahoma" pitchFamily="34" charset="0"/>
                  <a:cs typeface="Arial" charset="0"/>
                </a:defRPr>
              </a:lvl3pPr>
              <a:lvl4pPr marL="1600200" indent="-228600" eaLnBrk="0" hangingPunct="0">
                <a:defRPr sz="3200" b="1">
                  <a:solidFill>
                    <a:schemeClr val="tx1"/>
                  </a:solidFill>
                  <a:latin typeface="Tahoma" pitchFamily="34" charset="0"/>
                  <a:cs typeface="Arial" charset="0"/>
                </a:defRPr>
              </a:lvl4pPr>
              <a:lvl5pPr marL="2057400" indent="-228600" eaLnBrk="0" hangingPunct="0">
                <a:defRPr sz="3200" b="1">
                  <a:solidFill>
                    <a:schemeClr val="tx1"/>
                  </a:solidFill>
                  <a:latin typeface="Tahoma" pitchFamily="34" charset="0"/>
                  <a:cs typeface="Arial" charset="0"/>
                </a:defRPr>
              </a:lvl5pPr>
              <a:lvl6pPr marL="25146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6pPr>
              <a:lvl7pPr marL="29718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7pPr>
              <a:lvl8pPr marL="34290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8pPr>
              <a:lvl9pPr marL="38862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9pPr>
            </a:lstStyle>
            <a:p>
              <a:pPr eaLnBrk="1" hangingPunct="1">
                <a:lnSpc>
                  <a:spcPct val="90000"/>
                </a:lnSpc>
                <a:spcBef>
                  <a:spcPct val="20000"/>
                </a:spcBef>
                <a:buClr>
                  <a:schemeClr val="hlink"/>
                </a:buClr>
                <a:buSzPct val="120000"/>
                <a:defRPr/>
              </a:pPr>
              <a:endParaRPr lang="en-US" altLang="en-US" smtClean="0">
                <a:effectLst>
                  <a:outerShdw blurRad="38100" dist="38100" dir="2700000" algn="tl">
                    <a:srgbClr val="000000"/>
                  </a:outerShdw>
                </a:effectLst>
              </a:endParaRPr>
            </a:p>
          </p:txBody>
        </p:sp>
        <p:sp>
          <p:nvSpPr>
            <p:cNvPr id="635909" name="Oval 5"/>
            <p:cNvSpPr>
              <a:spLocks noChangeArrowheads="1"/>
            </p:cNvSpPr>
            <p:nvPr/>
          </p:nvSpPr>
          <p:spPr bwMode="auto">
            <a:xfrm>
              <a:off x="996" y="2892"/>
              <a:ext cx="528" cy="528"/>
            </a:xfrm>
            <a:prstGeom prst="ellipse">
              <a:avLst/>
            </a:prstGeom>
            <a:noFill/>
            <a:ln w="28575">
              <a:solidFill>
                <a:schemeClr val="tx1"/>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Tahoma" pitchFamily="34" charset="0"/>
                  <a:cs typeface="Arial" charset="0"/>
                </a:defRPr>
              </a:lvl1pPr>
              <a:lvl2pPr marL="742950" indent="-285750" eaLnBrk="0" hangingPunct="0">
                <a:defRPr sz="3200" b="1">
                  <a:solidFill>
                    <a:schemeClr val="tx1"/>
                  </a:solidFill>
                  <a:latin typeface="Tahoma" pitchFamily="34" charset="0"/>
                  <a:cs typeface="Arial" charset="0"/>
                </a:defRPr>
              </a:lvl2pPr>
              <a:lvl3pPr marL="1143000" indent="-228600" eaLnBrk="0" hangingPunct="0">
                <a:defRPr sz="3200" b="1">
                  <a:solidFill>
                    <a:schemeClr val="tx1"/>
                  </a:solidFill>
                  <a:latin typeface="Tahoma" pitchFamily="34" charset="0"/>
                  <a:cs typeface="Arial" charset="0"/>
                </a:defRPr>
              </a:lvl3pPr>
              <a:lvl4pPr marL="1600200" indent="-228600" eaLnBrk="0" hangingPunct="0">
                <a:defRPr sz="3200" b="1">
                  <a:solidFill>
                    <a:schemeClr val="tx1"/>
                  </a:solidFill>
                  <a:latin typeface="Tahoma" pitchFamily="34" charset="0"/>
                  <a:cs typeface="Arial" charset="0"/>
                </a:defRPr>
              </a:lvl4pPr>
              <a:lvl5pPr marL="2057400" indent="-228600" eaLnBrk="0" hangingPunct="0">
                <a:defRPr sz="3200" b="1">
                  <a:solidFill>
                    <a:schemeClr val="tx1"/>
                  </a:solidFill>
                  <a:latin typeface="Tahoma" pitchFamily="34" charset="0"/>
                  <a:cs typeface="Arial" charset="0"/>
                </a:defRPr>
              </a:lvl5pPr>
              <a:lvl6pPr marL="25146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6pPr>
              <a:lvl7pPr marL="29718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7pPr>
              <a:lvl8pPr marL="34290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8pPr>
              <a:lvl9pPr marL="38862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9pPr>
            </a:lstStyle>
            <a:p>
              <a:pPr eaLnBrk="1" hangingPunct="1">
                <a:lnSpc>
                  <a:spcPct val="90000"/>
                </a:lnSpc>
                <a:spcBef>
                  <a:spcPct val="20000"/>
                </a:spcBef>
                <a:buClr>
                  <a:schemeClr val="hlink"/>
                </a:buClr>
                <a:buSzPct val="120000"/>
                <a:defRPr/>
              </a:pPr>
              <a:endParaRPr lang="en-US" altLang="en-US" smtClean="0">
                <a:effectLst>
                  <a:outerShdw blurRad="38100" dist="38100" dir="2700000" algn="tl">
                    <a:srgbClr val="000000"/>
                  </a:outerShdw>
                </a:effectLst>
              </a:endParaRPr>
            </a:p>
          </p:txBody>
        </p:sp>
      </p:grpSp>
    </p:spTree>
    <p:extLst>
      <p:ext uri="{BB962C8B-B14F-4D97-AF65-F5344CB8AC3E}">
        <p14:creationId xmlns:p14="http://schemas.microsoft.com/office/powerpoint/2010/main" xmlns="" val="35011021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35907"/>
                                        </p:tgtEl>
                                        <p:attrNameLst>
                                          <p:attrName>style.visibility</p:attrName>
                                        </p:attrNameLst>
                                      </p:cBhvr>
                                      <p:to>
                                        <p:strVal val="visible"/>
                                      </p:to>
                                    </p:set>
                                    <p:animEffect transition="in" filter="dissolve">
                                      <p:cBhvr>
                                        <p:cTn id="7" dur="500"/>
                                        <p:tgtEl>
                                          <p:spTgt spid="635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2" descr="http://rds.yahoo.com/_ylt=A0PDoYBA9XZNxl0A8F2jzbkF/SIG=128jvans3/EXP=1299670464/**http%3a/rst.gsfc.nasa.gov/Sect2/originals/Fig2_2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0228115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eaLnBrk="1" fontAlgn="auto" hangingPunct="1">
              <a:spcAft>
                <a:spcPts val="0"/>
              </a:spcAft>
              <a:defRPr/>
            </a:pPr>
            <a:r>
              <a:rPr lang="en-US" smtClean="0">
                <a:solidFill>
                  <a:schemeClr val="bg1"/>
                </a:solidFill>
              </a:rPr>
              <a:t>Zircons from Granite</a:t>
            </a:r>
          </a:p>
        </p:txBody>
      </p:sp>
      <p:pic>
        <p:nvPicPr>
          <p:cNvPr id="331779" name="Picture 3" descr="5"/>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208088" y="2241550"/>
            <a:ext cx="5518150" cy="3633788"/>
          </a:xfrm>
          <a:extLs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31780" name="Text Box 4"/>
          <p:cNvSpPr txBox="1">
            <a:spLocks noChangeArrowheads="1"/>
          </p:cNvSpPr>
          <p:nvPr/>
        </p:nvSpPr>
        <p:spPr bwMode="auto">
          <a:xfrm>
            <a:off x="1843088" y="3592513"/>
            <a:ext cx="45085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Tx/>
              <a:buSzTx/>
              <a:buFontTx/>
              <a:buNone/>
            </a:pPr>
            <a:r>
              <a:rPr lang="en-US" altLang="en-US" b="0">
                <a:solidFill>
                  <a:srgbClr val="000000"/>
                </a:solidFill>
                <a:latin typeface="Arial" pitchFamily="34" charset="0"/>
              </a:rPr>
              <a:t>U</a:t>
            </a:r>
          </a:p>
        </p:txBody>
      </p:sp>
      <p:sp>
        <p:nvSpPr>
          <p:cNvPr id="538629" name="Oval 5"/>
          <p:cNvSpPr>
            <a:spLocks noChangeArrowheads="1"/>
          </p:cNvSpPr>
          <p:nvPr/>
        </p:nvSpPr>
        <p:spPr bwMode="auto">
          <a:xfrm>
            <a:off x="1812925" y="3594100"/>
            <a:ext cx="528638" cy="512763"/>
          </a:xfrm>
          <a:prstGeom prst="ellipse">
            <a:avLst/>
          </a:prstGeom>
          <a:noFill/>
          <a:ln w="9525">
            <a:solidFill>
              <a:srgbClr val="0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Tahoma" pitchFamily="34" charset="0"/>
                <a:cs typeface="Arial" charset="0"/>
              </a:defRPr>
            </a:lvl1pPr>
            <a:lvl2pPr marL="742950" indent="-285750" eaLnBrk="0" hangingPunct="0">
              <a:defRPr sz="3200" b="1">
                <a:solidFill>
                  <a:schemeClr val="tx1"/>
                </a:solidFill>
                <a:latin typeface="Tahoma" pitchFamily="34" charset="0"/>
                <a:cs typeface="Arial" charset="0"/>
              </a:defRPr>
            </a:lvl2pPr>
            <a:lvl3pPr marL="1143000" indent="-228600" eaLnBrk="0" hangingPunct="0">
              <a:defRPr sz="3200" b="1">
                <a:solidFill>
                  <a:schemeClr val="tx1"/>
                </a:solidFill>
                <a:latin typeface="Tahoma" pitchFamily="34" charset="0"/>
                <a:cs typeface="Arial" charset="0"/>
              </a:defRPr>
            </a:lvl3pPr>
            <a:lvl4pPr marL="1600200" indent="-228600" eaLnBrk="0" hangingPunct="0">
              <a:defRPr sz="3200" b="1">
                <a:solidFill>
                  <a:schemeClr val="tx1"/>
                </a:solidFill>
                <a:latin typeface="Tahoma" pitchFamily="34" charset="0"/>
                <a:cs typeface="Arial" charset="0"/>
              </a:defRPr>
            </a:lvl4pPr>
            <a:lvl5pPr marL="2057400" indent="-228600" eaLnBrk="0" hangingPunct="0">
              <a:defRPr sz="3200" b="1">
                <a:solidFill>
                  <a:schemeClr val="tx1"/>
                </a:solidFill>
                <a:latin typeface="Tahoma" pitchFamily="34" charset="0"/>
                <a:cs typeface="Arial" charset="0"/>
              </a:defRPr>
            </a:lvl5pPr>
            <a:lvl6pPr marL="25146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6pPr>
            <a:lvl7pPr marL="29718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7pPr>
            <a:lvl8pPr marL="34290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8pPr>
            <a:lvl9pPr marL="38862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9pPr>
          </a:lstStyle>
          <a:p>
            <a:pPr eaLnBrk="1" hangingPunct="1">
              <a:lnSpc>
                <a:spcPct val="90000"/>
              </a:lnSpc>
              <a:spcBef>
                <a:spcPct val="20000"/>
              </a:spcBef>
              <a:buClr>
                <a:schemeClr val="hlink"/>
              </a:buClr>
              <a:buSzPct val="120000"/>
              <a:defRPr/>
            </a:pPr>
            <a:endParaRPr lang="en-US" altLang="en-US" smtClean="0">
              <a:effectLst>
                <a:outerShdw blurRad="38100" dist="38100" dir="2700000" algn="tl">
                  <a:srgbClr val="000000"/>
                </a:outerShdw>
              </a:effectLst>
            </a:endParaRPr>
          </a:p>
        </p:txBody>
      </p:sp>
      <p:sp>
        <p:nvSpPr>
          <p:cNvPr id="538630" name="Text Box 6"/>
          <p:cNvSpPr txBox="1">
            <a:spLocks noChangeArrowheads="1"/>
          </p:cNvSpPr>
          <p:nvPr/>
        </p:nvSpPr>
        <p:spPr bwMode="auto">
          <a:xfrm>
            <a:off x="4168775" y="4651375"/>
            <a:ext cx="787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Tx/>
              <a:buSzTx/>
              <a:buFontTx/>
              <a:buNone/>
            </a:pPr>
            <a:r>
              <a:rPr lang="en-US" altLang="en-US" b="0">
                <a:solidFill>
                  <a:srgbClr val="000000"/>
                </a:solidFill>
                <a:latin typeface="Arial" pitchFamily="34" charset="0"/>
              </a:rPr>
              <a:t>Pb</a:t>
            </a:r>
          </a:p>
        </p:txBody>
      </p:sp>
      <p:sp>
        <p:nvSpPr>
          <p:cNvPr id="538631" name="Oval 7"/>
          <p:cNvSpPr>
            <a:spLocks noChangeArrowheads="1"/>
          </p:cNvSpPr>
          <p:nvPr/>
        </p:nvSpPr>
        <p:spPr bwMode="auto">
          <a:xfrm>
            <a:off x="4140200" y="4654550"/>
            <a:ext cx="704850" cy="544513"/>
          </a:xfrm>
          <a:prstGeom prst="ellipse">
            <a:avLst/>
          </a:prstGeom>
          <a:noFill/>
          <a:ln w="9525">
            <a:solidFill>
              <a:srgbClr val="0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Tahoma" pitchFamily="34" charset="0"/>
                <a:cs typeface="Arial" charset="0"/>
              </a:defRPr>
            </a:lvl1pPr>
            <a:lvl2pPr marL="742950" indent="-285750" eaLnBrk="0" hangingPunct="0">
              <a:defRPr sz="3200" b="1">
                <a:solidFill>
                  <a:schemeClr val="tx1"/>
                </a:solidFill>
                <a:latin typeface="Tahoma" pitchFamily="34" charset="0"/>
                <a:cs typeface="Arial" charset="0"/>
              </a:defRPr>
            </a:lvl2pPr>
            <a:lvl3pPr marL="1143000" indent="-228600" eaLnBrk="0" hangingPunct="0">
              <a:defRPr sz="3200" b="1">
                <a:solidFill>
                  <a:schemeClr val="tx1"/>
                </a:solidFill>
                <a:latin typeface="Tahoma" pitchFamily="34" charset="0"/>
                <a:cs typeface="Arial" charset="0"/>
              </a:defRPr>
            </a:lvl3pPr>
            <a:lvl4pPr marL="1600200" indent="-228600" eaLnBrk="0" hangingPunct="0">
              <a:defRPr sz="3200" b="1">
                <a:solidFill>
                  <a:schemeClr val="tx1"/>
                </a:solidFill>
                <a:latin typeface="Tahoma" pitchFamily="34" charset="0"/>
                <a:cs typeface="Arial" charset="0"/>
              </a:defRPr>
            </a:lvl4pPr>
            <a:lvl5pPr marL="2057400" indent="-228600" eaLnBrk="0" hangingPunct="0">
              <a:defRPr sz="3200" b="1">
                <a:solidFill>
                  <a:schemeClr val="tx1"/>
                </a:solidFill>
                <a:latin typeface="Tahoma" pitchFamily="34" charset="0"/>
                <a:cs typeface="Arial" charset="0"/>
              </a:defRPr>
            </a:lvl5pPr>
            <a:lvl6pPr marL="25146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6pPr>
            <a:lvl7pPr marL="29718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7pPr>
            <a:lvl8pPr marL="34290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8pPr>
            <a:lvl9pPr marL="38862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9pPr>
          </a:lstStyle>
          <a:p>
            <a:pPr eaLnBrk="1" hangingPunct="1">
              <a:lnSpc>
                <a:spcPct val="90000"/>
              </a:lnSpc>
              <a:spcBef>
                <a:spcPct val="20000"/>
              </a:spcBef>
              <a:buClr>
                <a:schemeClr val="hlink"/>
              </a:buClr>
              <a:buSzPct val="120000"/>
              <a:defRPr/>
            </a:pPr>
            <a:endParaRPr lang="en-US" altLang="en-US" smtClean="0">
              <a:effectLst>
                <a:outerShdw blurRad="38100" dist="38100" dir="2700000" algn="tl">
                  <a:srgbClr val="000000"/>
                </a:outerShdw>
              </a:effectLst>
            </a:endParaRPr>
          </a:p>
        </p:txBody>
      </p:sp>
      <p:sp>
        <p:nvSpPr>
          <p:cNvPr id="538632" name="Text Box 8"/>
          <p:cNvSpPr txBox="1">
            <a:spLocks noChangeArrowheads="1"/>
          </p:cNvSpPr>
          <p:nvPr/>
        </p:nvSpPr>
        <p:spPr bwMode="auto">
          <a:xfrm>
            <a:off x="4073525" y="2582863"/>
            <a:ext cx="70643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Tx/>
              <a:buSzTx/>
              <a:buFontTx/>
              <a:buNone/>
            </a:pPr>
            <a:r>
              <a:rPr lang="en-US" altLang="en-US" b="0">
                <a:solidFill>
                  <a:srgbClr val="000000"/>
                </a:solidFill>
                <a:latin typeface="Arial" pitchFamily="34" charset="0"/>
              </a:rPr>
              <a:t>HE</a:t>
            </a:r>
          </a:p>
        </p:txBody>
      </p:sp>
      <p:sp>
        <p:nvSpPr>
          <p:cNvPr id="538633" name="Oval 9"/>
          <p:cNvSpPr>
            <a:spLocks noChangeArrowheads="1"/>
          </p:cNvSpPr>
          <p:nvPr/>
        </p:nvSpPr>
        <p:spPr bwMode="auto">
          <a:xfrm>
            <a:off x="4059238" y="2551113"/>
            <a:ext cx="722312" cy="593725"/>
          </a:xfrm>
          <a:prstGeom prst="ellipse">
            <a:avLst/>
          </a:prstGeom>
          <a:noFill/>
          <a:ln w="9525">
            <a:solidFill>
              <a:srgbClr val="0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Tahoma" pitchFamily="34" charset="0"/>
                <a:cs typeface="Arial" charset="0"/>
              </a:defRPr>
            </a:lvl1pPr>
            <a:lvl2pPr marL="742950" indent="-285750" eaLnBrk="0" hangingPunct="0">
              <a:defRPr sz="3200" b="1">
                <a:solidFill>
                  <a:schemeClr val="tx1"/>
                </a:solidFill>
                <a:latin typeface="Tahoma" pitchFamily="34" charset="0"/>
                <a:cs typeface="Arial" charset="0"/>
              </a:defRPr>
            </a:lvl2pPr>
            <a:lvl3pPr marL="1143000" indent="-228600" eaLnBrk="0" hangingPunct="0">
              <a:defRPr sz="3200" b="1">
                <a:solidFill>
                  <a:schemeClr val="tx1"/>
                </a:solidFill>
                <a:latin typeface="Tahoma" pitchFamily="34" charset="0"/>
                <a:cs typeface="Arial" charset="0"/>
              </a:defRPr>
            </a:lvl3pPr>
            <a:lvl4pPr marL="1600200" indent="-228600" eaLnBrk="0" hangingPunct="0">
              <a:defRPr sz="3200" b="1">
                <a:solidFill>
                  <a:schemeClr val="tx1"/>
                </a:solidFill>
                <a:latin typeface="Tahoma" pitchFamily="34" charset="0"/>
                <a:cs typeface="Arial" charset="0"/>
              </a:defRPr>
            </a:lvl4pPr>
            <a:lvl5pPr marL="2057400" indent="-228600" eaLnBrk="0" hangingPunct="0">
              <a:defRPr sz="3200" b="1">
                <a:solidFill>
                  <a:schemeClr val="tx1"/>
                </a:solidFill>
                <a:latin typeface="Tahoma" pitchFamily="34" charset="0"/>
                <a:cs typeface="Arial" charset="0"/>
              </a:defRPr>
            </a:lvl5pPr>
            <a:lvl6pPr marL="25146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6pPr>
            <a:lvl7pPr marL="29718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7pPr>
            <a:lvl8pPr marL="34290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8pPr>
            <a:lvl9pPr marL="38862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9pPr>
          </a:lstStyle>
          <a:p>
            <a:pPr eaLnBrk="1" hangingPunct="1">
              <a:lnSpc>
                <a:spcPct val="90000"/>
              </a:lnSpc>
              <a:spcBef>
                <a:spcPct val="20000"/>
              </a:spcBef>
              <a:buClr>
                <a:schemeClr val="hlink"/>
              </a:buClr>
              <a:buSzPct val="120000"/>
              <a:defRPr/>
            </a:pPr>
            <a:endParaRPr lang="en-US" altLang="en-US" smtClean="0">
              <a:effectLst>
                <a:outerShdw blurRad="38100" dist="38100" dir="2700000" algn="tl">
                  <a:srgbClr val="000000"/>
                </a:outerShdw>
              </a:effectLst>
            </a:endParaRPr>
          </a:p>
        </p:txBody>
      </p:sp>
      <p:sp>
        <p:nvSpPr>
          <p:cNvPr id="538634" name="AutoShape 10"/>
          <p:cNvSpPr>
            <a:spLocks noChangeArrowheads="1"/>
          </p:cNvSpPr>
          <p:nvPr/>
        </p:nvSpPr>
        <p:spPr bwMode="auto">
          <a:xfrm rot="20100000">
            <a:off x="2312988" y="3136900"/>
            <a:ext cx="1774825" cy="461963"/>
          </a:xfrm>
          <a:prstGeom prst="rightArrow">
            <a:avLst>
              <a:gd name="adj1" fmla="val 50000"/>
              <a:gd name="adj2" fmla="val 96048"/>
            </a:avLst>
          </a:prstGeom>
          <a:noFill/>
          <a:ln w="952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Tahoma" pitchFamily="34" charset="0"/>
                <a:cs typeface="Arial" charset="0"/>
              </a:defRPr>
            </a:lvl1pPr>
            <a:lvl2pPr marL="742950" indent="-285750" eaLnBrk="0" hangingPunct="0">
              <a:defRPr sz="3200" b="1">
                <a:solidFill>
                  <a:schemeClr val="tx1"/>
                </a:solidFill>
                <a:latin typeface="Tahoma" pitchFamily="34" charset="0"/>
                <a:cs typeface="Arial" charset="0"/>
              </a:defRPr>
            </a:lvl2pPr>
            <a:lvl3pPr marL="1143000" indent="-228600" eaLnBrk="0" hangingPunct="0">
              <a:defRPr sz="3200" b="1">
                <a:solidFill>
                  <a:schemeClr val="tx1"/>
                </a:solidFill>
                <a:latin typeface="Tahoma" pitchFamily="34" charset="0"/>
                <a:cs typeface="Arial" charset="0"/>
              </a:defRPr>
            </a:lvl3pPr>
            <a:lvl4pPr marL="1600200" indent="-228600" eaLnBrk="0" hangingPunct="0">
              <a:defRPr sz="3200" b="1">
                <a:solidFill>
                  <a:schemeClr val="tx1"/>
                </a:solidFill>
                <a:latin typeface="Tahoma" pitchFamily="34" charset="0"/>
                <a:cs typeface="Arial" charset="0"/>
              </a:defRPr>
            </a:lvl4pPr>
            <a:lvl5pPr marL="2057400" indent="-228600" eaLnBrk="0" hangingPunct="0">
              <a:defRPr sz="3200" b="1">
                <a:solidFill>
                  <a:schemeClr val="tx1"/>
                </a:solidFill>
                <a:latin typeface="Tahoma" pitchFamily="34" charset="0"/>
                <a:cs typeface="Arial" charset="0"/>
              </a:defRPr>
            </a:lvl5pPr>
            <a:lvl6pPr marL="25146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6pPr>
            <a:lvl7pPr marL="29718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7pPr>
            <a:lvl8pPr marL="34290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8pPr>
            <a:lvl9pPr marL="38862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9pPr>
          </a:lstStyle>
          <a:p>
            <a:pPr eaLnBrk="1" hangingPunct="1">
              <a:lnSpc>
                <a:spcPct val="90000"/>
              </a:lnSpc>
              <a:spcBef>
                <a:spcPct val="20000"/>
              </a:spcBef>
              <a:buClr>
                <a:schemeClr val="hlink"/>
              </a:buClr>
              <a:buSzPct val="120000"/>
              <a:defRPr/>
            </a:pPr>
            <a:endParaRPr lang="en-US" altLang="en-US" smtClean="0">
              <a:effectLst>
                <a:outerShdw blurRad="38100" dist="38100" dir="2700000" algn="tl">
                  <a:srgbClr val="000000"/>
                </a:outerShdw>
              </a:effectLst>
            </a:endParaRPr>
          </a:p>
        </p:txBody>
      </p:sp>
      <p:sp>
        <p:nvSpPr>
          <p:cNvPr id="538635" name="AutoShape 11"/>
          <p:cNvSpPr>
            <a:spLocks noChangeArrowheads="1"/>
          </p:cNvSpPr>
          <p:nvPr/>
        </p:nvSpPr>
        <p:spPr bwMode="auto">
          <a:xfrm rot="1200000">
            <a:off x="2352675" y="4208463"/>
            <a:ext cx="1765300" cy="371475"/>
          </a:xfrm>
          <a:prstGeom prst="rightArrow">
            <a:avLst>
              <a:gd name="adj1" fmla="val 50000"/>
              <a:gd name="adj2" fmla="val 118803"/>
            </a:avLst>
          </a:prstGeom>
          <a:noFill/>
          <a:ln w="952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Tahoma" pitchFamily="34" charset="0"/>
                <a:cs typeface="Arial" charset="0"/>
              </a:defRPr>
            </a:lvl1pPr>
            <a:lvl2pPr marL="742950" indent="-285750" eaLnBrk="0" hangingPunct="0">
              <a:defRPr sz="3200" b="1">
                <a:solidFill>
                  <a:schemeClr val="tx1"/>
                </a:solidFill>
                <a:latin typeface="Tahoma" pitchFamily="34" charset="0"/>
                <a:cs typeface="Arial" charset="0"/>
              </a:defRPr>
            </a:lvl2pPr>
            <a:lvl3pPr marL="1143000" indent="-228600" eaLnBrk="0" hangingPunct="0">
              <a:defRPr sz="3200" b="1">
                <a:solidFill>
                  <a:schemeClr val="tx1"/>
                </a:solidFill>
                <a:latin typeface="Tahoma" pitchFamily="34" charset="0"/>
                <a:cs typeface="Arial" charset="0"/>
              </a:defRPr>
            </a:lvl3pPr>
            <a:lvl4pPr marL="1600200" indent="-228600" eaLnBrk="0" hangingPunct="0">
              <a:defRPr sz="3200" b="1">
                <a:solidFill>
                  <a:schemeClr val="tx1"/>
                </a:solidFill>
                <a:latin typeface="Tahoma" pitchFamily="34" charset="0"/>
                <a:cs typeface="Arial" charset="0"/>
              </a:defRPr>
            </a:lvl4pPr>
            <a:lvl5pPr marL="2057400" indent="-228600" eaLnBrk="0" hangingPunct="0">
              <a:defRPr sz="3200" b="1">
                <a:solidFill>
                  <a:schemeClr val="tx1"/>
                </a:solidFill>
                <a:latin typeface="Tahoma" pitchFamily="34" charset="0"/>
                <a:cs typeface="Arial" charset="0"/>
              </a:defRPr>
            </a:lvl5pPr>
            <a:lvl6pPr marL="25146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6pPr>
            <a:lvl7pPr marL="29718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7pPr>
            <a:lvl8pPr marL="34290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8pPr>
            <a:lvl9pPr marL="38862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9pPr>
          </a:lstStyle>
          <a:p>
            <a:pPr eaLnBrk="1" hangingPunct="1">
              <a:lnSpc>
                <a:spcPct val="90000"/>
              </a:lnSpc>
              <a:spcBef>
                <a:spcPct val="20000"/>
              </a:spcBef>
              <a:buClr>
                <a:schemeClr val="hlink"/>
              </a:buClr>
              <a:buSzPct val="120000"/>
              <a:defRPr/>
            </a:pPr>
            <a:endParaRPr lang="en-US" altLang="en-US" smtClean="0">
              <a:effectLst>
                <a:outerShdw blurRad="38100" dist="38100" dir="2700000" algn="tl">
                  <a:srgbClr val="000000"/>
                </a:outerShdw>
              </a:effectLst>
            </a:endParaRPr>
          </a:p>
        </p:txBody>
      </p:sp>
      <p:sp>
        <p:nvSpPr>
          <p:cNvPr id="538636" name="AutoShape 12"/>
          <p:cNvSpPr>
            <a:spLocks noChangeArrowheads="1"/>
          </p:cNvSpPr>
          <p:nvPr/>
        </p:nvSpPr>
        <p:spPr bwMode="auto">
          <a:xfrm rot="20400000">
            <a:off x="4843463" y="2309813"/>
            <a:ext cx="1363662" cy="400050"/>
          </a:xfrm>
          <a:prstGeom prst="rightArrow">
            <a:avLst>
              <a:gd name="adj1" fmla="val 50000"/>
              <a:gd name="adj2" fmla="val 85218"/>
            </a:avLst>
          </a:prstGeom>
          <a:noFill/>
          <a:ln w="952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Tahoma" pitchFamily="34" charset="0"/>
                <a:cs typeface="Arial" charset="0"/>
              </a:defRPr>
            </a:lvl1pPr>
            <a:lvl2pPr marL="742950" indent="-285750" eaLnBrk="0" hangingPunct="0">
              <a:defRPr sz="3200" b="1">
                <a:solidFill>
                  <a:schemeClr val="tx1"/>
                </a:solidFill>
                <a:latin typeface="Tahoma" pitchFamily="34" charset="0"/>
                <a:cs typeface="Arial" charset="0"/>
              </a:defRPr>
            </a:lvl2pPr>
            <a:lvl3pPr marL="1143000" indent="-228600" eaLnBrk="0" hangingPunct="0">
              <a:defRPr sz="3200" b="1">
                <a:solidFill>
                  <a:schemeClr val="tx1"/>
                </a:solidFill>
                <a:latin typeface="Tahoma" pitchFamily="34" charset="0"/>
                <a:cs typeface="Arial" charset="0"/>
              </a:defRPr>
            </a:lvl3pPr>
            <a:lvl4pPr marL="1600200" indent="-228600" eaLnBrk="0" hangingPunct="0">
              <a:defRPr sz="3200" b="1">
                <a:solidFill>
                  <a:schemeClr val="tx1"/>
                </a:solidFill>
                <a:latin typeface="Tahoma" pitchFamily="34" charset="0"/>
                <a:cs typeface="Arial" charset="0"/>
              </a:defRPr>
            </a:lvl4pPr>
            <a:lvl5pPr marL="2057400" indent="-228600" eaLnBrk="0" hangingPunct="0">
              <a:defRPr sz="3200" b="1">
                <a:solidFill>
                  <a:schemeClr val="tx1"/>
                </a:solidFill>
                <a:latin typeface="Tahoma" pitchFamily="34" charset="0"/>
                <a:cs typeface="Arial" charset="0"/>
              </a:defRPr>
            </a:lvl5pPr>
            <a:lvl6pPr marL="25146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6pPr>
            <a:lvl7pPr marL="29718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7pPr>
            <a:lvl8pPr marL="34290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8pPr>
            <a:lvl9pPr marL="3886200" indent="-228600" eaLnBrk="0" fontAlgn="base" hangingPunct="0">
              <a:lnSpc>
                <a:spcPct val="90000"/>
              </a:lnSpc>
              <a:spcBef>
                <a:spcPct val="20000"/>
              </a:spcBef>
              <a:spcAft>
                <a:spcPct val="0"/>
              </a:spcAft>
              <a:buClr>
                <a:schemeClr val="hlink"/>
              </a:buClr>
              <a:buSzPct val="120000"/>
              <a:defRPr sz="3200" b="1">
                <a:solidFill>
                  <a:schemeClr val="tx1"/>
                </a:solidFill>
                <a:latin typeface="Tahoma" pitchFamily="34" charset="0"/>
                <a:cs typeface="Arial" charset="0"/>
              </a:defRPr>
            </a:lvl9pPr>
          </a:lstStyle>
          <a:p>
            <a:pPr eaLnBrk="1" hangingPunct="1">
              <a:lnSpc>
                <a:spcPct val="90000"/>
              </a:lnSpc>
              <a:spcBef>
                <a:spcPct val="20000"/>
              </a:spcBef>
              <a:buClr>
                <a:schemeClr val="hlink"/>
              </a:buClr>
              <a:buSzPct val="120000"/>
              <a:defRPr/>
            </a:pPr>
            <a:endParaRPr lang="en-US" altLang="en-US" smtClean="0">
              <a:effectLst>
                <a:outerShdw blurRad="38100" dist="38100" dir="2700000" algn="tl">
                  <a:srgbClr val="000000"/>
                </a:outerShdw>
              </a:effectLst>
            </a:endParaRPr>
          </a:p>
        </p:txBody>
      </p:sp>
      <p:sp>
        <p:nvSpPr>
          <p:cNvPr id="538637" name="Text Box 13"/>
          <p:cNvSpPr txBox="1">
            <a:spLocks noChangeArrowheads="1"/>
          </p:cNvSpPr>
          <p:nvPr/>
        </p:nvSpPr>
        <p:spPr bwMode="auto">
          <a:xfrm>
            <a:off x="6270625" y="1954213"/>
            <a:ext cx="26638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Tx/>
              <a:buSzTx/>
              <a:buFontTx/>
              <a:buNone/>
            </a:pPr>
            <a:r>
              <a:rPr lang="en-US" altLang="en-US" sz="1600">
                <a:solidFill>
                  <a:srgbClr val="000000"/>
                </a:solidFill>
                <a:latin typeface="Arial" pitchFamily="34" charset="0"/>
              </a:rPr>
              <a:t>Age 5,680 </a:t>
            </a:r>
            <a:r>
              <a:rPr lang="en-US" altLang="en-US" sz="1600" u="sng">
                <a:solidFill>
                  <a:srgbClr val="000000"/>
                </a:solidFill>
                <a:latin typeface="Arial" pitchFamily="34" charset="0"/>
              </a:rPr>
              <a:t>+</a:t>
            </a:r>
            <a:r>
              <a:rPr lang="en-US" altLang="en-US" sz="1600">
                <a:solidFill>
                  <a:srgbClr val="000000"/>
                </a:solidFill>
                <a:latin typeface="Arial" pitchFamily="34" charset="0"/>
              </a:rPr>
              <a:t> 2,000 years</a:t>
            </a:r>
          </a:p>
        </p:txBody>
      </p:sp>
      <p:sp>
        <p:nvSpPr>
          <p:cNvPr id="538638" name="Text Box 14"/>
          <p:cNvSpPr txBox="1">
            <a:spLocks noChangeArrowheads="1"/>
          </p:cNvSpPr>
          <p:nvPr/>
        </p:nvSpPr>
        <p:spPr bwMode="auto">
          <a:xfrm>
            <a:off x="1524000" y="6127750"/>
            <a:ext cx="63849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Tx/>
              <a:buSzTx/>
              <a:buFontTx/>
              <a:buNone/>
            </a:pPr>
            <a:r>
              <a:rPr lang="en-US" altLang="en-US" b="0">
                <a:solidFill>
                  <a:srgbClr val="000000"/>
                </a:solidFill>
                <a:latin typeface="Arial" pitchFamily="34" charset="0"/>
              </a:rPr>
              <a:t>Calculated Age = 1.5 Billion Years</a:t>
            </a:r>
          </a:p>
        </p:txBody>
      </p:sp>
      <p:sp>
        <p:nvSpPr>
          <p:cNvPr id="331791" name="Text Box 15"/>
          <p:cNvSpPr txBox="1">
            <a:spLocks noChangeArrowheads="1"/>
          </p:cNvSpPr>
          <p:nvPr/>
        </p:nvSpPr>
        <p:spPr bwMode="auto">
          <a:xfrm>
            <a:off x="2133600" y="1371600"/>
            <a:ext cx="4443413" cy="62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50000"/>
              </a:spcBef>
              <a:buClrTx/>
              <a:buSzTx/>
              <a:buFontTx/>
              <a:buNone/>
            </a:pPr>
            <a:r>
              <a:rPr lang="en-US" altLang="en-US" sz="1400" b="0">
                <a:latin typeface="Arial" pitchFamily="34" charset="0"/>
              </a:rPr>
              <a:t>Rate Group Results</a:t>
            </a:r>
          </a:p>
          <a:p>
            <a:pPr algn="ctr" eaLnBrk="1" hangingPunct="1">
              <a:spcBef>
                <a:spcPct val="50000"/>
              </a:spcBef>
              <a:buClrTx/>
              <a:buSzTx/>
              <a:buFontTx/>
              <a:buNone/>
            </a:pPr>
            <a:r>
              <a:rPr lang="en-US" altLang="en-US" sz="1400" b="0">
                <a:latin typeface="Arial" pitchFamily="34" charset="0"/>
              </a:rPr>
              <a:t>Humphreys and Baumgardner, ICC 2003</a:t>
            </a:r>
          </a:p>
        </p:txBody>
      </p:sp>
    </p:spTree>
    <p:extLst>
      <p:ext uri="{BB962C8B-B14F-4D97-AF65-F5344CB8AC3E}">
        <p14:creationId xmlns:p14="http://schemas.microsoft.com/office/powerpoint/2010/main" xmlns="" val="125490920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8635"/>
                                        </p:tgtEl>
                                        <p:attrNameLst>
                                          <p:attrName>style.visibility</p:attrName>
                                        </p:attrNameLst>
                                      </p:cBhvr>
                                      <p:to>
                                        <p:strVal val="visible"/>
                                      </p:to>
                                    </p:set>
                                    <p:animEffect transition="in" filter="blinds(horizontal)">
                                      <p:cBhvr>
                                        <p:cTn id="7" dur="500"/>
                                        <p:tgtEl>
                                          <p:spTgt spid="538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8630"/>
                                        </p:tgtEl>
                                        <p:attrNameLst>
                                          <p:attrName>style.visibility</p:attrName>
                                        </p:attrNameLst>
                                      </p:cBhvr>
                                      <p:to>
                                        <p:strVal val="visible"/>
                                      </p:to>
                                    </p:set>
                                    <p:animEffect transition="in" filter="blinds(horizontal)">
                                      <p:cBhvr>
                                        <p:cTn id="12" dur="500"/>
                                        <p:tgtEl>
                                          <p:spTgt spid="5386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8638"/>
                                        </p:tgtEl>
                                        <p:attrNameLst>
                                          <p:attrName>style.visibility</p:attrName>
                                        </p:attrNameLst>
                                      </p:cBhvr>
                                      <p:to>
                                        <p:strVal val="visible"/>
                                      </p:to>
                                    </p:set>
                                    <p:animEffect transition="in" filter="blinds(horizontal)">
                                      <p:cBhvr>
                                        <p:cTn id="17" dur="500"/>
                                        <p:tgtEl>
                                          <p:spTgt spid="5386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38634"/>
                                        </p:tgtEl>
                                        <p:attrNameLst>
                                          <p:attrName>style.visibility</p:attrName>
                                        </p:attrNameLst>
                                      </p:cBhvr>
                                      <p:to>
                                        <p:strVal val="visible"/>
                                      </p:to>
                                    </p:set>
                                    <p:animEffect transition="in" filter="blinds(horizontal)">
                                      <p:cBhvr>
                                        <p:cTn id="22" dur="500"/>
                                        <p:tgtEl>
                                          <p:spTgt spid="5386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38632"/>
                                        </p:tgtEl>
                                        <p:attrNameLst>
                                          <p:attrName>style.visibility</p:attrName>
                                        </p:attrNameLst>
                                      </p:cBhvr>
                                      <p:to>
                                        <p:strVal val="visible"/>
                                      </p:to>
                                    </p:set>
                                    <p:animEffect transition="in" filter="blinds(horizontal)">
                                      <p:cBhvr>
                                        <p:cTn id="27" dur="500"/>
                                        <p:tgtEl>
                                          <p:spTgt spid="5386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38636"/>
                                        </p:tgtEl>
                                        <p:attrNameLst>
                                          <p:attrName>style.visibility</p:attrName>
                                        </p:attrNameLst>
                                      </p:cBhvr>
                                      <p:to>
                                        <p:strVal val="visible"/>
                                      </p:to>
                                    </p:set>
                                    <p:animEffect transition="in" filter="blinds(horizontal)">
                                      <p:cBhvr>
                                        <p:cTn id="32" dur="500"/>
                                        <p:tgtEl>
                                          <p:spTgt spid="5386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38637"/>
                                        </p:tgtEl>
                                        <p:attrNameLst>
                                          <p:attrName>style.visibility</p:attrName>
                                        </p:attrNameLst>
                                      </p:cBhvr>
                                      <p:to>
                                        <p:strVal val="visible"/>
                                      </p:to>
                                    </p:set>
                                    <p:animEffect transition="in" filter="blinds(horizontal)">
                                      <p:cBhvr>
                                        <p:cTn id="37" dur="500"/>
                                        <p:tgtEl>
                                          <p:spTgt spid="538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30" grpId="0"/>
      <p:bldP spid="538632" grpId="0"/>
      <p:bldP spid="538634" grpId="0" animBg="1"/>
      <p:bldP spid="538635" grpId="0" animBg="1"/>
      <p:bldP spid="538636" grpId="0" animBg="1"/>
      <p:bldP spid="538637" grpId="0"/>
      <p:bldP spid="5386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Autofit/>
          </a:bodyPr>
          <a:lstStyle/>
          <a:p>
            <a:pPr algn="l"/>
            <a:r>
              <a:rPr lang="en-US" sz="3600" b="1" baseline="30000" dirty="0" smtClean="0"/>
              <a:t/>
            </a:r>
            <a:br>
              <a:rPr lang="en-US" sz="3600" b="1" baseline="30000" dirty="0" smtClean="0"/>
            </a:br>
            <a:r>
              <a:rPr lang="en-US" sz="3600" b="1" baseline="30000" dirty="0"/>
              <a:t/>
            </a:r>
            <a:br>
              <a:rPr lang="en-US" sz="3600" b="1" baseline="30000" dirty="0"/>
            </a:br>
            <a:r>
              <a:rPr lang="en-US" sz="3600" dirty="0"/>
              <a:t>出 埃 及 記 20:8-11 </a:t>
            </a:r>
            <a:r>
              <a:rPr lang="en-US" sz="3600" dirty="0" smtClean="0"/>
              <a:t/>
            </a:r>
            <a:br>
              <a:rPr lang="en-US" sz="3600" dirty="0" smtClean="0"/>
            </a:br>
            <a:r>
              <a:rPr lang="en-US" sz="3600" b="1" baseline="30000" dirty="0" smtClean="0"/>
              <a:t>8</a:t>
            </a:r>
            <a:r>
              <a:rPr lang="en-US" sz="3600" b="1" baseline="30000" dirty="0"/>
              <a:t> </a:t>
            </a:r>
            <a:r>
              <a:rPr lang="en-US" sz="3600" dirty="0"/>
              <a:t>當 記 念 安 息 日 ， 守 為 聖 日 。</a:t>
            </a:r>
            <a:br>
              <a:rPr lang="en-US" sz="3600" dirty="0"/>
            </a:br>
            <a:r>
              <a:rPr lang="en-US" sz="3600" b="1" baseline="30000" dirty="0"/>
              <a:t>9 </a:t>
            </a:r>
            <a:r>
              <a:rPr lang="en-US" sz="3600" dirty="0"/>
              <a:t>六 日 要 勞 碌 做 你 一 切 的 工 ，</a:t>
            </a:r>
            <a:br>
              <a:rPr lang="en-US" sz="3600" dirty="0"/>
            </a:br>
            <a:r>
              <a:rPr lang="en-US" sz="3600" b="1" baseline="30000" dirty="0"/>
              <a:t>10 </a:t>
            </a:r>
            <a:r>
              <a:rPr lang="en-US" sz="3600" dirty="0"/>
              <a:t>但 第 七 日 是 向 耶 和 華 ─ 你 神 當 守 的 安 息 日 。 這 一 日 你 和 你 的 兒 女 、 僕 婢 、 牲 畜 ， 並 你 城 裡 寄 居 的 客 旅 ， 無 論 何 工 都 不 可 做 ；</a:t>
            </a:r>
            <a:br>
              <a:rPr lang="en-US" sz="3600" dirty="0"/>
            </a:br>
            <a:r>
              <a:rPr lang="en-US" sz="3600" b="1" baseline="30000" dirty="0"/>
              <a:t>11 </a:t>
            </a:r>
            <a:r>
              <a:rPr lang="en-US" sz="3600" dirty="0"/>
              <a:t>因 為 六 日 之 內 ， 耶 和 華 造 天 、 地 、 海 ， 和 其 中 的 萬 物 ， 第 七 日 便 安 息 ， 所 以 耶 和 華 賜 福 與 安 息 日 ， 定 為 聖 日 。 </a:t>
            </a:r>
          </a:p>
        </p:txBody>
      </p:sp>
    </p:spTree>
    <p:extLst>
      <p:ext uri="{BB962C8B-B14F-4D97-AF65-F5344CB8AC3E}">
        <p14:creationId xmlns:p14="http://schemas.microsoft.com/office/powerpoint/2010/main" xmlns="" val="3021658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Baumgardner</a:t>
            </a:r>
            <a:r>
              <a:rPr lang="en-US" dirty="0" smtClean="0"/>
              <a:t>… Geology </a:t>
            </a:r>
            <a:endParaRPr lang="en-US" dirty="0"/>
          </a:p>
        </p:txBody>
      </p:sp>
      <p:pic>
        <p:nvPicPr>
          <p:cNvPr id="4" name="Picture 5" descr="tissue 1"/>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3732414" y="3204398"/>
            <a:ext cx="1679171" cy="1317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descr="tissue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3505200"/>
            <a:ext cx="1752600" cy="133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457200" y="1828800"/>
            <a:ext cx="8534400" cy="1384995"/>
          </a:xfrm>
          <a:prstGeom prst="rect">
            <a:avLst/>
          </a:prstGeom>
        </p:spPr>
        <p:txBody>
          <a:bodyPr wrap="square">
            <a:spAutoFit/>
          </a:bodyPr>
          <a:lstStyle/>
          <a:p>
            <a:pPr>
              <a:buFont typeface="Arial" pitchFamily="34" charset="0"/>
              <a:buChar char="•"/>
            </a:pPr>
            <a:r>
              <a:rPr lang="en-US" altLang="en-US" sz="2800" dirty="0"/>
              <a:t>T-Rex fossils are supposedly 65 million years old! T-Rex </a:t>
            </a:r>
            <a:r>
              <a:rPr lang="zh-TW" altLang="en-US" sz="2800" dirty="0"/>
              <a:t>恐龍化石據說有</a:t>
            </a:r>
            <a:r>
              <a:rPr lang="en-US" altLang="zh-TW" sz="2800" dirty="0"/>
              <a:t>6</a:t>
            </a:r>
            <a:r>
              <a:rPr lang="zh-TW" altLang="en-US" sz="2800" dirty="0"/>
              <a:t>千</a:t>
            </a:r>
            <a:r>
              <a:rPr lang="en-US" altLang="zh-TW" sz="2800" dirty="0"/>
              <a:t>5</a:t>
            </a:r>
            <a:r>
              <a:rPr lang="zh-TW" altLang="en-US" sz="2800" dirty="0"/>
              <a:t>百萬年的年份</a:t>
            </a:r>
            <a:endParaRPr lang="en-US" altLang="en-US" sz="2800" dirty="0"/>
          </a:p>
          <a:p>
            <a:pPr>
              <a:buFont typeface="Arial" pitchFamily="34" charset="0"/>
              <a:buChar char="•"/>
            </a:pPr>
            <a:endParaRPr lang="en-US" altLang="en-US" sz="2800" dirty="0"/>
          </a:p>
        </p:txBody>
      </p:sp>
    </p:spTree>
    <p:extLst>
      <p:ext uri="{BB962C8B-B14F-4D97-AF65-F5344CB8AC3E}">
        <p14:creationId xmlns:p14="http://schemas.microsoft.com/office/powerpoint/2010/main" xmlns="" val="35109934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Expanding Universe</a:t>
            </a:r>
            <a:br>
              <a:rPr lang="en-US" dirty="0" smtClean="0"/>
            </a:br>
            <a:r>
              <a:rPr lang="zh-TW" altLang="en-US" dirty="0" smtClean="0"/>
              <a:t>擴張中的宇宙</a:t>
            </a:r>
            <a:endParaRPr lang="en-US" dirty="0"/>
          </a:p>
        </p:txBody>
      </p:sp>
      <p:sp>
        <p:nvSpPr>
          <p:cNvPr id="3" name="Content Placeholder 2"/>
          <p:cNvSpPr>
            <a:spLocks noGrp="1"/>
          </p:cNvSpPr>
          <p:nvPr>
            <p:ph idx="1"/>
          </p:nvPr>
        </p:nvSpPr>
        <p:spPr>
          <a:xfrm>
            <a:off x="457200" y="1600201"/>
            <a:ext cx="8229600" cy="3962400"/>
          </a:xfrm>
        </p:spPr>
        <p:txBody>
          <a:bodyPr>
            <a:normAutofit lnSpcReduction="10000"/>
          </a:bodyPr>
          <a:lstStyle/>
          <a:p>
            <a:pPr marL="0" indent="0">
              <a:buNone/>
            </a:pPr>
            <a:r>
              <a:rPr lang="en-US" dirty="0" smtClean="0"/>
              <a:t>“He stretches out the heavens like a canopy, and spreads them out like a tent to live in.”  (Isaiah 40:22)</a:t>
            </a:r>
            <a:br>
              <a:rPr lang="en-US" dirty="0" smtClean="0"/>
            </a:br>
            <a:r>
              <a:rPr lang="en-US" dirty="0" smtClean="0"/>
              <a:t/>
            </a:r>
            <a:br>
              <a:rPr lang="en-US" dirty="0" smtClean="0"/>
            </a:br>
            <a:r>
              <a:rPr lang="en-US" dirty="0" smtClean="0"/>
              <a:t>神 </a:t>
            </a:r>
            <a:r>
              <a:rPr lang="en-US" dirty="0"/>
              <a:t>坐 在 地 球 大 圈 之 上 ； 地 上 的 居 民 好 像 蝗 蟲 。 他 鋪 張 穹 蒼 如 幔 子 ， 展 開 諸 天 如 可 住 的 帳 棚 </a:t>
            </a:r>
            <a:r>
              <a:rPr lang="en-US" dirty="0" smtClean="0"/>
              <a:t>。</a:t>
            </a:r>
            <a:r>
              <a:rPr lang="zh-TW" altLang="en-US" dirty="0" smtClean="0"/>
              <a:t>（</a:t>
            </a:r>
            <a:r>
              <a:rPr lang="en-US" dirty="0" smtClean="0"/>
              <a:t>以 </a:t>
            </a:r>
            <a:r>
              <a:rPr lang="en-US" dirty="0"/>
              <a:t>賽 亞 書 40:</a:t>
            </a:r>
            <a:r>
              <a:rPr lang="en-US" dirty="0" smtClean="0"/>
              <a:t>22</a:t>
            </a:r>
            <a:r>
              <a:rPr lang="zh-TW" altLang="en-US" dirty="0" smtClean="0"/>
              <a:t>）</a:t>
            </a:r>
            <a:endParaRPr lang="en-US" dirty="0"/>
          </a:p>
          <a:p>
            <a:pPr marL="0" indent="0">
              <a:buNone/>
            </a:pPr>
            <a:r>
              <a:rPr lang="en-US" dirty="0"/>
              <a:t>	</a:t>
            </a:r>
            <a:endParaRPr lang="en-US" dirty="0" smtClean="0"/>
          </a:p>
          <a:p>
            <a:endParaRPr lang="en-US" dirty="0"/>
          </a:p>
        </p:txBody>
      </p:sp>
    </p:spTree>
    <p:extLst>
      <p:ext uri="{BB962C8B-B14F-4D97-AF65-F5344CB8AC3E}">
        <p14:creationId xmlns:p14="http://schemas.microsoft.com/office/powerpoint/2010/main" xmlns="" val="2511122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Universe</a:t>
            </a:r>
            <a:br>
              <a:rPr lang="en-US" dirty="0"/>
            </a:br>
            <a:r>
              <a:rPr lang="zh-TW" altLang="en-US" dirty="0"/>
              <a:t>擴張中的宇宙</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O </a:t>
            </a:r>
            <a:r>
              <a:rPr lang="en-US" cap="small" dirty="0"/>
              <a:t>Lord</a:t>
            </a:r>
            <a:r>
              <a:rPr lang="en-US" dirty="0"/>
              <a:t> my God, You are very great;</a:t>
            </a:r>
            <a:br>
              <a:rPr lang="en-US" dirty="0"/>
            </a:br>
            <a:r>
              <a:rPr lang="en-US" dirty="0"/>
              <a:t>You are clothed with splendor and majesty,</a:t>
            </a:r>
            <a:br>
              <a:rPr lang="en-US" dirty="0"/>
            </a:br>
            <a:r>
              <a:rPr lang="en-US" dirty="0"/>
              <a:t>Stretching out heaven like a </a:t>
            </a:r>
            <a:r>
              <a:rPr lang="en-US" i="1" dirty="0"/>
              <a:t>tent</a:t>
            </a:r>
            <a:r>
              <a:rPr lang="en-US" dirty="0"/>
              <a:t> </a:t>
            </a:r>
            <a:r>
              <a:rPr lang="en-US" dirty="0" smtClean="0"/>
              <a:t>curtain</a:t>
            </a:r>
            <a:r>
              <a:rPr lang="zh-TW" altLang="en-US" dirty="0" smtClean="0"/>
              <a:t>。</a:t>
            </a:r>
            <a:endParaRPr lang="en-US" dirty="0"/>
          </a:p>
          <a:p>
            <a:pPr marL="0" indent="0">
              <a:buNone/>
            </a:pPr>
            <a:r>
              <a:rPr lang="en-US" dirty="0" smtClean="0"/>
              <a:t>(</a:t>
            </a:r>
            <a:r>
              <a:rPr lang="en-US" dirty="0"/>
              <a:t>Psalm 104:1-2</a:t>
            </a:r>
            <a:r>
              <a:rPr lang="en-US" dirty="0" smtClean="0"/>
              <a:t>)</a:t>
            </a:r>
          </a:p>
          <a:p>
            <a:pPr marL="0" indent="0">
              <a:buNone/>
            </a:pPr>
            <a:endParaRPr lang="en-US" dirty="0" smtClean="0"/>
          </a:p>
          <a:p>
            <a:pPr marL="0" indent="0">
              <a:buNone/>
            </a:pPr>
            <a:r>
              <a:rPr lang="en-US" b="1" dirty="0" smtClean="0"/>
              <a:t>耶 </a:t>
            </a:r>
            <a:r>
              <a:rPr lang="en-US" b="1" dirty="0"/>
              <a:t>和 華 ─ 我 的 神 啊 ， 你 為 至 大 ！ 你 以 尊 榮 威 嚴 為 衣 服 </a:t>
            </a:r>
            <a:r>
              <a:rPr lang="en-US" b="1" dirty="0" smtClean="0"/>
              <a:t>，披 </a:t>
            </a:r>
            <a:r>
              <a:rPr lang="en-US" b="1" dirty="0"/>
              <a:t>上 亮 光 ， 如 披 外 袍 ， 鋪 張 穹 蒼 ， 如 鋪 幔 子 </a:t>
            </a:r>
            <a:r>
              <a:rPr lang="en-US" b="1" dirty="0" smtClean="0"/>
              <a:t>，</a:t>
            </a:r>
            <a:r>
              <a:rPr lang="zh-TW" altLang="en-US" b="1" dirty="0" smtClean="0"/>
              <a:t>（</a:t>
            </a:r>
            <a:r>
              <a:rPr lang="en-US" dirty="0" smtClean="0"/>
              <a:t>詩 </a:t>
            </a:r>
            <a:r>
              <a:rPr lang="en-US" dirty="0"/>
              <a:t>篇 104:1-</a:t>
            </a:r>
            <a:r>
              <a:rPr lang="en-US" dirty="0" smtClean="0"/>
              <a:t>2</a:t>
            </a:r>
            <a:r>
              <a:rPr lang="zh-TW" altLang="en-US" b="1" dirty="0" smtClean="0"/>
              <a:t>）</a:t>
            </a:r>
            <a:endParaRPr lang="en-US" b="1" dirty="0"/>
          </a:p>
          <a:p>
            <a:pPr marL="0" indent="0">
              <a:buNone/>
            </a:pPr>
            <a:endParaRPr lang="en-US" dirty="0"/>
          </a:p>
        </p:txBody>
      </p:sp>
    </p:spTree>
    <p:extLst>
      <p:ext uri="{BB962C8B-B14F-4D97-AF65-F5344CB8AC3E}">
        <p14:creationId xmlns:p14="http://schemas.microsoft.com/office/powerpoint/2010/main" xmlns="" val="497825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David Barr Oxford Professor</a:t>
            </a:r>
            <a:br>
              <a:rPr lang="en-US" dirty="0" smtClean="0"/>
            </a:br>
            <a:r>
              <a:rPr lang="zh-TW" altLang="en-US" dirty="0" smtClean="0"/>
              <a:t>牛津教授大衛巴爾</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a:t>“Probably, so far as I know, there is no professor of Hebrew or Old Testament at any world-class university who does not believe that the writer of Genesis 1-11 intended to convey to their readers the idea that</a:t>
            </a:r>
            <a:r>
              <a:rPr lang="en-US" dirty="0" smtClean="0"/>
              <a:t>:</a:t>
            </a:r>
            <a:br>
              <a:rPr lang="en-US" dirty="0" smtClean="0"/>
            </a:br>
            <a:r>
              <a:rPr lang="zh-TW" altLang="en-US" dirty="0" smtClean="0"/>
              <a:t>或許，據我所知，在世界級大學裡的希伯來文或舊約教授裡，</a:t>
            </a:r>
            <a:r>
              <a:rPr lang="zh-TW" altLang="en-US" dirty="0"/>
              <a:t>沒</a:t>
            </a:r>
            <a:r>
              <a:rPr lang="zh-TW" altLang="en-US" dirty="0" smtClean="0"/>
              <a:t>有一個不相信創世紀</a:t>
            </a:r>
            <a:r>
              <a:rPr lang="en-US" altLang="zh-TW" dirty="0" smtClean="0"/>
              <a:t>1-11</a:t>
            </a:r>
            <a:r>
              <a:rPr lang="zh-TW" altLang="en-US" dirty="0" smtClean="0"/>
              <a:t>的作者意圖傳遞給讀者這些概念：</a:t>
            </a:r>
            <a:endParaRPr lang="en-US" dirty="0"/>
          </a:p>
          <a:p>
            <a:pPr lvl="0"/>
            <a:r>
              <a:rPr lang="en-US" dirty="0"/>
              <a:t> Creation took place in a series of six days which were the same days of 24 hours that we now experience</a:t>
            </a:r>
            <a:r>
              <a:rPr lang="en-US" dirty="0" smtClean="0"/>
              <a:t>,</a:t>
            </a:r>
            <a:r>
              <a:rPr lang="en-US" dirty="0"/>
              <a:t/>
            </a:r>
            <a:br>
              <a:rPr lang="en-US" dirty="0"/>
            </a:br>
            <a:r>
              <a:rPr lang="zh-TW" altLang="en-US" dirty="0" smtClean="0"/>
              <a:t>創造在連續</a:t>
            </a:r>
            <a:r>
              <a:rPr lang="en-US" altLang="zh-TW" dirty="0" smtClean="0"/>
              <a:t>6</a:t>
            </a:r>
            <a:r>
              <a:rPr lang="zh-TW" altLang="en-US" dirty="0" smtClean="0"/>
              <a:t>日內發生，每一日即現今所知的一日</a:t>
            </a:r>
            <a:endParaRPr lang="en-US" dirty="0"/>
          </a:p>
        </p:txBody>
      </p:sp>
    </p:spTree>
    <p:extLst>
      <p:ext uri="{BB962C8B-B14F-4D97-AF65-F5344CB8AC3E}">
        <p14:creationId xmlns:p14="http://schemas.microsoft.com/office/powerpoint/2010/main" xmlns="" val="36556205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David Barr Oxford Professor</a:t>
            </a:r>
            <a:br>
              <a:rPr lang="en-US" dirty="0"/>
            </a:br>
            <a:r>
              <a:rPr lang="zh-TW" altLang="en-US" dirty="0"/>
              <a:t>牛津教授大衛巴爾</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 The figures contained in the Genesis genealogies provided by simple addition a chronology from the beginning of the world up to later stages in the biblical story</a:t>
            </a:r>
            <a:r>
              <a:rPr lang="en-US" dirty="0" smtClean="0"/>
              <a:t>.</a:t>
            </a:r>
            <a:br>
              <a:rPr lang="en-US" dirty="0" smtClean="0"/>
            </a:br>
            <a:r>
              <a:rPr lang="zh-TW" altLang="en-US" dirty="0" smtClean="0"/>
              <a:t>從創世紀的家譜簡單加成後可得出一個從世界開端到聖經故事後段的年代表</a:t>
            </a:r>
            <a:endParaRPr lang="en-US" altLang="zh-TW" dirty="0" smtClean="0"/>
          </a:p>
          <a:p>
            <a:pPr lvl="0"/>
            <a:r>
              <a:rPr lang="en-US" dirty="0" smtClean="0"/>
              <a:t>Noah’s </a:t>
            </a:r>
            <a:r>
              <a:rPr lang="en-US" dirty="0"/>
              <a:t>flood was understood to be worldwide and extinguished all human and animal life except for those on the ark.</a:t>
            </a:r>
            <a:r>
              <a:rPr lang="en-US" dirty="0" smtClean="0"/>
              <a:t>”</a:t>
            </a:r>
          </a:p>
          <a:p>
            <a:pPr lvl="0"/>
            <a:r>
              <a:rPr lang="zh-TW" altLang="en-US" dirty="0" smtClean="0"/>
              <a:t>諾亞的洪水據認為是全球性，毀滅了所有方舟以外的人類和動物</a:t>
            </a:r>
            <a:endParaRPr lang="en-US" dirty="0"/>
          </a:p>
          <a:p>
            <a:endParaRPr lang="en-US" dirty="0"/>
          </a:p>
        </p:txBody>
      </p:sp>
    </p:spTree>
    <p:extLst>
      <p:ext uri="{BB962C8B-B14F-4D97-AF65-F5344CB8AC3E}">
        <p14:creationId xmlns:p14="http://schemas.microsoft.com/office/powerpoint/2010/main" xmlns="" val="39732410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Exodus </a:t>
            </a:r>
            <a:r>
              <a:rPr lang="en-US" dirty="0" smtClean="0"/>
              <a:t>20:11</a:t>
            </a:r>
            <a:br>
              <a:rPr lang="en-US" dirty="0" smtClean="0"/>
            </a:br>
            <a:r>
              <a:rPr lang="en-US" dirty="0" smtClean="0"/>
              <a:t>出 </a:t>
            </a:r>
            <a:r>
              <a:rPr lang="en-US" dirty="0"/>
              <a:t>埃 及 記 20:</a:t>
            </a:r>
            <a:r>
              <a:rPr lang="en-US" dirty="0" smtClean="0"/>
              <a:t>11</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a:t>
            </a:r>
            <a:r>
              <a:rPr lang="en-US" dirty="0"/>
              <a:t>“For in six days the LORD made the heavens and the earth, the sea and all that is in them, but he rested on the seventh day</a:t>
            </a:r>
            <a:r>
              <a:rPr lang="en-US" dirty="0" smtClean="0"/>
              <a:t>.”</a:t>
            </a:r>
            <a:br>
              <a:rPr lang="en-US" dirty="0" smtClean="0"/>
            </a:br>
            <a:endParaRPr lang="en-US" dirty="0" smtClean="0"/>
          </a:p>
          <a:p>
            <a:pPr marL="0" indent="0">
              <a:buNone/>
            </a:pPr>
            <a:r>
              <a:rPr lang="en-US" b="1" dirty="0" smtClean="0"/>
              <a:t>因 </a:t>
            </a:r>
            <a:r>
              <a:rPr lang="en-US" b="1" dirty="0"/>
              <a:t>為 六 日 之 內 ， 耶 和 華 造 天 、 地 、 海 ， 和 其 中 的 萬 物 ， 第 七 日 便 安 息 </a:t>
            </a:r>
            <a:r>
              <a:rPr lang="en-US" b="1" dirty="0" smtClean="0"/>
              <a:t>，</a:t>
            </a:r>
            <a:endParaRPr lang="en-US" dirty="0"/>
          </a:p>
          <a:p>
            <a:endParaRPr lang="en-US" dirty="0"/>
          </a:p>
          <a:p>
            <a:endParaRPr lang="en-US" b="1" dirty="0"/>
          </a:p>
        </p:txBody>
      </p:sp>
    </p:spTree>
    <p:extLst>
      <p:ext uri="{BB962C8B-B14F-4D97-AF65-F5344CB8AC3E}">
        <p14:creationId xmlns:p14="http://schemas.microsoft.com/office/powerpoint/2010/main" xmlns="" val="12445956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Deuteronomy 9:</a:t>
            </a:r>
            <a:r>
              <a:rPr lang="en-US" dirty="0" smtClean="0"/>
              <a:t>10a</a:t>
            </a:r>
            <a:br>
              <a:rPr lang="en-US" dirty="0" smtClean="0"/>
            </a:br>
            <a:r>
              <a:rPr lang="en-US" dirty="0"/>
              <a:t>申 命 記 9:</a:t>
            </a:r>
            <a:r>
              <a:rPr lang="en-US" dirty="0" smtClean="0"/>
              <a:t>10</a:t>
            </a:r>
            <a:r>
              <a:rPr lang="en-US" altLang="zh-TW" dirty="0" smtClean="0"/>
              <a:t>a</a:t>
            </a:r>
            <a:endParaRPr lang="en-US" dirty="0"/>
          </a:p>
        </p:txBody>
      </p:sp>
      <p:sp>
        <p:nvSpPr>
          <p:cNvPr id="3" name="Content Placeholder 2"/>
          <p:cNvSpPr>
            <a:spLocks noGrp="1"/>
          </p:cNvSpPr>
          <p:nvPr>
            <p:ph idx="1"/>
          </p:nvPr>
        </p:nvSpPr>
        <p:spPr/>
        <p:txBody>
          <a:bodyPr/>
          <a:lstStyle/>
          <a:p>
            <a:pPr marL="0" indent="0">
              <a:buNone/>
            </a:pPr>
            <a:r>
              <a:rPr lang="en-US" dirty="0"/>
              <a:t>The LORD gave me two stone tablets inscribed by the finger of God</a:t>
            </a:r>
            <a:r>
              <a:rPr lang="en-US" dirty="0" smtClean="0"/>
              <a:t>.</a:t>
            </a:r>
            <a:br>
              <a:rPr lang="en-US" dirty="0" smtClean="0"/>
            </a:br>
            <a:endParaRPr lang="en-US" dirty="0"/>
          </a:p>
          <a:p>
            <a:pPr marL="0" indent="0">
              <a:buNone/>
            </a:pPr>
            <a:r>
              <a:rPr lang="en-US" b="1" baseline="30000" dirty="0"/>
              <a:t> </a:t>
            </a:r>
            <a:r>
              <a:rPr lang="en-US" b="1" dirty="0"/>
              <a:t>耶 和 華 把 那 兩 塊 石 版 交 給 我 </a:t>
            </a:r>
            <a:r>
              <a:rPr lang="en-US" b="1" dirty="0" smtClean="0"/>
              <a:t>，</a:t>
            </a:r>
            <a:r>
              <a:rPr lang="en-US" dirty="0"/>
              <a:t>是 神 用 指 頭 寫 的 。 </a:t>
            </a:r>
            <a:r>
              <a:rPr lang="en-US" b="1" dirty="0" smtClean="0"/>
              <a:t> </a:t>
            </a:r>
            <a:endParaRPr lang="en-US" dirty="0"/>
          </a:p>
        </p:txBody>
      </p:sp>
    </p:spTree>
    <p:extLst>
      <p:ext uri="{BB962C8B-B14F-4D97-AF65-F5344CB8AC3E}">
        <p14:creationId xmlns:p14="http://schemas.microsoft.com/office/powerpoint/2010/main" xmlns="" val="1891170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t>America’s Research Group</a:t>
            </a:r>
            <a:br>
              <a:rPr lang="en-US" b="1" dirty="0" smtClean="0"/>
            </a:br>
            <a:r>
              <a:rPr lang="zh-TW" altLang="en-US" b="1" dirty="0" smtClean="0"/>
              <a:t>美國的研究</a:t>
            </a:r>
            <a:endParaRPr lang="en-US" b="1" dirty="0"/>
          </a:p>
        </p:txBody>
      </p:sp>
      <p:sp>
        <p:nvSpPr>
          <p:cNvPr id="3" name="Content Placeholder 2"/>
          <p:cNvSpPr>
            <a:spLocks noGrp="1"/>
          </p:cNvSpPr>
          <p:nvPr>
            <p:ph idx="1"/>
          </p:nvPr>
        </p:nvSpPr>
        <p:spPr>
          <a:xfrm>
            <a:off x="76200" y="1371600"/>
            <a:ext cx="9067800" cy="5257800"/>
          </a:xfrm>
        </p:spPr>
        <p:txBody>
          <a:bodyPr>
            <a:normAutofit fontScale="92500"/>
          </a:bodyPr>
          <a:lstStyle/>
          <a:p>
            <a:r>
              <a:rPr lang="en-US" sz="2800" b="1" dirty="0" smtClean="0"/>
              <a:t>65% believe you will go to heaven if you are a good person </a:t>
            </a:r>
            <a:br>
              <a:rPr lang="en-US" sz="2800" b="1" dirty="0" smtClean="0"/>
            </a:br>
            <a:r>
              <a:rPr lang="en-US" sz="2800" b="1" dirty="0" smtClean="0"/>
              <a:t>  </a:t>
            </a:r>
            <a:r>
              <a:rPr lang="en-US" altLang="zh-TW" sz="2800" b="1" dirty="0" smtClean="0"/>
              <a:t>65%</a:t>
            </a:r>
            <a:r>
              <a:rPr lang="zh-TW" altLang="en-US" sz="2800" b="1" dirty="0" smtClean="0"/>
              <a:t>的人相信如果你是好人就會上天堂</a:t>
            </a:r>
            <a:endParaRPr lang="en-US" sz="2800" b="1" dirty="0" smtClean="0"/>
          </a:p>
          <a:p>
            <a:r>
              <a:rPr lang="en-US" sz="2800" b="1" dirty="0" smtClean="0"/>
              <a:t>43% do not consider themselves born again</a:t>
            </a:r>
            <a:br>
              <a:rPr lang="en-US" sz="2800" b="1" dirty="0" smtClean="0"/>
            </a:br>
            <a:r>
              <a:rPr lang="en-US" sz="2800" b="1" dirty="0" smtClean="0"/>
              <a:t>  </a:t>
            </a:r>
            <a:r>
              <a:rPr lang="en-US" altLang="zh-TW" sz="2800" b="1" dirty="0" smtClean="0"/>
              <a:t>43% </a:t>
            </a:r>
            <a:r>
              <a:rPr lang="zh-TW" altLang="en-US" sz="2800" b="1" dirty="0" smtClean="0"/>
              <a:t>的人不認為自己是重生得救的</a:t>
            </a:r>
            <a:endParaRPr lang="en-US" sz="2800" b="1" dirty="0" smtClean="0"/>
          </a:p>
          <a:p>
            <a:r>
              <a:rPr lang="en-US" sz="2800" b="1" dirty="0" smtClean="0"/>
              <a:t>50% do not believe the earth is young</a:t>
            </a:r>
            <a:br>
              <a:rPr lang="en-US" sz="2800" b="1" dirty="0" smtClean="0"/>
            </a:br>
            <a:r>
              <a:rPr lang="en-US" sz="2800" b="1" dirty="0" smtClean="0"/>
              <a:t>  </a:t>
            </a:r>
            <a:r>
              <a:rPr lang="en-US" altLang="zh-TW" sz="2800" b="1" dirty="0" smtClean="0"/>
              <a:t>50%</a:t>
            </a:r>
            <a:r>
              <a:rPr lang="zh-TW" altLang="en-US" sz="2800" b="1" dirty="0" smtClean="0"/>
              <a:t>的人不相信地球年齡是年輕的</a:t>
            </a:r>
            <a:endParaRPr lang="en-US" sz="2800" b="1" dirty="0" smtClean="0"/>
          </a:p>
          <a:p>
            <a:r>
              <a:rPr lang="en-US" sz="2800" b="1" dirty="0" smtClean="0"/>
              <a:t>24% believe God used evolution to change one kind of animal to another kind</a:t>
            </a:r>
            <a:br>
              <a:rPr lang="en-US" sz="2800" b="1" dirty="0" smtClean="0"/>
            </a:br>
            <a:r>
              <a:rPr lang="en-US" sz="2800" b="1" dirty="0" smtClean="0"/>
              <a:t>  </a:t>
            </a:r>
            <a:r>
              <a:rPr lang="en-US" altLang="zh-TW" sz="2800" b="1" dirty="0" smtClean="0"/>
              <a:t>24</a:t>
            </a:r>
            <a:r>
              <a:rPr lang="zh-TW" altLang="en-US" sz="2800" b="1" dirty="0" smtClean="0"/>
              <a:t>％的人相信神使用演化使一種動物演變成另外一種動物</a:t>
            </a:r>
            <a:endParaRPr lang="en-US" sz="2800" b="1" dirty="0" smtClean="0"/>
          </a:p>
          <a:p>
            <a:r>
              <a:rPr lang="en-US" sz="2800" b="1" dirty="0" smtClean="0"/>
              <a:t>20% believe humans evolved from ape-like ancestors</a:t>
            </a:r>
            <a:br>
              <a:rPr lang="en-US" sz="2800" b="1" dirty="0" smtClean="0"/>
            </a:br>
            <a:r>
              <a:rPr lang="en-US" sz="2800" b="1" dirty="0" smtClean="0"/>
              <a:t>  </a:t>
            </a:r>
            <a:r>
              <a:rPr lang="en-US" altLang="zh-TW" sz="2800" b="1" dirty="0" smtClean="0"/>
              <a:t>20% </a:t>
            </a:r>
            <a:r>
              <a:rPr lang="zh-TW" altLang="en-US" sz="2800" b="1" dirty="0" smtClean="0"/>
              <a:t>的人相信人類是從猿類祖先演化來的</a:t>
            </a:r>
            <a:endParaRPr lang="en-US" sz="2800" b="1" dirty="0"/>
          </a:p>
        </p:txBody>
      </p:sp>
    </p:spTree>
    <p:extLst>
      <p:ext uri="{BB962C8B-B14F-4D97-AF65-F5344CB8AC3E}">
        <p14:creationId xmlns:p14="http://schemas.microsoft.com/office/powerpoint/2010/main" xmlns="" val="2154326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Deuteronomy 9:10</a:t>
            </a:r>
            <a:br>
              <a:rPr lang="en-US" dirty="0" smtClean="0"/>
            </a:br>
            <a:r>
              <a:rPr lang="en-US" dirty="0" smtClean="0"/>
              <a:t>申 </a:t>
            </a:r>
            <a:r>
              <a:rPr lang="en-US" dirty="0"/>
              <a:t>命 記 9:10</a:t>
            </a:r>
            <a:r>
              <a:rPr lang="en-US" b="1" dirty="0"/>
              <a:t/>
            </a:r>
            <a:br>
              <a:rPr lang="en-US" b="1" dirty="0"/>
            </a:br>
            <a:endParaRPr lang="en-US" dirty="0"/>
          </a:p>
        </p:txBody>
      </p:sp>
      <p:sp>
        <p:nvSpPr>
          <p:cNvPr id="3" name="Content Placeholder 2"/>
          <p:cNvSpPr>
            <a:spLocks noGrp="1"/>
          </p:cNvSpPr>
          <p:nvPr>
            <p:ph idx="1"/>
          </p:nvPr>
        </p:nvSpPr>
        <p:spPr>
          <a:xfrm>
            <a:off x="457200" y="1447800"/>
            <a:ext cx="8229600" cy="4678363"/>
          </a:xfrm>
        </p:spPr>
        <p:txBody>
          <a:bodyPr>
            <a:normAutofit/>
          </a:bodyPr>
          <a:lstStyle/>
          <a:p>
            <a:pPr marL="0" indent="0">
              <a:buNone/>
            </a:pPr>
            <a:r>
              <a:rPr lang="en-US" b="1" dirty="0" smtClean="0"/>
              <a:t>The L</a:t>
            </a:r>
            <a:r>
              <a:rPr lang="en-US" sz="2800" b="1" dirty="0" smtClean="0"/>
              <a:t>ORD</a:t>
            </a:r>
            <a:r>
              <a:rPr lang="en-US" b="1" dirty="0" smtClean="0"/>
              <a:t> gave me two stone tablets inscribed by the finger of God. On them were all the commandments the L</a:t>
            </a:r>
            <a:r>
              <a:rPr lang="en-US" sz="2800" b="1" dirty="0" smtClean="0"/>
              <a:t>ORD </a:t>
            </a:r>
            <a:r>
              <a:rPr lang="en-US" b="1" dirty="0" smtClean="0"/>
              <a:t>proclaimed to you on the mountain out of the fire, on the day of the assembly.</a:t>
            </a:r>
          </a:p>
          <a:p>
            <a:pPr marL="0" indent="0">
              <a:buNone/>
            </a:pPr>
            <a:r>
              <a:rPr lang="en-US" dirty="0" smtClean="0"/>
              <a:t>耶 </a:t>
            </a:r>
            <a:r>
              <a:rPr lang="en-US" dirty="0"/>
              <a:t>和 華 把 那 兩 塊 石 版 交 給 我 ， 是 神 用 指 頭 寫 的 。 版 上 所 寫 的 是 照 耶 和 華 在 大 會 的 日 子 、 在 山 上 、 從 火 中 對 你 們 所 說 的 一 切 話 。</a:t>
            </a:r>
          </a:p>
          <a:p>
            <a:pPr marL="0" indent="0">
              <a:buNone/>
            </a:pPr>
            <a:endParaRPr lang="en-US" b="1" dirty="0"/>
          </a:p>
        </p:txBody>
      </p:sp>
    </p:spTree>
    <p:extLst>
      <p:ext uri="{BB962C8B-B14F-4D97-AF65-F5344CB8AC3E}">
        <p14:creationId xmlns:p14="http://schemas.microsoft.com/office/powerpoint/2010/main" xmlns="" val="4145678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Divine Authority Of The Bible</a:t>
            </a:r>
            <a:br>
              <a:rPr lang="en-US" dirty="0" smtClean="0"/>
            </a:br>
            <a:r>
              <a:rPr lang="zh-TW" altLang="en-US" dirty="0" smtClean="0"/>
              <a:t>聖經神聖的權威</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a:t>
            </a:r>
            <a:r>
              <a:rPr lang="en-US" b="1" baseline="30000" dirty="0" smtClean="0"/>
              <a:t>5</a:t>
            </a:r>
            <a:r>
              <a:rPr lang="en-US" b="1" dirty="0" smtClean="0"/>
              <a:t>Every </a:t>
            </a:r>
            <a:r>
              <a:rPr lang="en-US" b="1" dirty="0"/>
              <a:t>word of God is flawless</a:t>
            </a:r>
            <a:r>
              <a:rPr lang="en-US" b="1" dirty="0" smtClean="0"/>
              <a:t>;</a:t>
            </a:r>
            <a:r>
              <a:rPr lang="en-US" b="1" dirty="0"/>
              <a:t> he is a shield to those who take refuge in him</a:t>
            </a:r>
            <a:r>
              <a:rPr lang="en-US" b="1" dirty="0" smtClean="0"/>
              <a:t>.</a:t>
            </a:r>
            <a:r>
              <a:rPr lang="en-US" b="1" baseline="30000" dirty="0"/>
              <a:t> </a:t>
            </a:r>
            <a:r>
              <a:rPr lang="en-US" b="1" baseline="30000" dirty="0" smtClean="0"/>
              <a:t>6</a:t>
            </a:r>
            <a:r>
              <a:rPr lang="en-US" b="1" dirty="0" smtClean="0"/>
              <a:t>Do </a:t>
            </a:r>
            <a:r>
              <a:rPr lang="en-US" b="1" dirty="0"/>
              <a:t>not add to his words</a:t>
            </a:r>
            <a:r>
              <a:rPr lang="en-US" b="1" dirty="0" smtClean="0"/>
              <a:t>,</a:t>
            </a:r>
            <a:r>
              <a:rPr lang="en-US" b="1" dirty="0"/>
              <a:t> or he will rebuke you and prove you a liar</a:t>
            </a:r>
            <a:r>
              <a:rPr lang="en-US" b="1" dirty="0" smtClean="0"/>
              <a:t>.”(Prov. 30:5-6)</a:t>
            </a:r>
          </a:p>
          <a:p>
            <a:pPr marL="0" indent="0">
              <a:buNone/>
            </a:pPr>
            <a:endParaRPr lang="en-US" b="1" dirty="0" smtClean="0"/>
          </a:p>
          <a:p>
            <a:pPr marL="0" indent="0">
              <a:buNone/>
            </a:pPr>
            <a:r>
              <a:rPr lang="en-US" baseline="30000" dirty="0" smtClean="0"/>
              <a:t>5</a:t>
            </a:r>
            <a:r>
              <a:rPr lang="en-US" dirty="0" smtClean="0"/>
              <a:t>神 </a:t>
            </a:r>
            <a:r>
              <a:rPr lang="en-US" dirty="0"/>
              <a:t>的 言 語 句 句 都 是 煉 淨 的 ； 投 靠 他 的 ， 他 便 作 他 們 的 盾 牌 </a:t>
            </a:r>
            <a:r>
              <a:rPr lang="en-US" dirty="0" smtClean="0"/>
              <a:t>。</a:t>
            </a:r>
            <a:r>
              <a:rPr lang="en-US" b="1" baseline="30000" dirty="0"/>
              <a:t>6 </a:t>
            </a:r>
            <a:r>
              <a:rPr lang="en-US" dirty="0"/>
              <a:t>他 的 言 語 ， 你 不 可 加 添 ， 恐 怕 他 責 備 你 ， 你 就 顯 為 說 謊 言 的 </a:t>
            </a:r>
            <a:r>
              <a:rPr lang="en-US" dirty="0" smtClean="0"/>
              <a:t>。(箴 </a:t>
            </a:r>
            <a:r>
              <a:rPr lang="en-US" dirty="0"/>
              <a:t>言 30:</a:t>
            </a:r>
            <a:r>
              <a:rPr lang="en-US" dirty="0" smtClean="0"/>
              <a:t>5-6)</a:t>
            </a:r>
            <a:endParaRPr lang="en-US" b="1" dirty="0"/>
          </a:p>
          <a:p>
            <a:pPr marL="0" indent="0">
              <a:buNone/>
            </a:pPr>
            <a:endParaRPr lang="en-US" dirty="0"/>
          </a:p>
          <a:p>
            <a:endParaRPr lang="en-US" b="1" dirty="0" smtClean="0"/>
          </a:p>
        </p:txBody>
      </p:sp>
    </p:spTree>
    <p:extLst>
      <p:ext uri="{BB962C8B-B14F-4D97-AF65-F5344CB8AC3E}">
        <p14:creationId xmlns:p14="http://schemas.microsoft.com/office/powerpoint/2010/main" xmlns="" val="1292421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Divine Authority Of The Bible</a:t>
            </a:r>
            <a:br>
              <a:rPr lang="en-US" dirty="0" smtClean="0"/>
            </a:br>
            <a:r>
              <a:rPr lang="zh-TW" altLang="en-US" dirty="0"/>
              <a:t>聖經神聖的權威</a:t>
            </a:r>
            <a:endParaRPr lang="en-US" dirty="0"/>
          </a:p>
        </p:txBody>
      </p:sp>
      <p:sp>
        <p:nvSpPr>
          <p:cNvPr id="3" name="Content Placeholder 2"/>
          <p:cNvSpPr>
            <a:spLocks noGrp="1"/>
          </p:cNvSpPr>
          <p:nvPr>
            <p:ph idx="1"/>
          </p:nvPr>
        </p:nvSpPr>
        <p:spPr>
          <a:xfrm>
            <a:off x="457200" y="1752601"/>
            <a:ext cx="8229600" cy="3733800"/>
          </a:xfrm>
        </p:spPr>
        <p:txBody>
          <a:bodyPr>
            <a:normAutofit/>
          </a:bodyPr>
          <a:lstStyle/>
          <a:p>
            <a:pPr marL="0" indent="0">
              <a:buNone/>
            </a:pPr>
            <a:r>
              <a:rPr lang="en-US" b="1" dirty="0" smtClean="0"/>
              <a:t>“Heaven</a:t>
            </a:r>
            <a:r>
              <a:rPr lang="en-US" b="1" dirty="0"/>
              <a:t> and earth will pass away, but my words will never pass away</a:t>
            </a:r>
            <a:r>
              <a:rPr lang="en-US" b="1" dirty="0" smtClean="0"/>
              <a:t>.” (Matthew 24:35)</a:t>
            </a:r>
          </a:p>
          <a:p>
            <a:pPr marL="0" indent="0">
              <a:buNone/>
            </a:pPr>
            <a:endParaRPr lang="en-US" b="1" dirty="0" smtClean="0"/>
          </a:p>
          <a:p>
            <a:pPr marL="0" indent="0">
              <a:buNone/>
            </a:pPr>
            <a:r>
              <a:rPr lang="en-US" b="1" baseline="30000" dirty="0" smtClean="0"/>
              <a:t>35</a:t>
            </a:r>
            <a:r>
              <a:rPr lang="en-US" b="1" baseline="30000" dirty="0"/>
              <a:t> </a:t>
            </a:r>
            <a:r>
              <a:rPr lang="en-US" dirty="0"/>
              <a:t>天 地 要 廢 去 ， 我 的 話 卻 不 能 廢 去 </a:t>
            </a:r>
            <a:r>
              <a:rPr lang="en-US" dirty="0" smtClean="0"/>
              <a:t>。</a:t>
            </a:r>
          </a:p>
          <a:p>
            <a:pPr marL="0" indent="0">
              <a:buNone/>
            </a:pPr>
            <a:r>
              <a:rPr lang="en-US" dirty="0" smtClean="0"/>
              <a:t>(馬 </a:t>
            </a:r>
            <a:r>
              <a:rPr lang="en-US" dirty="0"/>
              <a:t>太 福 音 24:</a:t>
            </a:r>
            <a:r>
              <a:rPr lang="en-US" dirty="0" smtClean="0"/>
              <a:t>35)</a:t>
            </a:r>
            <a:endParaRPr lang="en-US" b="1" dirty="0"/>
          </a:p>
          <a:p>
            <a:endParaRPr lang="en-US" dirty="0"/>
          </a:p>
          <a:p>
            <a:pPr marL="0" indent="0">
              <a:buNone/>
            </a:pPr>
            <a:endParaRPr lang="en-US" b="1" dirty="0"/>
          </a:p>
        </p:txBody>
      </p:sp>
    </p:spTree>
    <p:extLst>
      <p:ext uri="{BB962C8B-B14F-4D97-AF65-F5344CB8AC3E}">
        <p14:creationId xmlns:p14="http://schemas.microsoft.com/office/powerpoint/2010/main" xmlns="" val="912822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Concepts Not In The Bible</a:t>
            </a:r>
            <a:br>
              <a:rPr lang="en-US" dirty="0" smtClean="0"/>
            </a:br>
            <a:r>
              <a:rPr lang="zh-TW" altLang="en-US" dirty="0" smtClean="0"/>
              <a:t>非屬聖經裡的兩個觀念</a:t>
            </a:r>
            <a:r>
              <a:rPr lang="en-US" dirty="0" smtClean="0"/>
              <a:t> </a:t>
            </a:r>
            <a:endParaRPr lang="en-US" dirty="0"/>
          </a:p>
        </p:txBody>
      </p:sp>
      <p:sp>
        <p:nvSpPr>
          <p:cNvPr id="3" name="Content Placeholder 2"/>
          <p:cNvSpPr>
            <a:spLocks noGrp="1"/>
          </p:cNvSpPr>
          <p:nvPr>
            <p:ph idx="1"/>
          </p:nvPr>
        </p:nvSpPr>
        <p:spPr/>
        <p:txBody>
          <a:bodyPr/>
          <a:lstStyle/>
          <a:p>
            <a:r>
              <a:rPr lang="en-US" b="1" dirty="0" smtClean="0"/>
              <a:t>The concept that the universe and the earth are billions of years old.</a:t>
            </a:r>
          </a:p>
          <a:p>
            <a:pPr marL="0" indent="0">
              <a:buNone/>
            </a:pPr>
            <a:r>
              <a:rPr lang="en-US" altLang="zh-TW" b="1" dirty="0"/>
              <a:t> </a:t>
            </a:r>
            <a:r>
              <a:rPr lang="en-US" altLang="zh-TW" b="1" dirty="0" smtClean="0"/>
              <a:t>  </a:t>
            </a:r>
            <a:r>
              <a:rPr lang="zh-TW" altLang="en-US" b="1" dirty="0" smtClean="0"/>
              <a:t>宇宙和地球有數百萬年歷史的觀念</a:t>
            </a:r>
            <a:r>
              <a:rPr lang="en-US" altLang="zh-TW" b="1" dirty="0" smtClean="0"/>
              <a:t/>
            </a:r>
            <a:br>
              <a:rPr lang="en-US" altLang="zh-TW" b="1" dirty="0" smtClean="0"/>
            </a:br>
            <a:endParaRPr lang="en-US" b="1" dirty="0" smtClean="0"/>
          </a:p>
          <a:p>
            <a:r>
              <a:rPr lang="en-US" b="1" dirty="0" smtClean="0"/>
              <a:t>The concept of Evolution: The idea that all of life share a common ancestor.</a:t>
            </a:r>
            <a:br>
              <a:rPr lang="en-US" b="1" dirty="0" smtClean="0"/>
            </a:br>
            <a:r>
              <a:rPr lang="zh-TW" altLang="en-US" b="1" dirty="0" smtClean="0"/>
              <a:t>演化的觀念：所有的生物都是源於同一個祖先</a:t>
            </a:r>
            <a:endParaRPr lang="en-US" b="1" dirty="0"/>
          </a:p>
        </p:txBody>
      </p:sp>
    </p:spTree>
    <p:extLst>
      <p:ext uri="{BB962C8B-B14F-4D97-AF65-F5344CB8AC3E}">
        <p14:creationId xmlns:p14="http://schemas.microsoft.com/office/powerpoint/2010/main" xmlns="" val="1076736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 John MacArthur</a:t>
            </a:r>
            <a:br>
              <a:rPr lang="en-US" dirty="0" smtClean="0"/>
            </a:br>
            <a:r>
              <a:rPr lang="zh-TW" altLang="en-US" dirty="0" smtClean="0"/>
              <a:t>約翰麥克阿瑟博士</a:t>
            </a:r>
            <a:endParaRPr lang="en-US" dirty="0"/>
          </a:p>
        </p:txBody>
      </p:sp>
      <p:sp>
        <p:nvSpPr>
          <p:cNvPr id="3" name="Content Placeholder 2"/>
          <p:cNvSpPr>
            <a:spLocks noGrp="1"/>
          </p:cNvSpPr>
          <p:nvPr>
            <p:ph idx="1"/>
          </p:nvPr>
        </p:nvSpPr>
        <p:spPr/>
        <p:txBody>
          <a:bodyPr/>
          <a:lstStyle/>
          <a:p>
            <a:pPr marL="0" indent="0">
              <a:buNone/>
            </a:pPr>
            <a:r>
              <a:rPr lang="en-US" b="1" dirty="0" smtClean="0"/>
              <a:t>Absolutely nothing in the text of Genesis  1:1-2:3 speaks of Evolution or long geological  ages in the creation process. The text itself is in fact a straight-forward refutation of all evolutionary principles. </a:t>
            </a:r>
            <a:br>
              <a:rPr lang="en-US" b="1" dirty="0" smtClean="0"/>
            </a:br>
            <a:r>
              <a:rPr lang="en-US" b="1" dirty="0" smtClean="0"/>
              <a:t/>
            </a:r>
            <a:br>
              <a:rPr lang="en-US" b="1" dirty="0" smtClean="0"/>
            </a:br>
            <a:r>
              <a:rPr lang="zh-TW" altLang="en-US" b="1" dirty="0" smtClean="0"/>
              <a:t>在創世紀</a:t>
            </a:r>
            <a:r>
              <a:rPr lang="en-US" altLang="zh-TW" b="1" dirty="0" smtClean="0"/>
              <a:t>1:1-2:3</a:t>
            </a:r>
            <a:r>
              <a:rPr lang="zh-TW" altLang="en-US" b="1" dirty="0" smtClean="0"/>
              <a:t>經文裡，完全沒有提到演化或創造過程裡很漫長的地質老化。經文本身直接了當地反駁演化的原則。</a:t>
            </a:r>
            <a:endParaRPr lang="en-US" b="1" dirty="0" smtClean="0"/>
          </a:p>
        </p:txBody>
      </p:sp>
    </p:spTree>
    <p:extLst>
      <p:ext uri="{BB962C8B-B14F-4D97-AF65-F5344CB8AC3E}">
        <p14:creationId xmlns:p14="http://schemas.microsoft.com/office/powerpoint/2010/main" xmlns="" val="2935328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Divine Fiat…Ex Nihilo</a:t>
            </a:r>
            <a:br>
              <a:rPr lang="en-US" dirty="0" smtClean="0"/>
            </a:br>
            <a:r>
              <a:rPr lang="zh-TW" altLang="en-US" dirty="0" smtClean="0"/>
              <a:t>聖旨</a:t>
            </a:r>
            <a:r>
              <a:rPr lang="en-US" altLang="zh-TW" dirty="0" smtClean="0"/>
              <a:t>….</a:t>
            </a:r>
            <a:r>
              <a:rPr lang="zh-TW" altLang="en-US" dirty="0" smtClean="0"/>
              <a:t>無中生有</a:t>
            </a:r>
            <a:endParaRPr lang="en-US" dirty="0"/>
          </a:p>
        </p:txBody>
      </p:sp>
      <p:sp>
        <p:nvSpPr>
          <p:cNvPr id="3" name="Content Placeholder 2"/>
          <p:cNvSpPr>
            <a:spLocks noGrp="1"/>
          </p:cNvSpPr>
          <p:nvPr>
            <p:ph idx="1"/>
          </p:nvPr>
        </p:nvSpPr>
        <p:spPr>
          <a:xfrm>
            <a:off x="152400" y="1600200"/>
            <a:ext cx="8915400" cy="5105400"/>
          </a:xfrm>
        </p:spPr>
        <p:txBody>
          <a:bodyPr>
            <a:normAutofit/>
          </a:bodyPr>
          <a:lstStyle/>
          <a:p>
            <a:pPr marL="0" indent="0">
              <a:buNone/>
            </a:pPr>
            <a:r>
              <a:rPr lang="en-US" b="1" dirty="0"/>
              <a:t>The doctrine of creation </a:t>
            </a:r>
            <a:r>
              <a:rPr lang="en-US" b="1" i="1" dirty="0"/>
              <a:t>ex nihilo</a:t>
            </a:r>
            <a:r>
              <a:rPr lang="en-US" b="1" dirty="0"/>
              <a:t> asserts that before the creation of the cosmos, nothing existed but God alone.  </a:t>
            </a:r>
            <a:r>
              <a:rPr lang="en-US" b="1" i="1" dirty="0"/>
              <a:t>No thing</a:t>
            </a:r>
            <a:r>
              <a:rPr lang="en-US" b="1" dirty="0"/>
              <a:t> at all.  Then God spoke into existence the material universe.  It was created by divine fiat, by the order of God.  The universe was not created out of any kind of preexisting material, for nothing existed before the </a:t>
            </a:r>
            <a:r>
              <a:rPr lang="en-US" b="1" dirty="0" smtClean="0"/>
              <a:t>creation.</a:t>
            </a:r>
          </a:p>
          <a:p>
            <a:pPr marL="0" indent="0">
              <a:buNone/>
            </a:pPr>
            <a:r>
              <a:rPr lang="zh-TW" altLang="en-US" sz="2800" b="1" dirty="0" smtClean="0"/>
              <a:t>無中生有的創造論宣稱宇宙被創造以前是完全虛空，只有神存在的。神藉話語創造物質世界。神聖諭旨。宇宙並非從原已存在的物質創造出來的，創造以先一切虛無。</a:t>
            </a:r>
            <a:endParaRPr lang="en-US" sz="2800" b="1" dirty="0"/>
          </a:p>
        </p:txBody>
      </p:sp>
    </p:spTree>
    <p:extLst>
      <p:ext uri="{BB962C8B-B14F-4D97-AF65-F5344CB8AC3E}">
        <p14:creationId xmlns:p14="http://schemas.microsoft.com/office/powerpoint/2010/main" xmlns="" val="1443040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3510</TotalTime>
  <Words>996</Words>
  <Application>Microsoft Office PowerPoint</Application>
  <PresentationFormat>On-screen Show (4:3)</PresentationFormat>
  <Paragraphs>126</Paragraphs>
  <Slides>37</Slides>
  <Notes>10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IN SIX DAYS… Engraved In Stone. 六日之內….   刻在石版</vt:lpstr>
      <vt:lpstr>Exodus 20:8-11</vt:lpstr>
      <vt:lpstr>  出 埃 及 記 20:8-11  8 當 記 念 安 息 日 ， 守 為 聖 日 。 9 六 日 要 勞 碌 做 你 一 切 的 工 ， 10 但 第 七 日 是 向 耶 和 華 ─ 你 神 當 守 的 安 息 日 。 這 一 日 你 和 你 的 兒 女 、 僕 婢 、 牲 畜 ， 並 你 城 裡 寄 居 的 客 旅 ， 無 論 何 工 都 不 可 做 ； 11 因 為 六 日 之 內 ， 耶 和 華 造 天 、 地 、 海 ， 和 其 中 的 萬 物 ， 第 七 日 便 安 息 ， 所 以 耶 和 華 賜 福 與 安 息 日 ， 定 為 聖 日 。 </vt:lpstr>
      <vt:lpstr>Deuteronomy 9:10 申 命 記 9:10 </vt:lpstr>
      <vt:lpstr>Divine Authority Of The Bible 聖經神聖的權威</vt:lpstr>
      <vt:lpstr>Divine Authority Of The Bible 聖經神聖的權威</vt:lpstr>
      <vt:lpstr>Two Concepts Not In The Bible 非屬聖經裡的兩個觀念 </vt:lpstr>
      <vt:lpstr>Dr. John MacArthur 約翰麥克阿瑟博士</vt:lpstr>
      <vt:lpstr>Divine Fiat…Ex Nihilo 聖旨….無中生有</vt:lpstr>
      <vt:lpstr>Slide 10</vt:lpstr>
      <vt:lpstr>Baumgardner… T-Rex Fossil   </vt:lpstr>
      <vt:lpstr>Population Statistics人類學統計</vt:lpstr>
      <vt:lpstr>Slide 13</vt:lpstr>
      <vt:lpstr>Slide 14</vt:lpstr>
      <vt:lpstr>Slide 15</vt:lpstr>
      <vt:lpstr>Question:  問題：</vt:lpstr>
      <vt:lpstr>Slide 17</vt:lpstr>
      <vt:lpstr>Galileo Galilei 伽利略 伽利來</vt:lpstr>
      <vt:lpstr>Dr. John Baumgardner 約翰包姆剛訥博士</vt:lpstr>
      <vt:lpstr>Dr. John Baumgardner 約翰包姆剛訥博士</vt:lpstr>
      <vt:lpstr>Baumgardner Cont…</vt:lpstr>
      <vt:lpstr>Probability of Random Protein Formation  隨機形成蛋白質的機率</vt:lpstr>
      <vt:lpstr>Slide 23</vt:lpstr>
      <vt:lpstr>Slide 24</vt:lpstr>
      <vt:lpstr>Slide 25</vt:lpstr>
      <vt:lpstr>Slide 26</vt:lpstr>
      <vt:lpstr>Slide 27</vt:lpstr>
      <vt:lpstr>Slide 28</vt:lpstr>
      <vt:lpstr>Zircons from Granite</vt:lpstr>
      <vt:lpstr>Baumgardner… Geology </vt:lpstr>
      <vt:lpstr>Expanding Universe 擴張中的宇宙</vt:lpstr>
      <vt:lpstr>Expanding Universe 擴張中的宇宙</vt:lpstr>
      <vt:lpstr>David Barr Oxford Professor 牛津教授大衛巴爾</vt:lpstr>
      <vt:lpstr>David Barr Oxford Professor 牛津教授大衛巴爾</vt:lpstr>
      <vt:lpstr>Exodus 20:11 出 埃 及 記 20:11</vt:lpstr>
      <vt:lpstr>Deuteronomy 9:10a 申 命 記 9:10a</vt:lpstr>
      <vt:lpstr>America’s Research Group 美國的研究</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RickFu</dc:creator>
  <cp:lastModifiedBy>ccmc</cp:lastModifiedBy>
  <cp:revision>88</cp:revision>
  <dcterms:created xsi:type="dcterms:W3CDTF">2017-01-27T14:40:27Z</dcterms:created>
  <dcterms:modified xsi:type="dcterms:W3CDTF">2017-02-05T14:59:27Z</dcterms:modified>
</cp:coreProperties>
</file>