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4"/>
  </p:notes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415" r:id="rId21"/>
    <p:sldId id="416" r:id="rId22"/>
    <p:sldId id="4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CBDC6-DBF2-43FF-A83A-29D09B433697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C5394-F6F4-461A-BCBA-DC1F24A9C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23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7000" dirty="0" smtClean="0">
                <a:solidFill>
                  <a:prstClr val="black"/>
                </a:solidFill>
              </a:rPr>
              <a:t>Not Right</a:t>
            </a:r>
          </a:p>
          <a:p>
            <a:pPr algn="dist"/>
            <a:r>
              <a:rPr lang="en-US" sz="7000" b="1" dirty="0" smtClean="0">
                <a:solidFill>
                  <a:prstClr val="black"/>
                </a:solidFill>
              </a:rPr>
              <a:t>Yet Good</a:t>
            </a:r>
          </a:p>
          <a:p>
            <a:pPr algn="dist"/>
            <a:r>
              <a:rPr lang="zh-CN" altLang="en-US" sz="7000" dirty="0" smtClean="0">
                <a:solidFill>
                  <a:prstClr val="black"/>
                </a:solidFill>
              </a:rPr>
              <a:t>不對、</a:t>
            </a:r>
            <a:r>
              <a:rPr lang="zh-CN" altLang="en-US" sz="7000" b="1" dirty="0" smtClean="0">
                <a:solidFill>
                  <a:prstClr val="black"/>
                </a:solidFill>
              </a:rPr>
              <a:t>卻好</a:t>
            </a:r>
            <a:endParaRPr lang="en-US" sz="7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Twist: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Suffering must be understood beyond a retribution-based definition, and there is a blameless manner of responding to suffering.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Twist: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Our blessedness does not fundamentally come from being happy but from being holy;</a:t>
            </a:r>
            <a:br>
              <a:rPr lang="en-US" sz="4000" b="1" dirty="0" smtClean="0">
                <a:solidFill>
                  <a:prstClr val="white"/>
                </a:solidFill>
              </a:rPr>
            </a:br>
            <a:r>
              <a:rPr lang="en-US" sz="4000" b="1" dirty="0" smtClean="0">
                <a:solidFill>
                  <a:prstClr val="white"/>
                </a:solidFill>
              </a:rPr>
              <a:t>blessedness is not mere personal happiness but godliness.</a:t>
            </a:r>
            <a:r>
              <a:rPr lang="en-US" sz="4000" dirty="0" smtClean="0">
                <a:solidFill>
                  <a:prstClr val="white"/>
                </a:solidFill>
              </a:rPr>
              <a:t> 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Twist: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In fact, the blameless Job suffered because, well, he was blameless!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Twist: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Job’s string of “unexplained misfortunes” becomes the ultimate test and </a:t>
            </a:r>
            <a:r>
              <a:rPr lang="en-US" sz="4000" b="1" dirty="0" smtClean="0">
                <a:solidFill>
                  <a:prstClr val="white"/>
                </a:solidFill>
              </a:rPr>
              <a:t>proof that his piety was independent of blessings and dependent on his Redeemer alone.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The Alignment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Alignment: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(Non self-inflicted) </a:t>
            </a:r>
            <a:r>
              <a:rPr lang="en-US" sz="4000" b="1" dirty="0" smtClean="0">
                <a:solidFill>
                  <a:prstClr val="white"/>
                </a:solidFill>
              </a:rPr>
              <a:t>Suffering is an opportunity to display the supreme worth of God in our lives, an assessment of the authenticity and strength of our faith in God.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>
                <a:solidFill>
                  <a:prstClr val="white"/>
                </a:solidFill>
              </a:rPr>
              <a:t>Jn</a:t>
            </a:r>
            <a:r>
              <a:rPr lang="en-US" sz="3200" dirty="0" smtClean="0">
                <a:solidFill>
                  <a:prstClr val="white"/>
                </a:solidFill>
              </a:rPr>
              <a:t> 9: 3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“Neither this man nor his parents sinned,” said Jesus, “but this happened so that the works of God might be displayed in him. </a:t>
            </a:r>
            <a:r>
              <a:rPr lang="zh-TW" altLang="en-US" sz="4000" b="1" dirty="0" smtClean="0">
                <a:solidFill>
                  <a:prstClr val="white"/>
                </a:solidFill>
              </a:rPr>
              <a:t>耶 穌 回 答 說 ： 也 不 是 這 人 犯 了 罪 ， 也 不 是 他 父 母 犯 了 罪 ， 是 要 在 他 身 上 顯 出 神 的 作 為 來 。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Alignment: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Suffering leads to the glorification of God:</a:t>
            </a:r>
            <a:br>
              <a:rPr lang="en-US" sz="4000" b="1" dirty="0" smtClean="0">
                <a:solidFill>
                  <a:prstClr val="white"/>
                </a:solidFill>
              </a:rPr>
            </a:br>
            <a:r>
              <a:rPr lang="en-US" sz="4000" b="1" dirty="0" smtClean="0">
                <a:solidFill>
                  <a:prstClr val="white"/>
                </a:solidFill>
              </a:rPr>
              <a:t>1 Showing his utmost care for a person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&amp;</a:t>
            </a:r>
            <a:br>
              <a:rPr lang="en-US" sz="4000" b="1" dirty="0" smtClean="0">
                <a:solidFill>
                  <a:prstClr val="white"/>
                </a:solidFill>
              </a:rPr>
            </a:br>
            <a:r>
              <a:rPr lang="en-US" sz="4000" b="1" dirty="0" smtClean="0">
                <a:solidFill>
                  <a:prstClr val="white"/>
                </a:solidFill>
              </a:rPr>
              <a:t>2 His utmost worth in a person’s life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The Suffering Blameless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Suffering Blameless: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Yes, Jesus suffered greatly through his life, culminating with death by crucifixion, not because he sinned, but because we did!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prstClr val="white"/>
                </a:solidFill>
              </a:rPr>
              <a:t>Job 1: 20-22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20 At this, Job got up and tore his robe and shaved his head. Then he fell to the ground in worship 21 and said: “Naked I came from my mother’s womb, and naked I will depart. The LORD gave and the LORD has taken away; may the name of the LORD be praised.” 22 In all this, Job did not sin by charging God with wrongdoing.</a:t>
            </a:r>
            <a:endParaRPr lang="en-US" sz="36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prstClr val="white"/>
                </a:solidFill>
              </a:rPr>
              <a:t>Isa 53: 5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But he was pierced for our transgressions and crushed for our iniquities, he punishment that brought us peace was on him, and by his wounds we are healed. </a:t>
            </a:r>
          </a:p>
          <a:p>
            <a:r>
              <a:rPr lang="zh-TW" altLang="en-US" sz="4000" b="1" dirty="0" smtClean="0">
                <a:solidFill>
                  <a:prstClr val="white"/>
                </a:solidFill>
              </a:rPr>
              <a:t>哪 知 他 為 我 們 的 過 犯 受 害 ， 為 我 們 的 罪 孽 壓 傷 。 因 他 受 的 刑 罰 ， 我 們 得 平 安 ； 因 他 受 的 鞭 傷 ， 我 們 得 醫 治 。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Suffering Blameless: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If not for our salvation,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if not for our helplessness pride and rebellion,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if not for our redemption,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if not for God’s great grace and mercy… </a:t>
            </a:r>
            <a:r>
              <a:rPr lang="en-US" sz="4000" i="1" dirty="0" smtClean="0">
                <a:solidFill>
                  <a:prstClr val="white"/>
                </a:solidFill>
              </a:rPr>
              <a:t>IS THERE A NEED FOR CHRISTMAS?</a:t>
            </a:r>
          </a:p>
          <a:p>
            <a:r>
              <a:rPr lang="en-US" sz="3200" dirty="0" smtClean="0">
                <a:solidFill>
                  <a:prstClr val="white"/>
                </a:solidFill>
              </a:rPr>
              <a:t>Christ was sent (</a:t>
            </a:r>
            <a:r>
              <a:rPr lang="en-US" sz="3200" dirty="0" err="1" smtClean="0">
                <a:solidFill>
                  <a:prstClr val="white"/>
                </a:solidFill>
              </a:rPr>
              <a:t>Mas</a:t>
            </a:r>
            <a:r>
              <a:rPr lang="en-US" sz="3200" dirty="0" smtClean="0">
                <a:solidFill>
                  <a:prstClr val="white"/>
                </a:solidFill>
              </a:rPr>
              <a:t> = Latin </a:t>
            </a:r>
            <a:r>
              <a:rPr lang="en-US" sz="3200" i="1" dirty="0" smtClean="0">
                <a:solidFill>
                  <a:prstClr val="white"/>
                </a:solidFill>
              </a:rPr>
              <a:t>Mass</a:t>
            </a:r>
            <a:r>
              <a:rPr lang="en-US" sz="3200" dirty="0" smtClean="0">
                <a:solidFill>
                  <a:prstClr val="white"/>
                </a:solidFill>
              </a:rPr>
              <a:t> = to send)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prstClr val="white"/>
                </a:solidFill>
              </a:rPr>
              <a:t>1 </a:t>
            </a:r>
            <a:r>
              <a:rPr lang="en-US" sz="3200" dirty="0" err="1" smtClean="0">
                <a:solidFill>
                  <a:prstClr val="white"/>
                </a:solidFill>
              </a:rPr>
              <a:t>Pe</a:t>
            </a:r>
            <a:r>
              <a:rPr lang="en-US" sz="3200" dirty="0" smtClean="0">
                <a:solidFill>
                  <a:prstClr val="white"/>
                </a:solidFill>
              </a:rPr>
              <a:t> 2: 21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To this you were called, because Christ suffered for you, leaving you an example, that you should follow in his steps. </a:t>
            </a:r>
          </a:p>
          <a:p>
            <a:r>
              <a:rPr lang="zh-TW" altLang="en-US" sz="4000" b="1" dirty="0" smtClean="0">
                <a:solidFill>
                  <a:prstClr val="white"/>
                </a:solidFill>
              </a:rPr>
              <a:t>你 們 蒙 召 原 是 為 此 ； 因 基 督 也 為 你 們 受 過 苦 ， 給 你 們 留 下 榜 樣 ， 叫 你 們 跟 隨 他 的 腳 蹤 行 。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prstClr val="white"/>
                </a:solidFill>
              </a:rPr>
              <a:t>Job 1: 20-22</a:t>
            </a:r>
          </a:p>
          <a:p>
            <a:r>
              <a:rPr lang="en-US" altLang="zh-TW" sz="3600" b="1" baseline="30000" dirty="0" smtClean="0">
                <a:solidFill>
                  <a:prstClr val="white"/>
                </a:solidFill>
              </a:rPr>
              <a:t>20 </a:t>
            </a:r>
            <a:r>
              <a:rPr lang="zh-TW" altLang="en-US" sz="3600" b="1" dirty="0" smtClean="0">
                <a:solidFill>
                  <a:prstClr val="white"/>
                </a:solidFill>
              </a:rPr>
              <a:t>約 伯 便 起 來 ， 撕 裂 外 袍 ， 剃 了 頭 ， 伏 在 地 上 下 拜 ，</a:t>
            </a:r>
            <a:r>
              <a:rPr lang="en-US" altLang="zh-TW" sz="3600" b="1" baseline="30000" dirty="0" smtClean="0">
                <a:solidFill>
                  <a:prstClr val="white"/>
                </a:solidFill>
              </a:rPr>
              <a:t>21 </a:t>
            </a:r>
            <a:r>
              <a:rPr lang="zh-TW" altLang="en-US" sz="3600" b="1" dirty="0" smtClean="0">
                <a:solidFill>
                  <a:prstClr val="white"/>
                </a:solidFill>
              </a:rPr>
              <a:t>說 ： 「 我 赤 身 出 於 母 胎 ， 也 必 赤 身 歸 回 ； 賞 賜 的 是 耶 和 華 ， 收 取 的 也 是 耶 和 華 。 耶 和 華 的 名 是 應 當 稱 頌 的 。 」</a:t>
            </a:r>
            <a:r>
              <a:rPr lang="en-US" altLang="zh-TW" sz="3600" b="1" baseline="30000" dirty="0" smtClean="0">
                <a:solidFill>
                  <a:prstClr val="white"/>
                </a:solidFill>
              </a:rPr>
              <a:t>22 </a:t>
            </a:r>
            <a:r>
              <a:rPr lang="zh-TW" altLang="en-US" sz="3600" b="1" dirty="0" smtClean="0">
                <a:solidFill>
                  <a:prstClr val="white"/>
                </a:solidFill>
              </a:rPr>
              <a:t>在 這 一 切 的 事 上 約 伯 並 不 犯 罪 ， 也 不 以 神 為 愚 妄 。</a:t>
            </a:r>
            <a:endParaRPr lang="zh-TW" altLang="en-US" sz="36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life-giving instruction of Job 1 is this: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We can respond to suffering with our trust and praise of God.</a:t>
            </a:r>
            <a:r>
              <a:rPr lang="en-US" sz="4000" dirty="0" smtClean="0">
                <a:solidFill>
                  <a:prstClr val="white"/>
                </a:solidFill>
              </a:rPr>
              <a:t> </a:t>
            </a:r>
          </a:p>
          <a:p>
            <a:r>
              <a:rPr lang="zh-CN" altLang="en-US" sz="4000" b="1" dirty="0" smtClean="0">
                <a:solidFill>
                  <a:prstClr val="white"/>
                </a:solidFill>
              </a:rPr>
              <a:t>我們可以以對上帝的信靠和頌讚回應苦難。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The Perception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Perception:</a:t>
            </a:r>
          </a:p>
          <a:p>
            <a:r>
              <a:rPr lang="en-US" sz="4000" i="1" dirty="0" smtClean="0">
                <a:solidFill>
                  <a:prstClr val="white"/>
                </a:solidFill>
              </a:rPr>
              <a:t>But can it be that there is more than meets the eye, that suffering may come not because of retribution of wickedness against God, even though it can? </a:t>
            </a:r>
            <a:r>
              <a:rPr lang="en-US" sz="4000" dirty="0" smtClean="0">
                <a:solidFill>
                  <a:prstClr val="white"/>
                </a:solidFill>
              </a:rPr>
              <a:t>Furthermore, </a:t>
            </a:r>
            <a:r>
              <a:rPr lang="en-US" sz="4000" i="1" dirty="0" smtClean="0">
                <a:solidFill>
                  <a:prstClr val="white"/>
                </a:solidFill>
              </a:rPr>
              <a:t>is there a wise way to respond to suffering, one that is deemed as blameless before God?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The Challenge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prstClr val="white"/>
                </a:solidFill>
              </a:rPr>
              <a:t>The Challenge: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The book of Job prompts us to re-evaluate two things we modern people treasure a lot (or even absolutely):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1 Personal happiness and pleasure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2 Personal control and entitlement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The Twist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1492</TotalTime>
  <Words>631</Words>
  <Application>Microsoft Office PowerPoint</Application>
  <PresentationFormat>On-screen Show (4:3)</PresentationFormat>
  <Paragraphs>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CCMC!</dc:title>
  <dc:creator>Jessica Sun</dc:creator>
  <cp:lastModifiedBy>ccmc</cp:lastModifiedBy>
  <cp:revision>47</cp:revision>
  <dcterms:created xsi:type="dcterms:W3CDTF">2016-02-27T22:03:33Z</dcterms:created>
  <dcterms:modified xsi:type="dcterms:W3CDTF">2016-12-04T16:25:41Z</dcterms:modified>
</cp:coreProperties>
</file>