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2" r:id="rId3"/>
    <p:sldId id="258" r:id="rId4"/>
    <p:sldId id="273" r:id="rId5"/>
    <p:sldId id="271" r:id="rId6"/>
    <p:sldId id="259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1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312" y="120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0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67D907-73C7-4F81-8C30-14D315311D3F}" type="datetime1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5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82D7-D997-4B3E-9F07-107E842A9FD1}" type="datetime1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CAE4-2FE0-4ADB-BDDB-03E223701458}" type="datetime1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13149E-A9D4-45D0-82B5-4710D0630CCA}" type="datetime1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B31664-B4BF-467D-A762-CAF3E242A203}" type="datetime1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0069D95-B5E7-4FEA-A7A5-24E6DB005AD7}" type="datetime1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2FD09D-FFE1-494C-A657-0CDFF3F84F8A}" type="datetime1">
              <a:rPr lang="en-US" smtClean="0"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CEA0562-E6CB-421E-8272-6E3C700A5BFA}" type="datetime1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26374EB4-A9B9-4258-A29B-1F4E16E7E503}" type="datetime1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B08A62-D1DA-422C-80D5-2C1132C8CC5D}" type="datetime1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2" name="Rectangle 11"/>
          <p:cNvSpPr/>
          <p:nvPr userDrawn="1"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877E-FE5F-4AE5-821B-47223C536B84}" type="datetime1">
              <a:rPr lang="en-US" smtClean="0"/>
              <a:t>11/12/2016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A27E970A-3913-447B-921F-34E717169FDE}" type="datetime1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之“当用温柔的心，把他挽回过来”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6600" b="1" dirty="0"/>
              <a:t>弟兄相爱</a:t>
            </a:r>
            <a:endParaRPr lang="en-US" sz="6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1066800"/>
            <a:ext cx="9472824" cy="5105400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教会长老、牧师？</a:t>
            </a:r>
            <a:endParaRPr lang="en-US" altLang="zh-CN" sz="3600" dirty="0"/>
          </a:p>
          <a:p>
            <a:r>
              <a:rPr lang="zh-CN" altLang="en-US" sz="3600" dirty="0"/>
              <a:t>“并且我们讲说这些事，不是用人智慧所指教的言语，乃是用圣灵所指教的言语，将</a:t>
            </a:r>
            <a:r>
              <a:rPr lang="zh-CN" altLang="en-US" sz="3600" b="1" dirty="0"/>
              <a:t>属灵</a:t>
            </a:r>
            <a:r>
              <a:rPr lang="zh-CN" altLang="en-US" sz="3600" dirty="0"/>
              <a:t>的话，解释</a:t>
            </a:r>
            <a:r>
              <a:rPr lang="zh-CN" altLang="en-US" sz="3600" b="1" dirty="0"/>
              <a:t>属灵</a:t>
            </a:r>
            <a:r>
              <a:rPr lang="zh-CN" altLang="en-US" sz="3600" dirty="0"/>
              <a:t>的事。 （或作将属灵的事讲与属灵的人） </a:t>
            </a:r>
            <a:r>
              <a:rPr lang="en-US" altLang="zh-CN" sz="3600" dirty="0"/>
              <a:t>【</a:t>
            </a:r>
            <a:r>
              <a:rPr lang="zh-CN" altLang="en-US" sz="3600" dirty="0"/>
              <a:t>林前</a:t>
            </a:r>
            <a:r>
              <a:rPr lang="en-US" altLang="zh-CN" sz="3600" dirty="0"/>
              <a:t>2</a:t>
            </a:r>
            <a:r>
              <a:rPr lang="zh-CN" altLang="en-US" sz="3600" dirty="0"/>
              <a:t>：</a:t>
            </a:r>
            <a:r>
              <a:rPr lang="en-US" altLang="zh-CN" sz="3600" dirty="0"/>
              <a:t>13】</a:t>
            </a:r>
            <a:r>
              <a:rPr lang="zh-CN" altLang="en-US" sz="3600" dirty="0"/>
              <a:t>”</a:t>
            </a:r>
            <a:endParaRPr lang="en-US" altLang="zh-CN" sz="3600" dirty="0"/>
          </a:p>
          <a:p>
            <a:r>
              <a:rPr lang="zh-CN" altLang="en-US" sz="3600" dirty="0"/>
              <a:t>原文作“你们，那属灵的”</a:t>
            </a:r>
            <a:endParaRPr lang="en-US" altLang="zh-CN" sz="3600" dirty="0"/>
          </a:p>
          <a:p>
            <a:pPr lvl="1"/>
            <a:r>
              <a:rPr lang="zh-CN" altLang="en-US" sz="3200" dirty="0"/>
              <a:t>里面有圣灵的就是属灵人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81280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谁是属灵的人？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9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990599"/>
            <a:ext cx="9472824" cy="5643465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什么是温柔的心？</a:t>
            </a:r>
            <a:endParaRPr lang="en-US" altLang="zh-CN" sz="3600" dirty="0"/>
          </a:p>
          <a:p>
            <a:pPr lvl="1"/>
            <a:r>
              <a:rPr lang="zh-CN" altLang="en-US" sz="3200" dirty="0"/>
              <a:t>“温柔的人有福了，因为他们必承受地土。（太</a:t>
            </a:r>
            <a:r>
              <a:rPr lang="en-US" altLang="zh-CN" sz="3200" dirty="0"/>
              <a:t>5</a:t>
            </a:r>
            <a:r>
              <a:rPr lang="zh-CN" altLang="en-US" sz="3200" dirty="0"/>
              <a:t>：</a:t>
            </a:r>
            <a:r>
              <a:rPr lang="en-US" altLang="zh-CN" sz="3200" dirty="0"/>
              <a:t>5</a:t>
            </a:r>
            <a:r>
              <a:rPr lang="zh-CN" altLang="en-US" sz="3200" dirty="0"/>
              <a:t>）”</a:t>
            </a:r>
            <a:r>
              <a:rPr lang="en-US" altLang="zh-CN" sz="3200" dirty="0"/>
              <a:t>--</a:t>
            </a:r>
            <a:r>
              <a:rPr lang="zh-CN" altLang="en-US" sz="3200" dirty="0"/>
              <a:t>宽广的胸怀</a:t>
            </a:r>
            <a:endParaRPr lang="en-US" altLang="zh-CN" sz="3200" dirty="0"/>
          </a:p>
          <a:p>
            <a:pPr lvl="1"/>
            <a:r>
              <a:rPr lang="zh-CN" altLang="en-US" sz="3200" dirty="0"/>
              <a:t>“我心里柔和谦卑，你们当负我的轭，学我的样式，这样，你们心里就必得享安息。（太</a:t>
            </a:r>
            <a:r>
              <a:rPr lang="en-US" altLang="zh-CN" sz="3200" dirty="0"/>
              <a:t>11</a:t>
            </a:r>
            <a:r>
              <a:rPr lang="zh-CN" altLang="en-US" sz="3200" dirty="0"/>
              <a:t>：</a:t>
            </a:r>
            <a:r>
              <a:rPr lang="en-US" altLang="zh-CN" sz="3200" dirty="0"/>
              <a:t>29</a:t>
            </a:r>
            <a:r>
              <a:rPr lang="zh-CN" altLang="en-US" sz="3200" dirty="0"/>
              <a:t>）”</a:t>
            </a:r>
            <a:r>
              <a:rPr lang="en-US" altLang="zh-CN" sz="3200" dirty="0"/>
              <a:t>--</a:t>
            </a:r>
            <a:r>
              <a:rPr lang="zh-CN" altLang="en-US" sz="3200" dirty="0"/>
              <a:t>谦卑的心肠</a:t>
            </a:r>
            <a:endParaRPr lang="en-US" altLang="zh-CN" sz="3200" dirty="0"/>
          </a:p>
          <a:p>
            <a:r>
              <a:rPr lang="zh-CN" altLang="en-US" sz="3600" dirty="0"/>
              <a:t>什么是温柔的样式？</a:t>
            </a:r>
            <a:endParaRPr lang="en-US" altLang="zh-CN" sz="3600" dirty="0"/>
          </a:p>
          <a:p>
            <a:pPr lvl="1"/>
            <a:r>
              <a:rPr lang="zh-CN" altLang="en-US" sz="3200" dirty="0"/>
              <a:t>看到别人的需要：</a:t>
            </a:r>
            <a:endParaRPr lang="en-US" altLang="zh-CN" sz="3200" dirty="0"/>
          </a:p>
          <a:p>
            <a:pPr lvl="1"/>
            <a:r>
              <a:rPr lang="zh-CN" altLang="en-US" sz="3200" dirty="0"/>
              <a:t>体恤别人的软弱：</a:t>
            </a:r>
            <a:endParaRPr lang="en-US" altLang="zh-CN" sz="3200" dirty="0"/>
          </a:p>
          <a:p>
            <a:pPr lvl="1"/>
            <a:r>
              <a:rPr lang="zh-CN" altLang="en-US" sz="3200" dirty="0"/>
              <a:t>发出祷告的呼声：</a:t>
            </a:r>
            <a:endParaRPr lang="en-US" altLang="zh-CN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81280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当用温柔的心去挽回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7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2" y="990600"/>
            <a:ext cx="9525000" cy="5486400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发现问题不是我们的目的：学习用神的眼光</a:t>
            </a:r>
            <a:endParaRPr lang="en-US" altLang="zh-CN" sz="3600" dirty="0"/>
          </a:p>
          <a:p>
            <a:r>
              <a:rPr lang="zh-CN" altLang="en-US" sz="3600" dirty="0"/>
              <a:t>纠正错误也不是我们的目的：只是方法问题</a:t>
            </a:r>
            <a:endParaRPr lang="en-US" altLang="zh-CN" sz="3600" dirty="0"/>
          </a:p>
          <a:p>
            <a:r>
              <a:rPr lang="zh-CN" altLang="en-US" sz="3600" dirty="0"/>
              <a:t>我们的目的是挽回弟兄：乃是救人</a:t>
            </a:r>
            <a:endParaRPr lang="en-US" altLang="zh-CN" sz="3600" dirty="0"/>
          </a:p>
          <a:p>
            <a:pPr lvl="1"/>
            <a:r>
              <a:rPr lang="zh-CN" altLang="en-US" sz="3200" dirty="0"/>
              <a:t>用属灵的眼光看到弟兄的软弱</a:t>
            </a:r>
            <a:endParaRPr lang="en-US" altLang="zh-CN" sz="3200" dirty="0"/>
          </a:p>
          <a:p>
            <a:pPr lvl="1"/>
            <a:r>
              <a:rPr lang="zh-CN" altLang="en-US" sz="3200" dirty="0"/>
              <a:t>用属灵的心肠体恤弟兄的软弱</a:t>
            </a:r>
            <a:endParaRPr lang="en-US" altLang="zh-CN" sz="3200" dirty="0"/>
          </a:p>
          <a:p>
            <a:pPr lvl="1"/>
            <a:r>
              <a:rPr lang="zh-CN" altLang="en-US" sz="3200" dirty="0"/>
              <a:t>用属灵的智慧指出弟兄的软弱</a:t>
            </a:r>
            <a:endParaRPr lang="en-US" altLang="zh-CN" sz="3200" dirty="0"/>
          </a:p>
          <a:p>
            <a:pPr lvl="1"/>
            <a:r>
              <a:rPr lang="zh-CN" altLang="en-US" sz="3200" dirty="0"/>
              <a:t>用属灵的信心帮助弟兄的软弱</a:t>
            </a:r>
            <a:endParaRPr lang="en-US" altLang="zh-CN" sz="3200" dirty="0"/>
          </a:p>
          <a:p>
            <a:pPr lvl="1"/>
            <a:r>
              <a:rPr lang="en-US" altLang="zh-CN" sz="3200" dirty="0"/>
              <a:t>《</a:t>
            </a:r>
            <a:r>
              <a:rPr lang="zh-CN" altLang="en-US" sz="3200" dirty="0"/>
              <a:t>教会中的一堵墙</a:t>
            </a:r>
            <a:r>
              <a:rPr lang="en-US" altLang="zh-CN" sz="3200" dirty="0"/>
              <a:t>》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736600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怎样挽回弟兄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8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990600"/>
            <a:ext cx="9472824" cy="5181600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挽回弟兄，先要堵住自己的破口</a:t>
            </a:r>
            <a:endParaRPr lang="en-US" altLang="zh-CN" sz="3600" dirty="0"/>
          </a:p>
          <a:p>
            <a:pPr lvl="1"/>
            <a:r>
              <a:rPr lang="zh-CN" altLang="en-US" sz="3200" dirty="0"/>
              <a:t>有灵界的争战：</a:t>
            </a:r>
            <a:endParaRPr lang="en-US" altLang="zh-CN" sz="3200" dirty="0"/>
          </a:p>
          <a:p>
            <a:pPr lvl="1"/>
            <a:r>
              <a:rPr lang="zh-CN" altLang="en-US" sz="3200" dirty="0"/>
              <a:t>也有试探诱惑：</a:t>
            </a:r>
            <a:endParaRPr lang="en-US" altLang="zh-CN" sz="3200" dirty="0"/>
          </a:p>
          <a:p>
            <a:r>
              <a:rPr lang="zh-CN" altLang="en-US" sz="3600" dirty="0"/>
              <a:t>挽回弟兄，先要对付自己的骄傲</a:t>
            </a:r>
            <a:endParaRPr lang="en-US" altLang="zh-CN" sz="3600" dirty="0"/>
          </a:p>
          <a:p>
            <a:pPr lvl="1"/>
            <a:r>
              <a:rPr lang="zh-CN" altLang="en-US" sz="3200" dirty="0"/>
              <a:t>高高在上的人无法体恤他人的疾苦：</a:t>
            </a:r>
            <a:endParaRPr lang="en-US" altLang="zh-CN" sz="3200" dirty="0"/>
          </a:p>
          <a:p>
            <a:r>
              <a:rPr lang="zh-CN" altLang="en-US" sz="3600" dirty="0"/>
              <a:t>挽回弟兄，要以常基督的心为心</a:t>
            </a:r>
            <a:endParaRPr lang="en-US" altLang="zh-CN" sz="3600" dirty="0"/>
          </a:p>
          <a:p>
            <a:pPr lvl="1"/>
            <a:r>
              <a:rPr lang="zh-CN" altLang="en-US" sz="3200" dirty="0"/>
              <a:t>我们要把人带到基督面前：</a:t>
            </a:r>
            <a:endParaRPr lang="en-US" sz="3200" dirty="0"/>
          </a:p>
          <a:p>
            <a:r>
              <a:rPr lang="zh-CN" altLang="en-US" sz="3600" dirty="0"/>
              <a:t>挽回弟兄，要以祷告和信心托住</a:t>
            </a:r>
            <a:endParaRPr lang="en-US" altLang="zh-CN" sz="3600" dirty="0"/>
          </a:p>
          <a:p>
            <a:pPr lvl="1"/>
            <a:r>
              <a:rPr lang="zh-CN" altLang="en-US" sz="3200" dirty="0"/>
              <a:t>要在信心的祷告中，让主亲自做工：</a:t>
            </a:r>
            <a:endParaRPr lang="en-US" altLang="zh-CN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736599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挽回弟兄要小心自己被引诱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990600"/>
            <a:ext cx="9472824" cy="518160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弟兄相爱是让基督的爱成为彼此的爱</a:t>
            </a:r>
            <a:endParaRPr lang="en-US" altLang="zh-CN" sz="3600" dirty="0"/>
          </a:p>
          <a:p>
            <a:r>
              <a:rPr lang="zh-CN" altLang="en-US" sz="3600" dirty="0"/>
              <a:t>当弟兄落在软弱之中的时候，也是他最需要爱的时候</a:t>
            </a:r>
            <a:endParaRPr lang="en-US" altLang="zh-CN" sz="3600" dirty="0"/>
          </a:p>
          <a:p>
            <a:r>
              <a:rPr lang="zh-CN" altLang="en-US" sz="3600" dirty="0"/>
              <a:t>“弟兄胜过它，是因羔羊的血，和自己所见证的道”</a:t>
            </a:r>
            <a:endParaRPr lang="en-US" altLang="zh-CN" sz="3600" dirty="0"/>
          </a:p>
          <a:p>
            <a:pPr lvl="1"/>
            <a:r>
              <a:rPr lang="en-US" altLang="zh-CN" sz="3200" dirty="0"/>
              <a:t>《</a:t>
            </a:r>
            <a:r>
              <a:rPr lang="zh-CN" altLang="en-US" sz="3200" dirty="0"/>
              <a:t>一个基督徒消防员的母亲</a:t>
            </a:r>
            <a:r>
              <a:rPr lang="en-US" altLang="zh-CN" sz="3200" dirty="0"/>
              <a:t>》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736599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让我们都成为弟兄相爱的见证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9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1219200"/>
            <a:ext cx="9472824" cy="495300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弟兄相爱</a:t>
            </a:r>
            <a:r>
              <a:rPr lang="en-US" altLang="zh-CN" sz="3600" dirty="0"/>
              <a:t>-</a:t>
            </a:r>
            <a:r>
              <a:rPr lang="zh-CN" altLang="en-US" sz="3600" dirty="0"/>
              <a:t>愿耶和华你的神悦纳你</a:t>
            </a:r>
            <a:r>
              <a:rPr lang="zh-CN" altLang="en-US" dirty="0"/>
              <a:t>（撒下</a:t>
            </a:r>
            <a:r>
              <a:rPr lang="en-US" altLang="zh-CN" dirty="0"/>
              <a:t>24</a:t>
            </a:r>
            <a:r>
              <a:rPr lang="zh-CN" altLang="en-US" dirty="0"/>
              <a:t>：</a:t>
            </a:r>
            <a:r>
              <a:rPr lang="en-US" altLang="zh-CN" dirty="0"/>
              <a:t>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sz="3200" dirty="0">
                <a:solidFill>
                  <a:srgbClr val="FF0000"/>
                </a:solidFill>
              </a:rPr>
              <a:t>爱</a:t>
            </a:r>
            <a:r>
              <a:rPr lang="zh-CN" altLang="en-US" sz="3200" dirty="0"/>
              <a:t>为主题</a:t>
            </a:r>
            <a:endParaRPr lang="en-US" altLang="zh-CN" sz="3200" dirty="0"/>
          </a:p>
          <a:p>
            <a:r>
              <a:rPr lang="zh-CN" altLang="en-US" sz="3600" dirty="0"/>
              <a:t>弟兄相爱</a:t>
            </a:r>
            <a:r>
              <a:rPr lang="en-US" altLang="zh-CN" sz="3600" dirty="0"/>
              <a:t>-</a:t>
            </a:r>
            <a:r>
              <a:rPr lang="zh-CN" altLang="en-US" sz="3600" dirty="0"/>
              <a:t>我是你们的弟兄</a:t>
            </a:r>
            <a:r>
              <a:rPr lang="zh-CN" altLang="en-US" sz="3200" dirty="0"/>
              <a:t>（创</a:t>
            </a:r>
            <a:r>
              <a:rPr lang="en-US" altLang="zh-CN" sz="3200" dirty="0"/>
              <a:t>45</a:t>
            </a:r>
            <a:r>
              <a:rPr lang="zh-CN" altLang="en-US" sz="3200" dirty="0"/>
              <a:t>：</a:t>
            </a:r>
            <a:r>
              <a:rPr lang="en-US" altLang="zh-CN" sz="3200" dirty="0"/>
              <a:t>4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pPr lvl="1"/>
            <a:r>
              <a:rPr lang="zh-CN" altLang="en-US" sz="3200" dirty="0">
                <a:solidFill>
                  <a:srgbClr val="FF0000"/>
                </a:solidFill>
              </a:rPr>
              <a:t>弟兄</a:t>
            </a:r>
            <a:r>
              <a:rPr lang="zh-CN" altLang="en-US" sz="3200" dirty="0"/>
              <a:t>为主题</a:t>
            </a:r>
            <a:endParaRPr lang="en-US" altLang="zh-CN" sz="3200" dirty="0"/>
          </a:p>
          <a:p>
            <a:r>
              <a:rPr lang="zh-CN" altLang="en-US" sz="3600" dirty="0"/>
              <a:t>弟兄相爱</a:t>
            </a:r>
            <a:r>
              <a:rPr lang="en-US" altLang="zh-CN" sz="3600" dirty="0"/>
              <a:t>-</a:t>
            </a:r>
            <a:r>
              <a:rPr lang="zh-CN" altLang="en-US" sz="3600" dirty="0"/>
              <a:t>当用温柔的心挽回过来</a:t>
            </a:r>
            <a:r>
              <a:rPr lang="zh-CN" altLang="en-US" sz="3200" dirty="0"/>
              <a:t>（加</a:t>
            </a:r>
            <a:r>
              <a:rPr lang="en-US" altLang="zh-CN" sz="3200" dirty="0"/>
              <a:t>6</a:t>
            </a:r>
            <a:r>
              <a:rPr lang="zh-CN" altLang="en-US" sz="3200" dirty="0"/>
              <a:t>：</a:t>
            </a:r>
            <a:r>
              <a:rPr lang="en-US" altLang="zh-CN" sz="3200" dirty="0"/>
              <a:t>1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pPr lvl="1"/>
            <a:r>
              <a:rPr lang="zh-CN" altLang="en-US" sz="3200" dirty="0">
                <a:solidFill>
                  <a:srgbClr val="FF0000"/>
                </a:solidFill>
              </a:rPr>
              <a:t>相爱</a:t>
            </a:r>
            <a:r>
              <a:rPr lang="zh-CN" altLang="en-US" sz="3200" dirty="0"/>
              <a:t>为主题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88900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弟兄相爱的主题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03413" y="1066800"/>
            <a:ext cx="9472824" cy="5105400"/>
          </a:xfrm>
        </p:spPr>
        <p:txBody>
          <a:bodyPr>
            <a:normAutofit/>
          </a:bodyPr>
          <a:lstStyle/>
          <a:p>
            <a:pPr lvl="0"/>
            <a:r>
              <a:rPr lang="en-US" altLang="zh-CN" sz="3600" dirty="0"/>
              <a:t>【</a:t>
            </a:r>
            <a:r>
              <a:rPr lang="zh-CN" altLang="en-US" sz="3600" dirty="0"/>
              <a:t>加</a:t>
            </a:r>
            <a:r>
              <a:rPr lang="en-US" altLang="zh-CN" sz="3600" dirty="0"/>
              <a:t>6</a:t>
            </a:r>
            <a:r>
              <a:rPr lang="zh-CN" altLang="en-US" sz="3600" dirty="0"/>
              <a:t>：</a:t>
            </a:r>
            <a:r>
              <a:rPr lang="en-US" altLang="zh-CN" sz="3600" dirty="0"/>
              <a:t>1】</a:t>
            </a:r>
            <a:r>
              <a:rPr lang="zh-CN" altLang="en-US" sz="3600" dirty="0"/>
              <a:t>弟兄们，若有人偶然被过犯所胜，你们属灵的人，就当用温柔的心，把他挽回过来。又当自己小心，恐怕也被引诱。</a:t>
            </a:r>
            <a:endParaRPr lang="en-US" altLang="zh-CN" sz="36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736600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经文</a:t>
            </a:r>
            <a:endParaRPr lang="en-US" sz="4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3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1295400"/>
            <a:ext cx="9472824" cy="487680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“被过犯所胜”</a:t>
            </a:r>
            <a:r>
              <a:rPr lang="en-US" altLang="zh-CN" sz="3600" dirty="0"/>
              <a:t>—</a:t>
            </a:r>
            <a:r>
              <a:rPr lang="zh-CN" altLang="en-US" sz="3600" dirty="0"/>
              <a:t>里面没有敏锐的分辨力</a:t>
            </a:r>
            <a:endParaRPr lang="en-US" altLang="zh-CN" sz="3600" dirty="0"/>
          </a:p>
          <a:p>
            <a:r>
              <a:rPr lang="zh-CN" altLang="en-US" sz="3600" dirty="0"/>
              <a:t>“属灵的人”</a:t>
            </a:r>
            <a:r>
              <a:rPr lang="en-US" altLang="zh-CN" sz="3600" dirty="0"/>
              <a:t>—</a:t>
            </a:r>
            <a:r>
              <a:rPr lang="zh-CN" altLang="en-US" sz="3600" dirty="0"/>
              <a:t>常常活在属灵的实际中</a:t>
            </a:r>
            <a:endParaRPr lang="en-US" altLang="zh-CN" sz="3600" dirty="0"/>
          </a:p>
          <a:p>
            <a:r>
              <a:rPr lang="zh-CN" altLang="en-US" sz="3600" dirty="0"/>
              <a:t>“当用温柔的心”</a:t>
            </a:r>
            <a:r>
              <a:rPr lang="en-US" altLang="zh-CN" sz="3600" dirty="0"/>
              <a:t>—</a:t>
            </a:r>
            <a:r>
              <a:rPr lang="zh-CN" altLang="en-US" sz="3600" dirty="0"/>
              <a:t>以基督的心为心</a:t>
            </a:r>
            <a:endParaRPr lang="en-US" altLang="zh-CN" sz="3600" dirty="0"/>
          </a:p>
          <a:p>
            <a:r>
              <a:rPr lang="zh-CN" altLang="en-US" sz="3600" dirty="0"/>
              <a:t> “又当自己小心，恐怕也被引诱”</a:t>
            </a:r>
            <a:r>
              <a:rPr lang="en-US" altLang="zh-CN" sz="3600" dirty="0"/>
              <a:t>—</a:t>
            </a:r>
            <a:r>
              <a:rPr lang="zh-CN" altLang="en-US" sz="3600" dirty="0"/>
              <a:t>认识和堵住自己的破口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965200"/>
          </a:xfrm>
        </p:spPr>
        <p:txBody>
          <a:bodyPr/>
          <a:lstStyle/>
          <a:p>
            <a:r>
              <a:rPr lang="zh-CN" altLang="en-US" sz="4800" b="1" dirty="0"/>
              <a:t>挽回弟兄是一个属灵的功课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1066800"/>
            <a:ext cx="9472824" cy="510540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对罪不敏感或妥协：</a:t>
            </a:r>
            <a:endParaRPr lang="en-US" altLang="zh-CN" sz="3600" dirty="0"/>
          </a:p>
          <a:p>
            <a:r>
              <a:rPr lang="zh-CN" altLang="en-US" sz="3600" dirty="0"/>
              <a:t>不看重神的话语：</a:t>
            </a:r>
            <a:endParaRPr lang="en-US" altLang="zh-CN" sz="3600" dirty="0"/>
          </a:p>
          <a:p>
            <a:r>
              <a:rPr lang="zh-CN" altLang="en-US" sz="3600" dirty="0"/>
              <a:t>心存骄傲和自以为义：</a:t>
            </a:r>
            <a:endParaRPr lang="en-US" altLang="zh-CN" sz="3600" dirty="0"/>
          </a:p>
          <a:p>
            <a:r>
              <a:rPr lang="zh-CN" altLang="en-US" sz="3600" dirty="0"/>
              <a:t>灵里面有破口和漏洞：</a:t>
            </a:r>
            <a:endParaRPr lang="en-US" altLang="zh-CN" sz="3600" dirty="0"/>
          </a:p>
          <a:p>
            <a:r>
              <a:rPr lang="zh-CN" altLang="en-US" sz="3600" dirty="0"/>
              <a:t>被肉体或世界所掳去</a:t>
            </a:r>
            <a:endParaRPr lang="en-US" altLang="zh-CN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81280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什么样的弟兄需要被挽回？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6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1143000"/>
            <a:ext cx="9472824" cy="5029200"/>
          </a:xfrm>
        </p:spPr>
        <p:txBody>
          <a:bodyPr/>
          <a:lstStyle/>
          <a:p>
            <a:r>
              <a:rPr lang="zh-CN" altLang="en-US" sz="3600" dirty="0"/>
              <a:t>什么样的弟兄会软弱？</a:t>
            </a:r>
            <a:endParaRPr lang="en-US" altLang="zh-CN" sz="3600" dirty="0"/>
          </a:p>
          <a:p>
            <a:pPr lvl="1"/>
            <a:r>
              <a:rPr lang="zh-CN" altLang="en-US" sz="3200" dirty="0"/>
              <a:t>“平信徒”？教会的领袖？</a:t>
            </a:r>
            <a:endParaRPr lang="en-US" altLang="zh-CN" sz="3200" dirty="0"/>
          </a:p>
          <a:p>
            <a:r>
              <a:rPr lang="zh-CN" altLang="en-US" sz="3600" dirty="0"/>
              <a:t>原文中没有“偶然”二字</a:t>
            </a:r>
            <a:endParaRPr lang="en-US" altLang="zh-CN" sz="3600" dirty="0"/>
          </a:p>
          <a:p>
            <a:pPr lvl="1"/>
            <a:r>
              <a:rPr lang="zh-CN" altLang="en-US" sz="3200" dirty="0"/>
              <a:t>在神眼中，我们会有软弱是必然的</a:t>
            </a:r>
            <a:endParaRPr lang="en-US" altLang="zh-CN" sz="3200" dirty="0"/>
          </a:p>
          <a:p>
            <a:pPr lvl="1"/>
            <a:r>
              <a:rPr lang="zh-CN" altLang="en-US" sz="3200" dirty="0"/>
              <a:t>若不及时认识和悔改，将不会持续不断</a:t>
            </a:r>
            <a:endParaRPr lang="en-US" altLang="zh-CN" sz="3200" dirty="0"/>
          </a:p>
          <a:p>
            <a:r>
              <a:rPr lang="zh-CN" altLang="en-US" sz="3600" dirty="0"/>
              <a:t>看到弟兄的“过犯”不需要放大镜</a:t>
            </a:r>
            <a:endParaRPr lang="en-US" altLang="zh-CN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81280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“偶然被过犯所胜”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8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1066800"/>
            <a:ext cx="9472824" cy="5105400"/>
          </a:xfrm>
        </p:spPr>
        <p:txBody>
          <a:bodyPr/>
          <a:lstStyle/>
          <a:p>
            <a:r>
              <a:rPr lang="zh-CN" altLang="en-US" sz="3600" dirty="0"/>
              <a:t>论断和指责：</a:t>
            </a:r>
            <a:endParaRPr lang="en-US" altLang="zh-CN" sz="3600" dirty="0"/>
          </a:p>
          <a:p>
            <a:pPr lvl="1"/>
            <a:r>
              <a:rPr lang="zh-CN" altLang="en-US" sz="3200" dirty="0"/>
              <a:t>“用爱心说诚实话</a:t>
            </a:r>
            <a:r>
              <a:rPr lang="en-US" altLang="zh-CN" sz="3200" dirty="0"/>
              <a:t>【</a:t>
            </a:r>
            <a:r>
              <a:rPr lang="zh-CN" altLang="en-US" sz="3200" dirty="0"/>
              <a:t>弗</a:t>
            </a:r>
            <a:r>
              <a:rPr lang="en-US" altLang="zh-CN" sz="3200" dirty="0"/>
              <a:t>4</a:t>
            </a:r>
            <a:r>
              <a:rPr lang="zh-CN" altLang="en-US" sz="3200" dirty="0"/>
              <a:t>：</a:t>
            </a:r>
            <a:r>
              <a:rPr lang="en-US" altLang="zh-CN" sz="3200" dirty="0"/>
              <a:t>15】</a:t>
            </a:r>
            <a:r>
              <a:rPr lang="zh-CN" altLang="en-US" sz="3200" dirty="0"/>
              <a:t>”</a:t>
            </a:r>
            <a:endParaRPr lang="en-US" altLang="zh-CN" sz="3200" dirty="0"/>
          </a:p>
          <a:p>
            <a:pPr lvl="1"/>
            <a:r>
              <a:rPr lang="zh-CN" altLang="en-US" sz="3200" dirty="0"/>
              <a:t> 刺与梁木的比喻</a:t>
            </a:r>
            <a:r>
              <a:rPr lang="en-US" altLang="zh-CN" sz="3200" dirty="0"/>
              <a:t>【</a:t>
            </a:r>
            <a:r>
              <a:rPr lang="zh-CN" altLang="en-US" sz="3200" dirty="0"/>
              <a:t>太</a:t>
            </a:r>
            <a:r>
              <a:rPr lang="en-US" altLang="zh-CN" sz="3200" dirty="0"/>
              <a:t>7】</a:t>
            </a:r>
            <a:r>
              <a:rPr lang="zh-CN" altLang="en-US" sz="3200" dirty="0"/>
              <a:t>：</a:t>
            </a:r>
            <a:endParaRPr lang="en-US" altLang="zh-CN" sz="3200" dirty="0"/>
          </a:p>
          <a:p>
            <a:r>
              <a:rPr lang="zh-CN" altLang="en-US" sz="3600" dirty="0"/>
              <a:t>“任凭”：对着刚硬不肯悔改的心</a:t>
            </a:r>
            <a:endParaRPr lang="en-US" altLang="zh-CN" sz="3600" dirty="0"/>
          </a:p>
          <a:p>
            <a:r>
              <a:rPr lang="zh-CN" altLang="en-US" sz="3600" dirty="0"/>
              <a:t>分别为圣：与罪分别</a:t>
            </a:r>
            <a:endParaRPr lang="en-US" altLang="zh-CN" sz="3600" dirty="0"/>
          </a:p>
          <a:p>
            <a:r>
              <a:rPr lang="zh-CN" altLang="en-US" sz="3600" dirty="0"/>
              <a:t>指责容易说爱难：</a:t>
            </a:r>
            <a:endParaRPr lang="en-US" altLang="zh-CN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81280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如何看待弟兄的软弱？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5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1066800"/>
            <a:ext cx="9472824" cy="5105400"/>
          </a:xfrm>
        </p:spPr>
        <p:txBody>
          <a:bodyPr/>
          <a:lstStyle/>
          <a:p>
            <a:r>
              <a:rPr lang="zh-CN" altLang="en-US" sz="3600" dirty="0"/>
              <a:t>“彼得就拉着他，劝他说，主阿，万不可如此，这事必不临到你身上（太</a:t>
            </a:r>
            <a:r>
              <a:rPr lang="en-US" altLang="zh-CN" sz="3600" dirty="0"/>
              <a:t>16</a:t>
            </a:r>
            <a:r>
              <a:rPr lang="zh-CN" altLang="en-US" sz="3600" dirty="0"/>
              <a:t>：</a:t>
            </a:r>
            <a:r>
              <a:rPr lang="en-US" altLang="zh-CN" sz="3600" dirty="0"/>
              <a:t>22</a:t>
            </a:r>
            <a:r>
              <a:rPr lang="zh-CN" altLang="en-US" sz="3600" dirty="0"/>
              <a:t>）”</a:t>
            </a:r>
            <a:endParaRPr lang="en-US" altLang="zh-CN" sz="3600" dirty="0"/>
          </a:p>
          <a:p>
            <a:pPr lvl="1"/>
            <a:r>
              <a:rPr lang="zh-CN" altLang="en-US" sz="3200" dirty="0"/>
              <a:t>主当面的训斥（讲话的态度）</a:t>
            </a:r>
            <a:endParaRPr lang="en-US" altLang="zh-CN" sz="3200" dirty="0"/>
          </a:p>
          <a:p>
            <a:r>
              <a:rPr lang="zh-CN" altLang="en-US" sz="3600" dirty="0"/>
              <a:t>彼得三次不认主</a:t>
            </a:r>
            <a:endParaRPr lang="en-US" altLang="zh-CN" sz="3600" dirty="0"/>
          </a:p>
          <a:p>
            <a:pPr lvl="1"/>
            <a:r>
              <a:rPr lang="zh-CN" altLang="en-US" sz="3200" dirty="0"/>
              <a:t>事后用激励的话挽回（合适的时间）</a:t>
            </a:r>
            <a:endParaRPr lang="en-US" altLang="zh-CN" sz="3200" dirty="0"/>
          </a:p>
          <a:p>
            <a:r>
              <a:rPr lang="zh-CN" altLang="en-US" sz="3600" dirty="0"/>
              <a:t>保罗指责彼得为的是主的福音</a:t>
            </a:r>
            <a:endParaRPr lang="en-US" altLang="zh-CN" sz="3600" dirty="0"/>
          </a:p>
          <a:p>
            <a:pPr lvl="1"/>
            <a:r>
              <a:rPr lang="zh-CN" altLang="en-US" sz="3200" dirty="0"/>
              <a:t>对着周围弟兄姐妹的见证（正确的场合）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81280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从彼得的软弱看基督的得着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4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1066800"/>
            <a:ext cx="9472824" cy="52578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900" dirty="0"/>
              <a:t>马可一生两次逃跑</a:t>
            </a:r>
            <a:endParaRPr lang="en-US" altLang="zh-CN" sz="3900" dirty="0"/>
          </a:p>
          <a:p>
            <a:pPr lvl="1"/>
            <a:r>
              <a:rPr lang="zh-CN" altLang="en-US" sz="3200" dirty="0"/>
              <a:t>“有一个少年人，赤身披着一块麻布，跟随耶稣，众人就捉拿他。 他却丢了麻布，赤身逃走了。（可</a:t>
            </a:r>
            <a:r>
              <a:rPr lang="en-US" altLang="zh-CN" sz="3200" dirty="0"/>
              <a:t>14</a:t>
            </a:r>
            <a:r>
              <a:rPr lang="zh-CN" altLang="en-US" sz="3200" dirty="0"/>
              <a:t>：</a:t>
            </a:r>
            <a:r>
              <a:rPr lang="en-US" altLang="zh-CN" sz="3200" dirty="0"/>
              <a:t>51</a:t>
            </a:r>
            <a:r>
              <a:rPr lang="zh-CN" altLang="en-US" sz="3200" dirty="0"/>
              <a:t>～</a:t>
            </a:r>
            <a:r>
              <a:rPr lang="en-US" altLang="zh-CN" sz="3200" dirty="0"/>
              <a:t>52</a:t>
            </a:r>
            <a:r>
              <a:rPr lang="zh-CN" altLang="en-US" sz="3200" dirty="0"/>
              <a:t>）”</a:t>
            </a:r>
            <a:endParaRPr lang="en-US" altLang="zh-CN" sz="3200" dirty="0"/>
          </a:p>
          <a:p>
            <a:pPr lvl="1"/>
            <a:r>
              <a:rPr lang="zh-CN" altLang="en-US" sz="3200" dirty="0"/>
              <a:t>“但保罗，因为马可从前在旁非利亚离开他们，不和他们同去作工，就以为不可带他去。（徒</a:t>
            </a:r>
            <a:r>
              <a:rPr lang="en-US" altLang="zh-CN" sz="3200" dirty="0"/>
              <a:t>15</a:t>
            </a:r>
            <a:r>
              <a:rPr lang="zh-CN" altLang="en-US" sz="3200" dirty="0"/>
              <a:t>：</a:t>
            </a:r>
            <a:r>
              <a:rPr lang="en-US" altLang="zh-CN" sz="3200" dirty="0"/>
              <a:t>38</a:t>
            </a:r>
            <a:r>
              <a:rPr lang="zh-CN" altLang="en-US" sz="3200" dirty="0"/>
              <a:t>）”</a:t>
            </a:r>
            <a:endParaRPr lang="en-US" altLang="zh-CN" sz="3200" dirty="0"/>
          </a:p>
          <a:p>
            <a:r>
              <a:rPr lang="zh-CN" altLang="en-US" sz="3900" dirty="0"/>
              <a:t>如何看待保罗的行为</a:t>
            </a:r>
            <a:endParaRPr lang="en-US" altLang="zh-CN" sz="3900" dirty="0"/>
          </a:p>
          <a:p>
            <a:pPr lvl="1"/>
            <a:r>
              <a:rPr lang="zh-CN" altLang="en-US" sz="3200" dirty="0"/>
              <a:t>对于逃跑“惯犯”，保罗错了吗？</a:t>
            </a:r>
            <a:endParaRPr lang="en-US" altLang="zh-CN" sz="3200" dirty="0"/>
          </a:p>
          <a:p>
            <a:pPr lvl="1"/>
            <a:r>
              <a:rPr lang="en-US" altLang="zh-CN" sz="3200" dirty="0"/>
              <a:t>“</a:t>
            </a:r>
            <a:r>
              <a:rPr lang="zh-CN" altLang="en-US" sz="3200" dirty="0"/>
              <a:t>你来的时候要把马可带来。因为他在传道的事上于我有益处。（传道或作服事我）</a:t>
            </a:r>
            <a:r>
              <a:rPr lang="en-US" altLang="zh-CN" sz="3200" dirty="0"/>
              <a:t>【</a:t>
            </a:r>
            <a:r>
              <a:rPr lang="zh-CN" altLang="en-US" sz="3200" dirty="0"/>
              <a:t>提后</a:t>
            </a:r>
            <a:r>
              <a:rPr lang="en-US" altLang="zh-CN" sz="3200" dirty="0"/>
              <a:t>4</a:t>
            </a:r>
            <a:r>
              <a:rPr lang="zh-CN" altLang="en-US" sz="3200" dirty="0"/>
              <a:t>：</a:t>
            </a:r>
            <a:r>
              <a:rPr lang="en-US" altLang="zh-CN" sz="3200" dirty="0"/>
              <a:t>11】”</a:t>
            </a:r>
          </a:p>
          <a:p>
            <a:pPr lvl="1"/>
            <a:r>
              <a:rPr lang="zh-CN" altLang="en-US" sz="3200" dirty="0"/>
              <a:t>看到弟兄的悔改和转变</a:t>
            </a:r>
            <a:endParaRPr lang="en-US" altLang="zh-CN" sz="3200" dirty="0"/>
          </a:p>
          <a:p>
            <a:pPr marL="365760" lvl="1" indent="0">
              <a:buNone/>
            </a:pPr>
            <a:endParaRPr lang="en-US" altLang="zh-C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889000"/>
          </a:xfrm>
        </p:spPr>
        <p:txBody>
          <a:bodyPr/>
          <a:lstStyle/>
          <a:p>
            <a:r>
              <a:rPr lang="zh-CN" altLang="en-US" sz="4800" b="1" dirty="0"/>
              <a:t>从马可的软弱看保罗的事工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0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template" id="{31B17BDC-8AFF-47FE-B8AB-2C77A3BDA084}" vid="{8178D3CA-D80E-49E3-B1D5-0DCCF7151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0</TotalTime>
  <Words>1377</Words>
  <Application>Microsoft Office PowerPoint</Application>
  <PresentationFormat>Custom</PresentationFormat>
  <Paragraphs>104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Euphemia</vt:lpstr>
      <vt:lpstr>宋体</vt:lpstr>
      <vt:lpstr>Arial</vt:lpstr>
      <vt:lpstr>Calibri</vt:lpstr>
      <vt:lpstr>Franklin Gothic Book</vt:lpstr>
      <vt:lpstr>Pharmacy design template</vt:lpstr>
      <vt:lpstr>弟兄相爱</vt:lpstr>
      <vt:lpstr>弟兄相爱的主题</vt:lpstr>
      <vt:lpstr>经文</vt:lpstr>
      <vt:lpstr>挽回弟兄是一个属灵的功课</vt:lpstr>
      <vt:lpstr>什么样的弟兄需要被挽回？</vt:lpstr>
      <vt:lpstr>“偶然被过犯所胜”</vt:lpstr>
      <vt:lpstr>如何看待弟兄的软弱？</vt:lpstr>
      <vt:lpstr>从彼得的软弱看基督的得着</vt:lpstr>
      <vt:lpstr>从马可的软弱看保罗的事工</vt:lpstr>
      <vt:lpstr>谁是属灵的人？</vt:lpstr>
      <vt:lpstr>当用温柔的心去挽回</vt:lpstr>
      <vt:lpstr>怎样挽回弟兄</vt:lpstr>
      <vt:lpstr>挽回弟兄要小心自己被引诱</vt:lpstr>
      <vt:lpstr>让我们都成为弟兄相爱的见证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4</cp:revision>
  <dcterms:created xsi:type="dcterms:W3CDTF">2016-03-05T20:44:38Z</dcterms:created>
  <dcterms:modified xsi:type="dcterms:W3CDTF">2016-11-13T02:54:02Z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TC034605379991</vt:lpwstr>
  </property>
</Properties>
</file>