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33"/>
  </p:notesMasterIdLst>
  <p:sldIdLst>
    <p:sldId id="257" r:id="rId4"/>
    <p:sldId id="347" r:id="rId5"/>
    <p:sldId id="361" r:id="rId6"/>
    <p:sldId id="353" r:id="rId7"/>
    <p:sldId id="362" r:id="rId8"/>
    <p:sldId id="363" r:id="rId9"/>
    <p:sldId id="364" r:id="rId10"/>
    <p:sldId id="350" r:id="rId11"/>
    <p:sldId id="351" r:id="rId12"/>
    <p:sldId id="368" r:id="rId13"/>
    <p:sldId id="365" r:id="rId14"/>
    <p:sldId id="369" r:id="rId15"/>
    <p:sldId id="370" r:id="rId16"/>
    <p:sldId id="366" r:id="rId17"/>
    <p:sldId id="367" r:id="rId18"/>
    <p:sldId id="371" r:id="rId19"/>
    <p:sldId id="372" r:id="rId20"/>
    <p:sldId id="373" r:id="rId21"/>
    <p:sldId id="374" r:id="rId22"/>
    <p:sldId id="348" r:id="rId23"/>
    <p:sldId id="375" r:id="rId24"/>
    <p:sldId id="376" r:id="rId25"/>
    <p:sldId id="377" r:id="rId26"/>
    <p:sldId id="378" r:id="rId27"/>
    <p:sldId id="379" r:id="rId28"/>
    <p:sldId id="380" r:id="rId29"/>
    <p:sldId id="381" r:id="rId30"/>
    <p:sldId id="382" r:id="rId31"/>
    <p:sldId id="3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1" d="100"/>
          <a:sy n="91" d="100"/>
        </p:scale>
        <p:origin x="-13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4/30/2016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4/30/2016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4/30/2016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4/30/2016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b="1" dirty="0" err="1" smtClean="0"/>
              <a:t>Abath</a:t>
            </a:r>
            <a:r>
              <a:rPr lang="en-US" sz="7000" b="1" dirty="0" smtClean="0"/>
              <a:t> </a:t>
            </a:r>
            <a:r>
              <a:rPr lang="en-US" sz="7000" dirty="0" smtClean="0"/>
              <a:t>in the</a:t>
            </a:r>
          </a:p>
          <a:p>
            <a:pPr algn="dist"/>
            <a:r>
              <a:rPr lang="en-US" sz="7000" b="1" dirty="0" smtClean="0"/>
              <a:t>Sabbath</a:t>
            </a:r>
            <a:endParaRPr lang="en-US" sz="7000" b="1" dirty="0"/>
          </a:p>
        </p:txBody>
      </p:sp>
      <p:sp>
        <p:nvSpPr>
          <p:cNvPr id="3" name="TextBox 2"/>
          <p:cNvSpPr txBox="1"/>
          <p:nvPr/>
        </p:nvSpPr>
        <p:spPr>
          <a:xfrm>
            <a:off x="0" y="4240649"/>
            <a:ext cx="9144000" cy="1169551"/>
          </a:xfrm>
          <a:prstGeom prst="rect">
            <a:avLst/>
          </a:prstGeom>
          <a:noFill/>
        </p:spPr>
        <p:txBody>
          <a:bodyPr wrap="square" rtlCol="0">
            <a:spAutoFit/>
          </a:bodyPr>
          <a:lstStyle/>
          <a:p>
            <a:pPr algn="dist"/>
            <a:r>
              <a:rPr lang="zh-CN" altLang="en-US" sz="7000" b="1" dirty="0" smtClean="0"/>
              <a:t>沐浴</a:t>
            </a:r>
            <a:r>
              <a:rPr lang="zh-CN" altLang="en-US" sz="7000" dirty="0" smtClean="0"/>
              <a:t>在</a:t>
            </a:r>
            <a:r>
              <a:rPr lang="zh-CN" altLang="en-US" sz="7000" b="1" dirty="0" smtClean="0"/>
              <a:t>安息</a:t>
            </a:r>
            <a:r>
              <a:rPr lang="zh-CN" altLang="en-US" sz="7000" dirty="0" smtClean="0"/>
              <a:t>中</a:t>
            </a:r>
            <a:endParaRPr lang="en-US" sz="7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2514600" y="6096000"/>
            <a:ext cx="6629400" cy="276999"/>
          </a:xfrm>
          <a:prstGeom prst="rect">
            <a:avLst/>
          </a:prstGeom>
          <a:noFill/>
        </p:spPr>
        <p:txBody>
          <a:bodyPr wrap="square" rtlCol="0">
            <a:spAutoFit/>
          </a:bodyPr>
          <a:lstStyle/>
          <a:p>
            <a:pPr algn="r"/>
            <a:r>
              <a:rPr lang="en-US" sz="1200" dirty="0" smtClean="0">
                <a:solidFill>
                  <a:prstClr val="white"/>
                </a:solidFill>
              </a:rPr>
              <a:t>http://www.today.com/news/michael-phelps-talks-rio-rehab-retirement-today-s-matt-lauer-t88666</a:t>
            </a:r>
            <a:endParaRPr lang="en-US" sz="1200" dirty="0">
              <a:solidFill>
                <a:prstClr val="white"/>
              </a:solidFill>
            </a:endParaRPr>
          </a:p>
        </p:txBody>
      </p:sp>
      <p:pic>
        <p:nvPicPr>
          <p:cNvPr id="1026" name="Picture 2" descr="http://media1.s-nbcnews.com/j/MSNBC/Components/Video/201604/tdy_lauer_phelps_160427__709947.today-inline-vid-featured-desktop.jpg"/>
          <p:cNvPicPr>
            <a:picLocks noChangeAspect="1" noChangeArrowheads="1"/>
          </p:cNvPicPr>
          <p:nvPr/>
        </p:nvPicPr>
        <p:blipFill>
          <a:blip r:embed="rId2" cstate="print"/>
          <a:srcRect/>
          <a:stretch>
            <a:fillRect/>
          </a:stretch>
        </p:blipFill>
        <p:spPr bwMode="auto">
          <a:xfrm>
            <a:off x="-1" y="0"/>
            <a:ext cx="9144001" cy="51409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In the Midst of Haunting Stillness:</a:t>
            </a:r>
            <a:endParaRPr lang="en-US" sz="4000" u="sng" dirty="0" smtClean="0">
              <a:solidFill>
                <a:schemeClr val="bg1"/>
              </a:solidFill>
            </a:endParaRPr>
          </a:p>
          <a:p>
            <a:r>
              <a:rPr lang="en-US" sz="4000" dirty="0" smtClean="0">
                <a:solidFill>
                  <a:schemeClr val="bg1"/>
                </a:solidFill>
              </a:rPr>
              <a:t>In that stillness, we are asked </a:t>
            </a:r>
            <a:r>
              <a:rPr lang="en-US" sz="4000" dirty="0" smtClean="0">
                <a:solidFill>
                  <a:schemeClr val="bg1"/>
                </a:solidFill>
              </a:rPr>
              <a:t>those potentially frightful </a:t>
            </a:r>
            <a:r>
              <a:rPr lang="en-US" sz="4000" dirty="0" smtClean="0">
                <a:solidFill>
                  <a:schemeClr val="bg1"/>
                </a:solidFill>
              </a:rPr>
              <a:t>questions of IDENTITY and MEANING: </a:t>
            </a:r>
            <a:r>
              <a:rPr lang="en-US" sz="4000" i="1" dirty="0" smtClean="0">
                <a:solidFill>
                  <a:schemeClr val="bg1"/>
                </a:solidFill>
              </a:rPr>
              <a:t>Who are you, REALLY? What is your purpose in life, REALLY?</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In the Midst of Haunting Stillness:</a:t>
            </a:r>
            <a:endParaRPr lang="en-US" sz="4000" u="sng" dirty="0" smtClean="0">
              <a:solidFill>
                <a:schemeClr val="bg1"/>
              </a:solidFill>
            </a:endParaRPr>
          </a:p>
          <a:p>
            <a:r>
              <a:rPr lang="en-US" sz="4000" dirty="0" smtClean="0">
                <a:solidFill>
                  <a:schemeClr val="bg1"/>
                </a:solidFill>
              </a:rPr>
              <a:t>If </a:t>
            </a:r>
            <a:r>
              <a:rPr lang="en-US" sz="4000" dirty="0" smtClean="0">
                <a:solidFill>
                  <a:schemeClr val="bg1"/>
                </a:solidFill>
              </a:rPr>
              <a:t>I am no longer doing anything, </a:t>
            </a:r>
            <a:r>
              <a:rPr lang="en-US" sz="4000" i="1" dirty="0" smtClean="0">
                <a:solidFill>
                  <a:schemeClr val="bg1"/>
                </a:solidFill>
              </a:rPr>
              <a:t>what do I have to validate my existence, my merit?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In the Midst of Haunting Stillness:</a:t>
            </a:r>
            <a:endParaRPr lang="en-US" sz="4000" u="sng" dirty="0" smtClean="0">
              <a:solidFill>
                <a:schemeClr val="bg1"/>
              </a:solidFill>
            </a:endParaRPr>
          </a:p>
          <a:p>
            <a:r>
              <a:rPr lang="en-US" sz="4000" dirty="0" smtClean="0">
                <a:solidFill>
                  <a:schemeClr val="bg1"/>
                </a:solidFill>
              </a:rPr>
              <a:t>And many have banked their redemption on achieving great, accomplishing much, performing flawlessly, possessing plenty, and may I add, be super well-liked by as many as possible.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In the Midst of</a:t>
            </a:r>
          </a:p>
          <a:p>
            <a:pPr algn="ctr"/>
            <a:r>
              <a:rPr lang="en-US" sz="7000" b="1" dirty="0" smtClean="0">
                <a:solidFill>
                  <a:prstClr val="white"/>
                </a:solidFill>
              </a:rPr>
              <a:t>Holy Stillness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(Gen 2: 3) Not </a:t>
            </a:r>
            <a:r>
              <a:rPr lang="en-US" sz="4000" dirty="0" smtClean="0">
                <a:solidFill>
                  <a:schemeClr val="bg1"/>
                </a:solidFill>
              </a:rPr>
              <a:t>only did God rest, but He also made this day when He rested </a:t>
            </a:r>
            <a:r>
              <a:rPr lang="en-US" sz="4000" b="1" dirty="0" smtClean="0">
                <a:solidFill>
                  <a:schemeClr val="bg1"/>
                </a:solidFill>
              </a:rPr>
              <a:t>HOLY </a:t>
            </a:r>
            <a:r>
              <a:rPr lang="en-US" sz="4000" dirty="0" smtClean="0">
                <a:solidFill>
                  <a:schemeClr val="bg1"/>
                </a:solidFill>
              </a:rPr>
              <a:t>i.e</a:t>
            </a:r>
            <a:r>
              <a:rPr lang="en-US" sz="4000" dirty="0" smtClean="0">
                <a:solidFill>
                  <a:schemeClr val="bg1"/>
                </a:solidFill>
              </a:rPr>
              <a:t>. </a:t>
            </a:r>
            <a:r>
              <a:rPr lang="en-US" sz="4000" dirty="0" smtClean="0">
                <a:solidFill>
                  <a:schemeClr val="bg1"/>
                </a:solidFill>
              </a:rPr>
              <a:t>He called particular attention to this day when He ceased from His creative work, marked it out to give it His blessing </a:t>
            </a:r>
            <a:br>
              <a:rPr lang="en-US" sz="4000" dirty="0" smtClean="0">
                <a:solidFill>
                  <a:schemeClr val="bg1"/>
                </a:solidFill>
              </a:rPr>
            </a:b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(Gen 1: 31) </a:t>
            </a:r>
            <a:r>
              <a:rPr lang="en-US" sz="4000" i="1" dirty="0" smtClean="0">
                <a:solidFill>
                  <a:schemeClr val="bg1"/>
                </a:solidFill>
              </a:rPr>
              <a:t>Why did God </a:t>
            </a:r>
            <a:r>
              <a:rPr lang="en-US" sz="4000" i="1" dirty="0" smtClean="0">
                <a:solidFill>
                  <a:schemeClr val="bg1"/>
                </a:solidFill>
              </a:rPr>
              <a:t>“Sabbath”?</a:t>
            </a:r>
            <a:r>
              <a:rPr lang="en-US" sz="4000" dirty="0" smtClean="0">
                <a:solidFill>
                  <a:schemeClr val="bg1"/>
                </a:solidFill>
              </a:rPr>
              <a:t> </a:t>
            </a:r>
            <a:r>
              <a:rPr lang="en-US" sz="4000" b="1" dirty="0" smtClean="0">
                <a:solidFill>
                  <a:schemeClr val="bg1"/>
                </a:solidFill>
              </a:rPr>
              <a:t>He was in FULL CONTENTMENT of His creative creation work </a:t>
            </a:r>
            <a:r>
              <a:rPr lang="en-US" sz="4000" dirty="0" smtClean="0">
                <a:solidFill>
                  <a:schemeClr val="bg1"/>
                </a:solidFill>
              </a:rPr>
              <a:t>(NOT that He was tired!)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Humanity was made by God for </a:t>
            </a:r>
            <a:r>
              <a:rPr lang="en-US" sz="4000" b="1" dirty="0" smtClean="0">
                <a:solidFill>
                  <a:schemeClr val="bg1"/>
                </a:solidFill>
              </a:rPr>
              <a:t>deep communion with God</a:t>
            </a:r>
            <a:r>
              <a:rPr lang="en-US" sz="4000" dirty="0" smtClean="0">
                <a:solidFill>
                  <a:schemeClr val="bg1"/>
                </a:solidFill>
              </a:rPr>
              <a:t> (Gen 1: 26-28; 3: 8-9</a:t>
            </a:r>
            <a:r>
              <a:rPr lang="en-US" sz="4000" dirty="0" smtClean="0">
                <a:solidFill>
                  <a:schemeClr val="bg1"/>
                </a:solidFill>
              </a:rPr>
              <a:t>), </a:t>
            </a:r>
            <a:r>
              <a:rPr lang="en-US" sz="4000" b="1" dirty="0" smtClean="0">
                <a:solidFill>
                  <a:schemeClr val="bg1"/>
                </a:solidFill>
              </a:rPr>
              <a:t>appraised by God </a:t>
            </a:r>
            <a:r>
              <a:rPr lang="en-US" sz="4000" dirty="0" smtClean="0">
                <a:solidFill>
                  <a:schemeClr val="bg1"/>
                </a:solidFill>
              </a:rPr>
              <a:t>(Gen 1</a:t>
            </a:r>
            <a:r>
              <a:rPr lang="en-US" sz="4000" dirty="0" smtClean="0">
                <a:solidFill>
                  <a:schemeClr val="bg1"/>
                </a:solidFill>
              </a:rPr>
              <a:t>: 31), and </a:t>
            </a:r>
            <a:r>
              <a:rPr lang="en-US" sz="4000" b="1" dirty="0" smtClean="0">
                <a:solidFill>
                  <a:schemeClr val="bg1"/>
                </a:solidFill>
              </a:rPr>
              <a:t>appointed by God for good work </a:t>
            </a:r>
            <a:r>
              <a:rPr lang="en-US" sz="4000" dirty="0" smtClean="0">
                <a:solidFill>
                  <a:schemeClr val="bg1"/>
                </a:solidFill>
              </a:rPr>
              <a:t>(Gen 1</a:t>
            </a:r>
            <a:r>
              <a:rPr lang="en-US" sz="4000" dirty="0" smtClean="0">
                <a:solidFill>
                  <a:schemeClr val="bg1"/>
                </a:solidFill>
              </a:rPr>
              <a:t>: 26-28; 2: 15</a:t>
            </a:r>
            <a:r>
              <a:rPr lang="en-US" sz="4000"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In being part of the completed created order, humanity is then not tasked to ADD ON to what God has created, but to ENJOY His created work. In other words, to be CONTENTED in the work God has done.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(Gen 3: 17-19) It </a:t>
            </a:r>
            <a:r>
              <a:rPr lang="en-US" sz="4000" dirty="0" smtClean="0">
                <a:solidFill>
                  <a:schemeClr val="bg1"/>
                </a:solidFill>
              </a:rPr>
              <a:t>was sin that was birthed out of our pride to want to be God that turned </a:t>
            </a:r>
            <a:r>
              <a:rPr lang="en-US" sz="4000" dirty="0" smtClean="0">
                <a:solidFill>
                  <a:schemeClr val="bg1"/>
                </a:solidFill>
              </a:rPr>
              <a:t>pleasurable work </a:t>
            </a:r>
            <a:r>
              <a:rPr lang="en-US" sz="4000" dirty="0" smtClean="0">
                <a:solidFill>
                  <a:schemeClr val="bg1"/>
                </a:solidFill>
              </a:rPr>
              <a:t>into </a:t>
            </a:r>
            <a:r>
              <a:rPr lang="en-US" sz="4000" dirty="0" smtClean="0">
                <a:solidFill>
                  <a:schemeClr val="bg1"/>
                </a:solidFill>
              </a:rPr>
              <a:t>belaboring toil.</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noFill/>
        </p:spPr>
        <p:txBody>
          <a:bodyPr wrap="square" rtlCol="0">
            <a:spAutoFit/>
          </a:bodyPr>
          <a:lstStyle/>
          <a:p>
            <a:pPr algn="r"/>
            <a:r>
              <a:rPr lang="en-US" sz="3200" dirty="0" smtClean="0">
                <a:solidFill>
                  <a:schemeClr val="bg1"/>
                </a:solidFill>
              </a:rPr>
              <a:t>Gen 1: 31- 2: 3</a:t>
            </a:r>
            <a:endParaRPr lang="en-US" sz="3200" dirty="0" smtClean="0">
              <a:solidFill>
                <a:schemeClr val="bg1"/>
              </a:solidFill>
            </a:endParaRPr>
          </a:p>
          <a:p>
            <a:r>
              <a:rPr lang="en-US" sz="3800" dirty="0" smtClean="0">
                <a:solidFill>
                  <a:schemeClr val="bg1"/>
                </a:solidFill>
              </a:rPr>
              <a:t>31 God saw all that He had made, and it was very good. And there was evening, and there was morning – the sixth day. 1 Thus the heavens and the earth were completed in all their vast array. 2 By the seventh day God had finished the work He had been doing; so on the seventh day He rested from all His work. 3 Then God blessed the seventh day and made it holy, because on it He rested from all the work of creating that He had done.</a:t>
            </a:r>
            <a:endParaRPr lang="en-US" sz="38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6232475"/>
          </a:xfrm>
          <a:prstGeom prst="rect">
            <a:avLst/>
          </a:prstGeom>
          <a:noFill/>
        </p:spPr>
        <p:txBody>
          <a:bodyPr wrap="square" rtlCol="0">
            <a:spAutoFit/>
          </a:bodyPr>
          <a:lstStyle/>
          <a:p>
            <a:r>
              <a:rPr lang="en-US" sz="4000" b="1" i="1" dirty="0" smtClean="0">
                <a:solidFill>
                  <a:schemeClr val="bg1"/>
                </a:solidFill>
              </a:rPr>
              <a:t>In a world where everyone’s deity says to </a:t>
            </a:r>
            <a:r>
              <a:rPr lang="en-US" sz="4000" b="1" i="1" u="sng" dirty="0" smtClean="0">
                <a:solidFill>
                  <a:schemeClr val="bg1"/>
                </a:solidFill>
              </a:rPr>
              <a:t>do, do, do,</a:t>
            </a:r>
            <a:r>
              <a:rPr lang="en-US" sz="4000" b="1" i="1" dirty="0" smtClean="0">
                <a:solidFill>
                  <a:schemeClr val="bg1"/>
                </a:solidFill>
              </a:rPr>
              <a:t> the God of Israel says to </a:t>
            </a:r>
            <a:r>
              <a:rPr lang="en-US" sz="4000" b="1" i="1" u="sng" dirty="0" smtClean="0">
                <a:solidFill>
                  <a:schemeClr val="bg1"/>
                </a:solidFill>
              </a:rPr>
              <a:t>stop</a:t>
            </a:r>
            <a:r>
              <a:rPr lang="en-US" sz="4000" i="1" dirty="0" smtClean="0">
                <a:solidFill>
                  <a:schemeClr val="bg1"/>
                </a:solidFill>
              </a:rPr>
              <a:t>. The air we breathe of this fallen world is anxiety: </a:t>
            </a:r>
            <a:r>
              <a:rPr lang="en-US" sz="4000" i="1" u="sng" dirty="0" smtClean="0">
                <a:solidFill>
                  <a:schemeClr val="bg1"/>
                </a:solidFill>
              </a:rPr>
              <a:t>Keep busy and stay nervous</a:t>
            </a:r>
            <a:r>
              <a:rPr lang="en-US" sz="4000" i="1" dirty="0" smtClean="0">
                <a:solidFill>
                  <a:schemeClr val="bg1"/>
                </a:solidFill>
              </a:rPr>
              <a:t>. And it’s into this mess, striking through the smog like flashes of lightening, the fundamental message of God’s salvation resounds: </a:t>
            </a:r>
            <a:r>
              <a:rPr lang="en-US" sz="4000" i="1" u="sng" dirty="0" smtClean="0">
                <a:solidFill>
                  <a:schemeClr val="bg1"/>
                </a:solidFill>
              </a:rPr>
              <a:t>Trust me and rest</a:t>
            </a:r>
            <a:r>
              <a:rPr lang="en-US" sz="4000" i="1" dirty="0" smtClean="0">
                <a:solidFill>
                  <a:schemeClr val="bg1"/>
                </a:solidFill>
              </a:rPr>
              <a:t>.</a:t>
            </a:r>
          </a:p>
          <a:p>
            <a:endParaRPr lang="en-US" sz="4000" i="1" dirty="0" smtClean="0">
              <a:solidFill>
                <a:schemeClr val="bg1"/>
              </a:solidFill>
            </a:endParaRPr>
          </a:p>
          <a:p>
            <a:pPr algn="r"/>
            <a:r>
              <a:rPr lang="en-US" sz="3900" i="1" dirty="0" smtClean="0">
                <a:solidFill>
                  <a:schemeClr val="bg1"/>
                </a:solidFill>
              </a:rPr>
              <a:t>~Jonathan Parnell</a:t>
            </a:r>
            <a:endParaRPr lang="en-US" sz="3900" i="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i="1" dirty="0" smtClean="0">
                <a:solidFill>
                  <a:schemeClr val="bg1"/>
                </a:solidFill>
              </a:rPr>
              <a:t>Why?</a:t>
            </a:r>
            <a:r>
              <a:rPr lang="en-US" sz="4000" dirty="0" smtClean="0">
                <a:solidFill>
                  <a:schemeClr val="bg1"/>
                </a:solidFill>
              </a:rPr>
              <a:t> </a:t>
            </a:r>
            <a:r>
              <a:rPr lang="en-US" sz="4000" b="1" dirty="0" smtClean="0">
                <a:solidFill>
                  <a:schemeClr val="bg1"/>
                </a:solidFill>
              </a:rPr>
              <a:t>SO THAT THEY AGAIN WILL KNOW GOD AND TO WORSHIP HIM </a:t>
            </a:r>
            <a:r>
              <a:rPr lang="en-US" sz="4000" b="1" dirty="0" smtClean="0">
                <a:solidFill>
                  <a:schemeClr val="bg1"/>
                </a:solidFill>
              </a:rPr>
              <a:t>ALONE.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046988"/>
          </a:xfrm>
          <a:prstGeom prst="rect">
            <a:avLst/>
          </a:prstGeom>
          <a:noFill/>
        </p:spPr>
        <p:txBody>
          <a:bodyPr wrap="square" rtlCol="0">
            <a:spAutoFit/>
          </a:bodyPr>
          <a:lstStyle/>
          <a:p>
            <a:pPr algn="r"/>
            <a:r>
              <a:rPr lang="en-US" sz="3200" dirty="0" err="1" smtClean="0">
                <a:solidFill>
                  <a:schemeClr val="bg1"/>
                </a:solidFill>
              </a:rPr>
              <a:t>Exo</a:t>
            </a:r>
            <a:r>
              <a:rPr lang="en-US" sz="3200" dirty="0" smtClean="0">
                <a:solidFill>
                  <a:schemeClr val="bg1"/>
                </a:solidFill>
              </a:rPr>
              <a:t> 20: 2</a:t>
            </a:r>
            <a:endParaRPr lang="en-US" sz="3200" dirty="0" smtClean="0">
              <a:solidFill>
                <a:schemeClr val="bg1"/>
              </a:solidFill>
            </a:endParaRPr>
          </a:p>
          <a:p>
            <a:r>
              <a:rPr lang="en-US" sz="4000" dirty="0" smtClean="0">
                <a:solidFill>
                  <a:schemeClr val="bg1"/>
                </a:solidFill>
              </a:rPr>
              <a:t>I am the LORD your God, who brought you out of Egypt, out of the land of </a:t>
            </a:r>
            <a:r>
              <a:rPr lang="en-US" sz="4000" dirty="0" smtClean="0">
                <a:solidFill>
                  <a:schemeClr val="bg1"/>
                </a:solidFill>
              </a:rPr>
              <a:t>slavery</a:t>
            </a:r>
            <a:r>
              <a:rPr lang="en-US" sz="4000" dirty="0" smtClean="0">
                <a:solidFill>
                  <a:schemeClr val="bg1"/>
                </a:solidFill>
              </a:rPr>
              <a:t>.</a:t>
            </a:r>
            <a:r>
              <a:rPr lang="en-US" sz="4000" dirty="0" smtClean="0">
                <a:solidFill>
                  <a:schemeClr val="bg1"/>
                </a:solidFill>
              </a:rPr>
              <a:t> </a:t>
            </a:r>
          </a:p>
          <a:p>
            <a:r>
              <a:rPr lang="zh-TW" altLang="en-US" sz="4000" dirty="0" smtClean="0">
                <a:solidFill>
                  <a:schemeClr val="bg1"/>
                </a:solidFill>
              </a:rPr>
              <a:t>我 </a:t>
            </a:r>
            <a:r>
              <a:rPr lang="zh-TW" altLang="en-US" sz="4000" dirty="0" smtClean="0">
                <a:solidFill>
                  <a:schemeClr val="bg1"/>
                </a:solidFill>
              </a:rPr>
              <a:t>是 耶 和 華 ─ 你 的 神 ， 曾 將 你 從 埃 及 地 為 奴 之 家 領 出 來 。</a:t>
            </a:r>
            <a:endParaRPr lang="en-US" sz="40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b="1" dirty="0" smtClean="0">
                <a:solidFill>
                  <a:schemeClr val="bg1"/>
                </a:solidFill>
              </a:rPr>
              <a:t>I am UNLIKE your oppressive, self-seeking slave masters of old BUT Your true Lord who loves you, is faithful to you, is passionate about you, who has placed My image IN YOU, and in whom you are freed to live a wholly, holy life.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800767"/>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19: 30</a:t>
            </a:r>
            <a:endParaRPr lang="en-US" sz="3200" dirty="0" smtClean="0">
              <a:solidFill>
                <a:schemeClr val="bg1"/>
              </a:solidFill>
            </a:endParaRPr>
          </a:p>
          <a:p>
            <a:r>
              <a:rPr lang="en-US" sz="7000" dirty="0" smtClean="0">
                <a:solidFill>
                  <a:schemeClr val="bg1"/>
                </a:solidFill>
              </a:rPr>
              <a:t>It is finished.</a:t>
            </a:r>
          </a:p>
          <a:p>
            <a:r>
              <a:rPr lang="zh-CN" altLang="en-US" sz="7000" dirty="0" smtClean="0">
                <a:solidFill>
                  <a:schemeClr val="bg1"/>
                </a:solidFill>
              </a:rPr>
              <a:t>成 了！</a:t>
            </a:r>
            <a:endParaRPr lang="en-US" sz="7000" b="1"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154710"/>
          </a:xfrm>
          <a:prstGeom prst="rect">
            <a:avLst/>
          </a:prstGeom>
          <a:noFill/>
        </p:spPr>
        <p:txBody>
          <a:bodyPr wrap="square" rtlCol="0">
            <a:spAutoFit/>
          </a:bodyPr>
          <a:lstStyle/>
          <a:p>
            <a:r>
              <a:rPr lang="en-US" sz="4000" i="1" dirty="0" smtClean="0">
                <a:solidFill>
                  <a:schemeClr val="bg1"/>
                </a:solidFill>
              </a:rPr>
              <a:t>We risk living soul-exhausted lives, and wondering why God isn’t more real to us, why we’re exhausted and grumpy.</a:t>
            </a:r>
          </a:p>
          <a:p>
            <a:endParaRPr lang="en-US" sz="4000" i="1" dirty="0" smtClean="0">
              <a:solidFill>
                <a:schemeClr val="bg1"/>
              </a:solidFill>
            </a:endParaRPr>
          </a:p>
          <a:p>
            <a:pPr algn="r"/>
            <a:r>
              <a:rPr lang="en-US" sz="3900" i="1" dirty="0" smtClean="0">
                <a:solidFill>
                  <a:schemeClr val="bg1"/>
                </a:solidFill>
              </a:rPr>
              <a:t>~Ray </a:t>
            </a:r>
            <a:r>
              <a:rPr lang="en-US" sz="3900" i="1" dirty="0" err="1" smtClean="0">
                <a:solidFill>
                  <a:schemeClr val="bg1"/>
                </a:solidFill>
              </a:rPr>
              <a:t>Ortlund</a:t>
            </a:r>
            <a:endParaRPr lang="en-US" sz="3900" i="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err="1" smtClean="0">
                <a:solidFill>
                  <a:schemeClr val="bg1"/>
                </a:solidFill>
              </a:rPr>
              <a:t>Jn</a:t>
            </a:r>
            <a:r>
              <a:rPr lang="en-US" sz="3200" dirty="0" smtClean="0">
                <a:solidFill>
                  <a:schemeClr val="bg1"/>
                </a:solidFill>
              </a:rPr>
              <a:t> 19: 30</a:t>
            </a:r>
            <a:endParaRPr lang="en-US" sz="3200" dirty="0" smtClean="0">
              <a:solidFill>
                <a:schemeClr val="bg1"/>
              </a:solidFill>
            </a:endParaRPr>
          </a:p>
          <a:p>
            <a:r>
              <a:rPr lang="en-US" sz="4000" b="1" dirty="0" smtClean="0">
                <a:solidFill>
                  <a:schemeClr val="bg1"/>
                </a:solidFill>
              </a:rPr>
              <a:t>See what great love the Father has lavished on us, that we should be called children of God! And that is what we are! </a:t>
            </a:r>
            <a:r>
              <a:rPr lang="en-US" sz="4000" dirty="0" smtClean="0">
                <a:solidFill>
                  <a:schemeClr val="bg1"/>
                </a:solidFill>
              </a:rPr>
              <a:t>The reason the world does not know us is that it did not know </a:t>
            </a:r>
            <a:r>
              <a:rPr lang="en-US" sz="4000" dirty="0" smtClean="0">
                <a:solidFill>
                  <a:schemeClr val="bg1"/>
                </a:solidFill>
              </a:rPr>
              <a:t>him.</a:t>
            </a:r>
          </a:p>
          <a:p>
            <a:r>
              <a:rPr lang="zh-TW" altLang="en-US" sz="4000" b="1" dirty="0" smtClean="0">
                <a:solidFill>
                  <a:schemeClr val="bg1"/>
                </a:solidFill>
              </a:rPr>
              <a:t>你 看 父 賜 給 我 們 是 何 等 的 慈 愛 ， 使 我 們 得 稱 為 神 的 兒 女 ； 我 們 也 真 是 他 的 兒 女 。 </a:t>
            </a:r>
            <a:r>
              <a:rPr lang="zh-TW" altLang="en-US" sz="4000" dirty="0" smtClean="0">
                <a:solidFill>
                  <a:schemeClr val="bg1"/>
                </a:solidFill>
              </a:rPr>
              <a:t>世 人 所 以 不 認 識 我 們 ， 是 因 未 曾 認 識 他 。</a:t>
            </a:r>
            <a:endParaRPr lang="en-US" sz="4000" b="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770537"/>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In </a:t>
            </a:r>
            <a:r>
              <a:rPr lang="en-US" sz="4000" dirty="0" smtClean="0">
                <a:solidFill>
                  <a:schemeClr val="bg1"/>
                </a:solidFill>
              </a:rPr>
              <a:t>the place of that toxic </a:t>
            </a:r>
            <a:r>
              <a:rPr lang="en-US" sz="4000" dirty="0" smtClean="0">
                <a:solidFill>
                  <a:schemeClr val="bg1"/>
                </a:solidFill>
              </a:rPr>
              <a:t>chain </a:t>
            </a:r>
            <a:r>
              <a:rPr lang="en-US" sz="3200" dirty="0" smtClean="0">
                <a:solidFill>
                  <a:schemeClr val="bg1"/>
                </a:solidFill>
              </a:rPr>
              <a:t>(of achieving </a:t>
            </a:r>
            <a:r>
              <a:rPr lang="en-US" sz="3200" dirty="0" smtClean="0">
                <a:solidFill>
                  <a:schemeClr val="bg1"/>
                </a:solidFill>
              </a:rPr>
              <a:t>great, accomplishing much, performing flawlessly, possessing plenty, </a:t>
            </a:r>
            <a:r>
              <a:rPr lang="en-US" sz="3200" dirty="0" smtClean="0">
                <a:solidFill>
                  <a:schemeClr val="bg1"/>
                </a:solidFill>
              </a:rPr>
              <a:t>be </a:t>
            </a:r>
            <a:r>
              <a:rPr lang="en-US" sz="3200" dirty="0" smtClean="0">
                <a:solidFill>
                  <a:schemeClr val="bg1"/>
                </a:solidFill>
              </a:rPr>
              <a:t>super well-liked by </a:t>
            </a:r>
            <a:r>
              <a:rPr lang="en-US" sz="3200" dirty="0" smtClean="0">
                <a:solidFill>
                  <a:schemeClr val="bg1"/>
                </a:solidFill>
              </a:rPr>
              <a:t>as many as possible), </a:t>
            </a:r>
            <a:r>
              <a:rPr lang="en-US" sz="4000" dirty="0" smtClean="0">
                <a:solidFill>
                  <a:schemeClr val="bg1"/>
                </a:solidFill>
              </a:rPr>
              <a:t>we find the loving, forgiving hands of JC who will take us through all of life’s journey from now till that final, lively Sabbath-rest </a:t>
            </a:r>
            <a:r>
              <a:rPr lang="en-US" sz="4000" dirty="0" smtClean="0">
                <a:solidFill>
                  <a:schemeClr val="bg1"/>
                </a:solidFill>
              </a:rPr>
              <a:t>in </a:t>
            </a:r>
            <a:r>
              <a:rPr lang="en-US" sz="4000" dirty="0" smtClean="0">
                <a:solidFill>
                  <a:schemeClr val="bg1"/>
                </a:solidFill>
              </a:rPr>
              <a:t>God.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b="1" dirty="0" smtClean="0">
                <a:solidFill>
                  <a:schemeClr val="bg1"/>
                </a:solidFill>
              </a:rPr>
              <a:t>Let “all the theology” sink deep into our </a:t>
            </a:r>
            <a:r>
              <a:rPr lang="en-US" sz="4000" b="1" dirty="0" smtClean="0">
                <a:solidFill>
                  <a:schemeClr val="bg1"/>
                </a:solidFill>
              </a:rPr>
              <a:t>consciousness.</a:t>
            </a:r>
          </a:p>
          <a:p>
            <a:endParaRPr lang="en-US" sz="4000" b="1" dirty="0" smtClean="0">
              <a:solidFill>
                <a:schemeClr val="bg1"/>
              </a:solidFill>
            </a:endParaRPr>
          </a:p>
          <a:p>
            <a:r>
              <a:rPr lang="en-US" sz="4000" b="1" dirty="0" smtClean="0">
                <a:solidFill>
                  <a:schemeClr val="bg1"/>
                </a:solidFill>
              </a:rPr>
              <a:t>Build up the discipline of the </a:t>
            </a:r>
            <a:r>
              <a:rPr lang="en-US" sz="4000" b="1" dirty="0" err="1" smtClean="0">
                <a:solidFill>
                  <a:schemeClr val="bg1"/>
                </a:solidFill>
              </a:rPr>
              <a:t>sabbath</a:t>
            </a:r>
            <a:r>
              <a:rPr lang="en-US" sz="4000" b="1" dirty="0" smtClean="0">
                <a:solidFill>
                  <a:schemeClr val="bg1"/>
                </a:solidFill>
              </a:rPr>
              <a:t> from “all the theology” that now permeates our </a:t>
            </a:r>
            <a:r>
              <a:rPr lang="en-US" sz="4000" b="1" dirty="0" smtClean="0">
                <a:solidFill>
                  <a:schemeClr val="bg1"/>
                </a:solidFill>
              </a:rPr>
              <a:t>consciousness.</a:t>
            </a:r>
            <a:endParaRPr lang="en-US" sz="4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lide(fromTop)">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slide(fromTop)">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In the Midst of Holy Stillness:</a:t>
            </a:r>
            <a:endParaRPr lang="en-US" sz="4000" u="sng" dirty="0" smtClean="0">
              <a:solidFill>
                <a:schemeClr val="bg1"/>
              </a:solidFill>
            </a:endParaRPr>
          </a:p>
          <a:p>
            <a:r>
              <a:rPr lang="en-US" sz="4000" dirty="0" smtClean="0">
                <a:solidFill>
                  <a:schemeClr val="bg1"/>
                </a:solidFill>
              </a:rPr>
              <a:t>Ask: </a:t>
            </a:r>
            <a:r>
              <a:rPr lang="en-US" sz="4000" b="1" i="1" dirty="0" smtClean="0">
                <a:solidFill>
                  <a:schemeClr val="bg1"/>
                </a:solidFill>
              </a:rPr>
              <a:t>How is this hour/ day/ week/ month/ year any different (made holy) than other hours/ days/ weeks/ months/ years?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678204"/>
          </a:xfrm>
          <a:prstGeom prst="rect">
            <a:avLst/>
          </a:prstGeom>
          <a:noFill/>
        </p:spPr>
        <p:txBody>
          <a:bodyPr wrap="square" rtlCol="0">
            <a:spAutoFit/>
          </a:bodyPr>
          <a:lstStyle/>
          <a:p>
            <a:pPr algn="r"/>
            <a:r>
              <a:rPr lang="en-US" sz="3200" dirty="0" smtClean="0">
                <a:solidFill>
                  <a:schemeClr val="bg1"/>
                </a:solidFill>
              </a:rPr>
              <a:t>Gen 1: 31- 2: 3</a:t>
            </a:r>
            <a:endParaRPr lang="en-US" sz="3200" dirty="0" smtClean="0">
              <a:solidFill>
                <a:schemeClr val="bg1"/>
              </a:solidFill>
            </a:endParaRPr>
          </a:p>
          <a:p>
            <a:r>
              <a:rPr lang="en-US" altLang="zh-TW" sz="3600" baseline="30000" dirty="0" smtClean="0">
                <a:solidFill>
                  <a:schemeClr val="bg1"/>
                </a:solidFill>
              </a:rPr>
              <a:t>31 </a:t>
            </a:r>
            <a:r>
              <a:rPr lang="zh-TW" altLang="en-US" sz="3800" dirty="0" smtClean="0">
                <a:solidFill>
                  <a:schemeClr val="bg1"/>
                </a:solidFill>
              </a:rPr>
              <a:t>神 </a:t>
            </a:r>
            <a:r>
              <a:rPr lang="zh-TW" altLang="en-US" sz="3800" dirty="0" smtClean="0">
                <a:solidFill>
                  <a:schemeClr val="bg1"/>
                </a:solidFill>
              </a:rPr>
              <a:t>看 著 一 切 所 造 的 都 甚 好 。 有 晚 上 ， 有 早 晨 ， 是 第 六 日 </a:t>
            </a:r>
            <a:r>
              <a:rPr lang="zh-TW" altLang="en-US" sz="3800" dirty="0" smtClean="0">
                <a:solidFill>
                  <a:schemeClr val="bg1"/>
                </a:solidFill>
              </a:rPr>
              <a:t>。</a:t>
            </a:r>
            <a:r>
              <a:rPr lang="en-US" altLang="zh-TW" sz="3800" dirty="0" smtClean="0">
                <a:solidFill>
                  <a:schemeClr val="bg1"/>
                </a:solidFill>
              </a:rPr>
              <a:t> </a:t>
            </a:r>
            <a:r>
              <a:rPr lang="en-US" altLang="zh-TW" sz="4000" baseline="30000" dirty="0" smtClean="0">
                <a:solidFill>
                  <a:schemeClr val="bg1"/>
                </a:solidFill>
              </a:rPr>
              <a:t>1 </a:t>
            </a:r>
            <a:r>
              <a:rPr lang="zh-TW" altLang="en-US" sz="3800" dirty="0" smtClean="0">
                <a:solidFill>
                  <a:schemeClr val="bg1"/>
                </a:solidFill>
              </a:rPr>
              <a:t>天 </a:t>
            </a:r>
            <a:r>
              <a:rPr lang="zh-TW" altLang="en-US" sz="3800" dirty="0" smtClean="0">
                <a:solidFill>
                  <a:schemeClr val="bg1"/>
                </a:solidFill>
              </a:rPr>
              <a:t>地 萬 物 都 造 齊 了 </a:t>
            </a:r>
            <a:r>
              <a:rPr lang="zh-CN" altLang="en-US" sz="3800" dirty="0" smtClean="0">
                <a:solidFill>
                  <a:schemeClr val="bg1"/>
                </a:solidFill>
              </a:rPr>
              <a:t>。</a:t>
            </a:r>
            <a:r>
              <a:rPr lang="en-US" altLang="zh-TW" sz="4000" baseline="30000" dirty="0" smtClean="0">
                <a:solidFill>
                  <a:schemeClr val="bg1"/>
                </a:solidFill>
              </a:rPr>
              <a:t>2 </a:t>
            </a:r>
            <a:r>
              <a:rPr lang="zh-TW" altLang="en-US" sz="3800" dirty="0" smtClean="0">
                <a:solidFill>
                  <a:schemeClr val="bg1"/>
                </a:solidFill>
              </a:rPr>
              <a:t>到 </a:t>
            </a:r>
            <a:r>
              <a:rPr lang="zh-TW" altLang="en-US" sz="3800" dirty="0" smtClean="0">
                <a:solidFill>
                  <a:schemeClr val="bg1"/>
                </a:solidFill>
              </a:rPr>
              <a:t>第 七 日 ， 神 造 物 的 工 已 經 完 畢 ， 就 在 第 七 日 歇 了 他 一 切 的 工 ， 安 息 了 </a:t>
            </a:r>
            <a:r>
              <a:rPr lang="zh-CN" altLang="en-US" sz="3800" dirty="0" smtClean="0">
                <a:solidFill>
                  <a:schemeClr val="bg1"/>
                </a:solidFill>
              </a:rPr>
              <a:t>。</a:t>
            </a:r>
            <a:r>
              <a:rPr lang="en-US" altLang="zh-TW" sz="4000" baseline="30000" dirty="0" smtClean="0">
                <a:solidFill>
                  <a:schemeClr val="bg1"/>
                </a:solidFill>
              </a:rPr>
              <a:t> </a:t>
            </a:r>
            <a:r>
              <a:rPr lang="en-US" altLang="zh-TW" sz="4000" baseline="30000" dirty="0" smtClean="0">
                <a:solidFill>
                  <a:schemeClr val="bg1"/>
                </a:solidFill>
              </a:rPr>
              <a:t>3</a:t>
            </a:r>
            <a:r>
              <a:rPr lang="en-US" altLang="zh-TW" sz="4000" dirty="0" smtClean="0">
                <a:solidFill>
                  <a:schemeClr val="bg1"/>
                </a:solidFill>
              </a:rPr>
              <a:t> </a:t>
            </a:r>
            <a:r>
              <a:rPr lang="zh-TW" altLang="en-US" sz="3800" dirty="0" smtClean="0">
                <a:solidFill>
                  <a:schemeClr val="bg1"/>
                </a:solidFill>
              </a:rPr>
              <a:t>神 </a:t>
            </a:r>
            <a:r>
              <a:rPr lang="zh-TW" altLang="en-US" sz="3800" dirty="0" smtClean="0">
                <a:solidFill>
                  <a:schemeClr val="bg1"/>
                </a:solidFill>
              </a:rPr>
              <a:t>賜 福 給 第 七 日 ， 定 為 聖 日 ； 因 為 在 這 日 ， 神 歇 了 他 一 切 創 造 的 工 ， 就 安 息 了 。</a:t>
            </a:r>
            <a:endParaRPr lang="zh-TW" altLang="en-US" sz="38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smtClean="0">
                <a:solidFill>
                  <a:schemeClr val="bg1"/>
                </a:solidFill>
              </a:rPr>
              <a:t>Heb 4: 9-13</a:t>
            </a:r>
            <a:endParaRPr lang="en-US" sz="3200" dirty="0" smtClean="0">
              <a:solidFill>
                <a:schemeClr val="bg1"/>
              </a:solidFill>
            </a:endParaRPr>
          </a:p>
          <a:p>
            <a:r>
              <a:rPr lang="en-US" sz="4000" dirty="0" smtClean="0">
                <a:solidFill>
                  <a:schemeClr val="bg1"/>
                </a:solidFill>
              </a:rPr>
              <a:t>9 There remains, then, a Sabbath-rest for the people of God; 10 for anyone who enters God’s rest also rests from their works, just as God did from His. 11 Let us, therefore, make every effort to enter that rest, so that no one will perish by following their example of disobedience</a:t>
            </a:r>
            <a:r>
              <a:rPr lang="en-US" sz="4000" dirty="0" smtClean="0">
                <a:solidFill>
                  <a:schemeClr val="bg1"/>
                </a:solidFill>
              </a:rPr>
              <a:t>.</a:t>
            </a:r>
            <a:endParaRPr lang="en-US" sz="40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Heb 4: 9-13</a:t>
            </a:r>
            <a:endParaRPr lang="en-US" sz="3200" dirty="0" smtClean="0">
              <a:solidFill>
                <a:schemeClr val="bg1"/>
              </a:solidFill>
            </a:endParaRPr>
          </a:p>
          <a:p>
            <a:r>
              <a:rPr lang="en-US" sz="4000" dirty="0" smtClean="0">
                <a:solidFill>
                  <a:schemeClr val="bg1"/>
                </a:solidFill>
              </a:rPr>
              <a:t>12 </a:t>
            </a:r>
            <a:r>
              <a:rPr lang="en-US" sz="4000" dirty="0" smtClean="0">
                <a:solidFill>
                  <a:schemeClr val="bg1"/>
                </a:solidFill>
              </a:rPr>
              <a:t>For the word of God is alive and active. Sharper than any double-edged sword, it penetrates even to dividing soul and spirit, joints and marrow; it judges the thoughts and attitudes of the heart. 13 Nothing in all creation is hidden from God’s sight. Everything is uncovered and laid bare before the eyes of Him to whom we must give account. </a:t>
            </a:r>
            <a:endParaRPr lang="en-US" sz="40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smtClean="0">
                <a:solidFill>
                  <a:schemeClr val="bg1"/>
                </a:solidFill>
              </a:rPr>
              <a:t>Heb 4: 9-13</a:t>
            </a:r>
            <a:endParaRPr lang="en-US" sz="3200" dirty="0" smtClean="0">
              <a:solidFill>
                <a:schemeClr val="bg1"/>
              </a:solidFill>
            </a:endParaRPr>
          </a:p>
          <a:p>
            <a:r>
              <a:rPr lang="en-US" altLang="zh-TW" sz="4000" baseline="30000" dirty="0" smtClean="0">
                <a:solidFill>
                  <a:schemeClr val="bg1"/>
                </a:solidFill>
              </a:rPr>
              <a:t>9 </a:t>
            </a:r>
            <a:r>
              <a:rPr lang="zh-TW" altLang="en-US" sz="4000" dirty="0" smtClean="0">
                <a:solidFill>
                  <a:schemeClr val="bg1"/>
                </a:solidFill>
              </a:rPr>
              <a:t>這 樣 看 來 ， 必 另 有 一 安 息 日 的 安 息 為 神 的 子 民 存 留 </a:t>
            </a:r>
            <a:r>
              <a:rPr lang="zh-TW" altLang="en-US" sz="4000" dirty="0" smtClean="0">
                <a:solidFill>
                  <a:schemeClr val="bg1"/>
                </a:solidFill>
              </a:rPr>
              <a:t>。</a:t>
            </a:r>
            <a:r>
              <a:rPr lang="en-US" altLang="zh-TW" sz="4000" baseline="30000" dirty="0" smtClean="0">
                <a:solidFill>
                  <a:schemeClr val="bg1"/>
                </a:solidFill>
              </a:rPr>
              <a:t>10</a:t>
            </a:r>
            <a:r>
              <a:rPr lang="en-US" altLang="zh-TW" sz="4000" baseline="30000" dirty="0" smtClean="0">
                <a:solidFill>
                  <a:schemeClr val="bg1"/>
                </a:solidFill>
              </a:rPr>
              <a:t> </a:t>
            </a:r>
            <a:r>
              <a:rPr lang="zh-TW" altLang="en-US" sz="4000" dirty="0" smtClean="0">
                <a:solidFill>
                  <a:schemeClr val="bg1"/>
                </a:solidFill>
              </a:rPr>
              <a:t>因 為 那 進 入 安 息 的 ， 乃 是 歇 了 自 己 的 工 ， 正 如 神 歇 了 他 的 工 一 樣 </a:t>
            </a:r>
            <a:r>
              <a:rPr lang="zh-TW" altLang="en-US" sz="4000" dirty="0" smtClean="0">
                <a:solidFill>
                  <a:schemeClr val="bg1"/>
                </a:solidFill>
              </a:rPr>
              <a:t>。</a:t>
            </a:r>
            <a:r>
              <a:rPr lang="en-US" altLang="zh-TW" sz="4000" baseline="30000" dirty="0" smtClean="0">
                <a:solidFill>
                  <a:schemeClr val="bg1"/>
                </a:solidFill>
              </a:rPr>
              <a:t>11</a:t>
            </a:r>
            <a:r>
              <a:rPr lang="en-US" altLang="zh-TW" sz="4000" baseline="30000" dirty="0" smtClean="0">
                <a:solidFill>
                  <a:schemeClr val="bg1"/>
                </a:solidFill>
              </a:rPr>
              <a:t> </a:t>
            </a:r>
            <a:r>
              <a:rPr lang="zh-TW" altLang="en-US" sz="4000" dirty="0" smtClean="0">
                <a:solidFill>
                  <a:schemeClr val="bg1"/>
                </a:solidFill>
              </a:rPr>
              <a:t>所 以 ， 我 們 務 必 竭 力 進 入 那 安 息 ， 免 得 有 人 學 那 不 信 從 的 樣 子 跌 倒 了 </a:t>
            </a:r>
            <a:r>
              <a:rPr lang="zh-TW" altLang="en-US" sz="4000" dirty="0" smtClean="0">
                <a:solidFill>
                  <a:schemeClr val="bg1"/>
                </a:solidFill>
              </a:rPr>
              <a:t>。</a:t>
            </a:r>
            <a:endParaRPr lang="zh-TW" altLang="en-US" sz="4000"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pPr algn="r"/>
            <a:r>
              <a:rPr lang="en-US" sz="3200" dirty="0" smtClean="0">
                <a:solidFill>
                  <a:schemeClr val="bg1"/>
                </a:solidFill>
              </a:rPr>
              <a:t>Heb 4: 9-13</a:t>
            </a:r>
            <a:endParaRPr lang="en-US" sz="3200" dirty="0" smtClean="0">
              <a:solidFill>
                <a:schemeClr val="bg1"/>
              </a:solidFill>
            </a:endParaRPr>
          </a:p>
          <a:p>
            <a:r>
              <a:rPr lang="en-US" altLang="zh-TW" sz="4000" baseline="30000" dirty="0" smtClean="0">
                <a:solidFill>
                  <a:schemeClr val="bg1"/>
                </a:solidFill>
              </a:rPr>
              <a:t>12</a:t>
            </a:r>
            <a:r>
              <a:rPr lang="en-US" altLang="zh-TW" sz="4000" baseline="30000" dirty="0" smtClean="0">
                <a:solidFill>
                  <a:schemeClr val="bg1"/>
                </a:solidFill>
              </a:rPr>
              <a:t> </a:t>
            </a:r>
            <a:r>
              <a:rPr lang="zh-TW" altLang="en-US" sz="4000" dirty="0" smtClean="0">
                <a:solidFill>
                  <a:schemeClr val="bg1"/>
                </a:solidFill>
              </a:rPr>
              <a:t>神 的 道 是 活 潑 的 ， 是 有 功 效 的 ， 比 一 切 兩 刃 的 劍 更 快 ， 甚 至 魂 與 靈 ， 骨 節 與 骨 髓 ， 都 能 刺 入 、 剖 開 ， 連 心 中 的 思 念 和 主 意 都 能 辨 明 </a:t>
            </a:r>
            <a:r>
              <a:rPr lang="zh-TW" altLang="en-US" sz="4000" dirty="0" smtClean="0">
                <a:solidFill>
                  <a:schemeClr val="bg1"/>
                </a:solidFill>
              </a:rPr>
              <a:t>。</a:t>
            </a:r>
            <a:r>
              <a:rPr lang="en-US" altLang="zh-TW" sz="4000" baseline="30000" dirty="0" smtClean="0">
                <a:solidFill>
                  <a:schemeClr val="bg1"/>
                </a:solidFill>
              </a:rPr>
              <a:t>13</a:t>
            </a:r>
            <a:r>
              <a:rPr lang="en-US" altLang="zh-TW" sz="4000" baseline="30000" dirty="0" smtClean="0">
                <a:solidFill>
                  <a:schemeClr val="bg1"/>
                </a:solidFill>
              </a:rPr>
              <a:t> </a:t>
            </a:r>
            <a:r>
              <a:rPr lang="zh-TW" altLang="en-US" sz="4000" dirty="0" smtClean="0">
                <a:solidFill>
                  <a:schemeClr val="bg1"/>
                </a:solidFill>
              </a:rPr>
              <a:t>並 且 被 造 的 沒 有 一 樣 在 他 面 前 不 顯 然 的 ； 原 來 萬 物 在 那 與 我 們 有 關 係 的 主 眼 前 ， 都 是 赤 露 敞 開 的 。</a:t>
            </a:r>
            <a:endParaRPr lang="zh-TW" altLang="en-US" sz="4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Instruction:</a:t>
            </a:r>
            <a:endParaRPr lang="en-US" sz="4000" u="sng" dirty="0" smtClean="0">
              <a:solidFill>
                <a:schemeClr val="bg1"/>
              </a:solidFill>
            </a:endParaRPr>
          </a:p>
          <a:p>
            <a:r>
              <a:rPr lang="en-US" sz="4000" b="1" dirty="0" smtClean="0">
                <a:solidFill>
                  <a:schemeClr val="bg1"/>
                </a:solidFill>
              </a:rPr>
              <a:t>In any </a:t>
            </a:r>
            <a:r>
              <a:rPr lang="en-US" sz="4000" b="1" dirty="0" err="1" smtClean="0">
                <a:solidFill>
                  <a:schemeClr val="bg1"/>
                </a:solidFill>
              </a:rPr>
              <a:t>sabbath</a:t>
            </a:r>
            <a:r>
              <a:rPr lang="en-US" sz="4000" b="1" dirty="0" smtClean="0">
                <a:solidFill>
                  <a:schemeClr val="bg1"/>
                </a:solidFill>
              </a:rPr>
              <a:t>, we are shaped to be God-minded and God-dependent </a:t>
            </a:r>
            <a:r>
              <a:rPr lang="en-US" sz="4000" b="1" dirty="0" smtClean="0">
                <a:solidFill>
                  <a:schemeClr val="bg1"/>
                </a:solidFill>
              </a:rPr>
              <a:t>people</a:t>
            </a:r>
            <a:r>
              <a:rPr lang="en-US" sz="4000" b="1" dirty="0" smtClean="0">
                <a:solidFill>
                  <a:schemeClr val="bg1"/>
                </a:solidFill>
              </a:rPr>
              <a:t>.</a:t>
            </a:r>
            <a:r>
              <a:rPr lang="en-US" sz="4000" b="1" dirty="0" smtClean="0">
                <a:solidFill>
                  <a:schemeClr val="bg1"/>
                </a:solidFill>
              </a:rPr>
              <a:t> </a:t>
            </a:r>
          </a:p>
          <a:p>
            <a:r>
              <a:rPr lang="zh-CN" altLang="en-US" sz="4000" b="1" dirty="0" smtClean="0">
                <a:solidFill>
                  <a:schemeClr val="bg1"/>
                </a:solidFill>
              </a:rPr>
              <a:t>在任何的安息中，我們被塑造為以神為主、仰賴上帝的人。</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sz="7000" b="1" dirty="0" smtClean="0">
                <a:solidFill>
                  <a:prstClr val="white"/>
                </a:solidFill>
              </a:rPr>
              <a:t>In the Midst of Haunting Stillness</a:t>
            </a:r>
            <a:endParaRPr lang="en-US" sz="7000" b="1" dirty="0">
              <a:solidFill>
                <a:prstClr val="white"/>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1168</Words>
  <Application>Microsoft Office PowerPoint</Application>
  <PresentationFormat>On-screen Show (4:3)</PresentationFormat>
  <Paragraphs>65</Paragraphs>
  <Slides>29</Slides>
  <Notes>0</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Office Theme</vt:lpstr>
      <vt:lpstr>2_Office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101</cp:revision>
  <dcterms:created xsi:type="dcterms:W3CDTF">2015-05-17T06:09:38Z</dcterms:created>
  <dcterms:modified xsi:type="dcterms:W3CDTF">2016-05-01T04:18:32Z</dcterms:modified>
</cp:coreProperties>
</file>