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0" r:id="rId18"/>
    <p:sldId id="271" r:id="rId19"/>
    <p:sldId id="272" r:id="rId20"/>
    <p:sldId id="273" r:id="rId21"/>
    <p:sldId id="276" r:id="rId22"/>
    <p:sldId id="275" r:id="rId23"/>
    <p:sldId id="277" r:id="rId24"/>
    <p:sldId id="278" r:id="rId25"/>
    <p:sldId id="281" r:id="rId26"/>
    <p:sldId id="283" r:id="rId27"/>
    <p:sldId id="284" r:id="rId28"/>
    <p:sldId id="282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4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8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0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4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3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2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2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1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9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1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74C44-B092-4050-8A11-003EE46A5B0F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9E5D7-AFCD-4DFB-BA66-C4EDB4F6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03470"/>
          </a:xfrm>
        </p:spPr>
        <p:txBody>
          <a:bodyPr/>
          <a:lstStyle/>
          <a:p>
            <a:r>
              <a:rPr lang="zh-CN" altLang="en-US" b="1" dirty="0"/>
              <a:t>离开耶和华的面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黄力夫弟兄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北</a:t>
            </a:r>
            <a:r>
              <a:rPr lang="zh-CN" altLang="en-US" sz="3600" b="1" dirty="0" smtClean="0">
                <a:latin typeface="+mn-ea"/>
              </a:rPr>
              <a:t>卡华人福音基督教会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78802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683"/>
            <a:ext cx="7886700" cy="939972"/>
          </a:xfrm>
        </p:spPr>
        <p:txBody>
          <a:bodyPr/>
          <a:lstStyle/>
          <a:p>
            <a:pPr algn="ctr"/>
            <a:r>
              <a:rPr lang="zh-CN" altLang="en-US" b="1" dirty="0" smtClean="0"/>
              <a:t>哥哥杀了弟弟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5345"/>
            <a:ext cx="7886700" cy="497161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该隐与他兄弟亚伯说话；二人正在田间。该隐起来打他兄弟亚伯，把他杀了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创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人类的第一宗谋杀案。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9345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371"/>
            <a:ext cx="7886700" cy="981536"/>
          </a:xfrm>
        </p:spPr>
        <p:txBody>
          <a:bodyPr/>
          <a:lstStyle/>
          <a:p>
            <a:pPr algn="ctr"/>
            <a:r>
              <a:rPr lang="zh-CN" altLang="en-US" b="1" dirty="0" smtClean="0"/>
              <a:t>该隐离开耶和华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8720"/>
            <a:ext cx="7886700" cy="498824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你种地，地不再给你效力；你必流离飘荡在地上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12</a:t>
            </a:r>
          </a:p>
          <a:p>
            <a:r>
              <a:rPr lang="zh-CN" altLang="en-US" sz="3600" b="1" dirty="0" smtClean="0">
                <a:latin typeface="+mn-ea"/>
              </a:rPr>
              <a:t>你</a:t>
            </a:r>
            <a:r>
              <a:rPr lang="zh-CN" altLang="en-US" sz="3600" b="1" dirty="0">
                <a:latin typeface="+mn-ea"/>
              </a:rPr>
              <a:t>如今赶逐我离开这地，以致不见你面</a:t>
            </a:r>
            <a:r>
              <a:rPr lang="zh-CN" altLang="en-US" sz="3600" b="1" dirty="0" smtClean="0">
                <a:latin typeface="+mn-ea"/>
              </a:rPr>
              <a:t>； 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14</a:t>
            </a:r>
          </a:p>
          <a:p>
            <a:r>
              <a:rPr lang="zh-CN" altLang="en-US" sz="3600" b="1" dirty="0" smtClean="0">
                <a:latin typeface="+mn-ea"/>
              </a:rPr>
              <a:t>神没有要该隐不见他的面。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是该隐要离开耶和</a:t>
            </a:r>
            <a:r>
              <a:rPr lang="zh-CN" altLang="en-US" sz="3600" b="1" dirty="0" smtClean="0">
                <a:latin typeface="+mn-ea"/>
              </a:rPr>
              <a:t>华的面。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465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9120"/>
            <a:ext cx="7886700" cy="873470"/>
          </a:xfrm>
        </p:spPr>
        <p:txBody>
          <a:bodyPr/>
          <a:lstStyle/>
          <a:p>
            <a:pPr algn="ctr"/>
            <a:r>
              <a:rPr lang="zh-CN" altLang="en-US" b="1" dirty="0" smtClean="0"/>
              <a:t>神对罪人仍有恩典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8967"/>
            <a:ext cx="7886700" cy="5087996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我必流离飘荡在地上，凡遇见我的必杀我。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耶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和华对他说：「凡杀该隐的，必遭报七倍。」耶和华就给该隐立一个记号，免得人遇见他就杀他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				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创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14-15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3933"/>
            <a:ext cx="7886700" cy="989849"/>
          </a:xfrm>
        </p:spPr>
        <p:txBody>
          <a:bodyPr/>
          <a:lstStyle/>
          <a:p>
            <a:pPr algn="ctr"/>
            <a:r>
              <a:rPr lang="zh-CN" altLang="en-US" b="1" dirty="0" smtClean="0"/>
              <a:t>罪人越陷越深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3782"/>
            <a:ext cx="7886700" cy="501318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於是该隐离开耶和华的面，去住在伊甸东边挪得之地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16</a:t>
            </a:r>
          </a:p>
          <a:p>
            <a:r>
              <a:rPr lang="zh-CN" altLang="en-US" sz="3600" b="1" dirty="0" smtClean="0">
                <a:latin typeface="+mn-ea"/>
              </a:rPr>
              <a:t>神任凭该隐离开。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从</a:t>
            </a:r>
            <a:r>
              <a:rPr lang="zh-CN" altLang="en-US" sz="3600" b="1" dirty="0" smtClean="0">
                <a:latin typeface="+mn-ea"/>
              </a:rPr>
              <a:t>此人类进入一个新的状态。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心中没有神，心</a:t>
            </a:r>
            <a:r>
              <a:rPr lang="zh-CN" altLang="en-US" sz="3600" b="1" dirty="0" smtClean="0">
                <a:latin typeface="+mn-ea"/>
              </a:rPr>
              <a:t>灵的空虚。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199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996"/>
            <a:ext cx="7886700" cy="956598"/>
          </a:xfrm>
        </p:spPr>
        <p:txBody>
          <a:bodyPr/>
          <a:lstStyle/>
          <a:p>
            <a:pPr algn="ctr"/>
            <a:r>
              <a:rPr lang="zh-CN" altLang="en-US" b="1" dirty="0" smtClean="0"/>
              <a:t>该隐的后代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3535"/>
            <a:ext cx="7886700" cy="491342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该隐与妻子同房，他妻子就怀孕，生了以诺。该隐建造了一座城，就按著他儿子的名将那城叫做以诺。 </a:t>
            </a:r>
            <a:r>
              <a:rPr lang="en-US" altLang="zh-CN" sz="3600" b="1" dirty="0" smtClean="0">
                <a:latin typeface="+mn-ea"/>
              </a:rPr>
              <a:t>						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17</a:t>
            </a:r>
          </a:p>
          <a:p>
            <a:r>
              <a:rPr lang="zh-CN" altLang="en-US" sz="3600" b="1" dirty="0">
                <a:latin typeface="+mn-ea"/>
              </a:rPr>
              <a:t>以诺与神同行，神将他取去，他就不在世了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5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24</a:t>
            </a:r>
          </a:p>
          <a:p>
            <a:r>
              <a:rPr lang="zh-CN" altLang="en-US" sz="3600" b="1" dirty="0" smtClean="0">
                <a:latin typeface="+mn-ea"/>
              </a:rPr>
              <a:t>此以诺，非彼以诺。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904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7309"/>
            <a:ext cx="7886700" cy="956598"/>
          </a:xfrm>
        </p:spPr>
        <p:txBody>
          <a:bodyPr/>
          <a:lstStyle/>
          <a:p>
            <a:pPr algn="ctr"/>
            <a:r>
              <a:rPr lang="zh-CN" altLang="en-US" b="1" dirty="0" smtClean="0"/>
              <a:t>人类的文明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5222"/>
            <a:ext cx="7886700" cy="4921741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该隐建造了一座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城。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建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筑文化。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社会制度的开始。</a:t>
            </a:r>
          </a:p>
          <a:p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就按著他儿子的名将那城叫做以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诺。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人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物崇拜。</a:t>
            </a:r>
            <a:endParaRPr lang="en-US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0750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49943"/>
            <a:ext cx="7886700" cy="572702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</a:rPr>
              <a:t>以诺生以拿；以拿生米户雅利；米户雅利生玛土撒利；玛土撒利生拉麦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家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庭组织的开始。</a:t>
            </a:r>
            <a:endParaRPr lang="en-US" altLang="zh-CN" sz="36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0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91886"/>
            <a:ext cx="7886700" cy="5785077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拉麦娶了两个妻：一个名叫亚大，一个名叫洗拉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		</a:t>
            </a:r>
            <a:r>
              <a:rPr lang="zh-CN" altLang="en-US" sz="3600" b="1" dirty="0" smtClean="0"/>
              <a:t>创 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19</a:t>
            </a:r>
          </a:p>
          <a:p>
            <a:r>
              <a:rPr lang="zh-CN" altLang="en-US" sz="3600" b="1" dirty="0" smtClean="0"/>
              <a:t>多妻家庭制的开始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endParaRPr lang="en-US" sz="3600" b="1" dirty="0"/>
          </a:p>
          <a:p>
            <a:r>
              <a:rPr lang="zh-CN" altLang="en-US" sz="3600" b="1" dirty="0"/>
              <a:t>亚大生雅八；雅</a:t>
            </a:r>
            <a:r>
              <a:rPr lang="zh-CN" altLang="en-US" sz="3600" b="1" dirty="0"/>
              <a:t>八就是住帐棚、牧养牲畜之人的祖师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创 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20</a:t>
            </a:r>
          </a:p>
          <a:p>
            <a:r>
              <a:rPr lang="zh-CN" altLang="en-US" sz="3600" b="1" dirty="0"/>
              <a:t>畜牧</a:t>
            </a:r>
            <a:r>
              <a:rPr lang="zh-CN" altLang="en-US" sz="3600" b="1" dirty="0" smtClean="0"/>
              <a:t>业的开始。</a:t>
            </a:r>
            <a:endParaRPr lang="en-US" altLang="zh-CN" sz="3600" b="1" dirty="0"/>
          </a:p>
          <a:p>
            <a:r>
              <a:rPr lang="zh-CN" altLang="en-US" sz="3600" b="1" dirty="0" smtClean="0"/>
              <a:t>经济事业的开始</a:t>
            </a:r>
            <a:r>
              <a:rPr lang="zh-CN" altLang="en-US" sz="3600" b="1" dirty="0" smtClean="0"/>
              <a:t>。</a:t>
            </a:r>
            <a:endParaRPr lang="en-US" altLang="zh-CN" sz="3600" b="1" dirty="0" smtClean="0"/>
          </a:p>
          <a:p>
            <a:r>
              <a:rPr lang="zh-CN" altLang="en-US" sz="3600" b="1" dirty="0"/>
              <a:t>伏羲（</a:t>
            </a:r>
            <a:r>
              <a:rPr lang="zh-CN" altLang="en-US" sz="3600" b="1" dirty="0" smtClean="0"/>
              <a:t>伏牺）？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866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13657"/>
            <a:ext cx="7886700" cy="5763306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洗拉又生了土八该</a:t>
            </a:r>
            <a:r>
              <a:rPr lang="zh-CN" altLang="en-US" sz="3600" b="1" dirty="0" smtClean="0"/>
              <a:t>隐。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土</a:t>
            </a:r>
            <a:r>
              <a:rPr lang="zh-CN" altLang="en-US" sz="3600" b="1" dirty="0"/>
              <a:t>八该隐；他是打造各样铜铁利器的（或作：是铜匠铁匠的祖师</a:t>
            </a:r>
            <a:r>
              <a:rPr lang="zh-CN" altLang="en-US" sz="3600" b="1" dirty="0" smtClean="0"/>
              <a:t>）</a:t>
            </a:r>
            <a:endParaRPr lang="en-US" altLang="zh-CN" sz="3600" b="1" dirty="0"/>
          </a:p>
          <a:p>
            <a:r>
              <a:rPr lang="zh-CN" altLang="en-US" sz="3600" b="1" dirty="0" smtClean="0"/>
              <a:t>工艺科学的开始。</a:t>
            </a:r>
            <a:endParaRPr lang="en-US" altLang="zh-CN" sz="3600" b="1" dirty="0" smtClean="0"/>
          </a:p>
          <a:p>
            <a:endParaRPr lang="en-US" sz="3600" b="1" dirty="0"/>
          </a:p>
          <a:p>
            <a:r>
              <a:rPr lang="zh-CN" altLang="en-US" sz="3600" b="1" dirty="0"/>
              <a:t>壮年人伤我，我把他杀了；少年人损我，我把他害</a:t>
            </a:r>
            <a:r>
              <a:rPr lang="zh-CN" altLang="en-US" sz="3600" b="1" dirty="0" smtClean="0"/>
              <a:t>了。</a:t>
            </a:r>
            <a:endParaRPr lang="en-US" altLang="zh-CN" sz="3600" b="1" dirty="0" smtClean="0"/>
          </a:p>
          <a:p>
            <a:r>
              <a:rPr lang="zh-CN" altLang="en-US" sz="3600" b="1" dirty="0"/>
              <a:t>军</a:t>
            </a:r>
            <a:r>
              <a:rPr lang="zh-CN" altLang="en-US" sz="3600" b="1" dirty="0" smtClean="0"/>
              <a:t>事行动的开始。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7536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06400"/>
            <a:ext cx="8196036" cy="5770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雅八的兄弟名叫犹八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；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是一切弹琴吹箫之人的祖师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音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乐艺术的开始。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endParaRPr lang="en-US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若杀该隐，遭报七倍，杀拉麦，必遭报七十七倍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法</a:t>
            </a:r>
            <a:r>
              <a:rPr lang="zh-CN" altLang="en-US" sz="3600" b="1" dirty="0" smtClean="0">
                <a:latin typeface="+mn-ea"/>
              </a:rPr>
              <a:t>律制度的开始。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0619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7039"/>
            <a:ext cx="7886700" cy="5569924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端午节问候。</a:t>
            </a:r>
            <a:r>
              <a:rPr lang="en-US" altLang="zh-CN" sz="3600" b="1" dirty="0" smtClean="0"/>
              <a:t>	</a:t>
            </a:r>
          </a:p>
          <a:p>
            <a:r>
              <a:rPr lang="zh-CN" altLang="en-US" sz="3600" b="1" dirty="0" smtClean="0"/>
              <a:t>送粽子给我们？</a:t>
            </a:r>
            <a:endParaRPr lang="en-US" altLang="zh-CN" sz="3600" b="1" dirty="0" smtClean="0"/>
          </a:p>
          <a:p>
            <a:r>
              <a:rPr lang="zh-CN" altLang="en-US" sz="3600" b="1" dirty="0"/>
              <a:t>没</a:t>
            </a:r>
            <a:r>
              <a:rPr lang="zh-CN" altLang="en-US" sz="3600" b="1" dirty="0" smtClean="0"/>
              <a:t>有粽子，只有种子（撒种）。</a:t>
            </a:r>
            <a:endParaRPr lang="en-US" altLang="zh-CN" sz="3600" b="1" dirty="0"/>
          </a:p>
          <a:p>
            <a:r>
              <a:rPr lang="zh-CN" altLang="en-US" sz="3600" b="1" dirty="0">
                <a:solidFill>
                  <a:prstClr val="black"/>
                </a:solidFill>
              </a:rPr>
              <a:t>粽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子要盐，种子要光，盐光临香江，风云聚会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>
                <a:solidFill>
                  <a:prstClr val="black"/>
                </a:solidFill>
              </a:rPr>
              <a:t>教授则雅，叫兽则威，雅威满神州，四海颂恩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r>
              <a:rPr lang="zh-CN" altLang="en-US" sz="3600" b="1" dirty="0" smtClean="0"/>
              <a:t>萌芽则雅，门牙则威，雅威入肖府，喜乐平安。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502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99143"/>
            <a:ext cx="7886700" cy="5777820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壮年人伤我，我把他杀</a:t>
            </a:r>
            <a:r>
              <a:rPr lang="zh-CN" altLang="en-US" sz="3600" b="1" dirty="0" smtClean="0"/>
              <a:t>了。</a:t>
            </a:r>
            <a:endParaRPr lang="en-US" altLang="zh-CN" sz="3600" b="1" dirty="0" smtClean="0"/>
          </a:p>
          <a:p>
            <a:r>
              <a:rPr lang="zh-CN" altLang="en-US" sz="3600" b="1" dirty="0"/>
              <a:t>少年人损我，我把他害</a:t>
            </a:r>
            <a:r>
              <a:rPr lang="zh-CN" altLang="en-US" sz="3600" b="1" dirty="0" smtClean="0"/>
              <a:t>了。</a:t>
            </a:r>
            <a:endParaRPr lang="en-US" altLang="zh-CN" sz="3600" b="1" dirty="0" smtClean="0"/>
          </a:p>
          <a:p>
            <a:r>
              <a:rPr lang="zh-CN" altLang="en-US" sz="3600" b="1" dirty="0"/>
              <a:t>骈体</a:t>
            </a:r>
            <a:r>
              <a:rPr lang="zh-CN" altLang="en-US" sz="3600" b="1" dirty="0" smtClean="0"/>
              <a:t>文。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文学创作的</a:t>
            </a:r>
            <a:r>
              <a:rPr lang="zh-CN" altLang="en-US" sz="3600" b="1" dirty="0"/>
              <a:t>开</a:t>
            </a:r>
            <a:r>
              <a:rPr lang="zh-CN" altLang="en-US" sz="3600" b="1" dirty="0" smtClean="0"/>
              <a:t>始。</a:t>
            </a:r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3352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612"/>
            <a:ext cx="7886700" cy="948417"/>
          </a:xfrm>
        </p:spPr>
        <p:txBody>
          <a:bodyPr/>
          <a:lstStyle/>
          <a:p>
            <a:pPr algn="ctr"/>
            <a:r>
              <a:rPr lang="zh-CN" altLang="en-US" b="1" dirty="0" smtClean="0"/>
              <a:t>流浪者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7257"/>
            <a:ext cx="7886700" cy="4899706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你必流离飘荡在地上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创 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12</a:t>
            </a:r>
          </a:p>
          <a:p>
            <a:r>
              <a:rPr lang="zh-CN" altLang="en-US" sz="3600" b="1" dirty="0" smtClean="0"/>
              <a:t>人从此流浪。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神的预言，果然实现。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8942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1391" y="305826"/>
            <a:ext cx="3033485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离开耶和华的面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67314" y="1116541"/>
            <a:ext cx="2445657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心灵的空虚</a:t>
            </a:r>
            <a:endParaRPr lang="en-US" sz="28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2808514" y="1901371"/>
            <a:ext cx="3454400" cy="3115301"/>
            <a:chOff x="2808514" y="1901371"/>
            <a:chExt cx="3454400" cy="3115301"/>
          </a:xfrm>
        </p:grpSpPr>
        <p:sp>
          <p:nvSpPr>
            <p:cNvPr id="2" name="TextBox 1"/>
            <p:cNvSpPr txBox="1"/>
            <p:nvPr/>
          </p:nvSpPr>
          <p:spPr>
            <a:xfrm>
              <a:off x="4288972" y="3164114"/>
              <a:ext cx="60234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/>
                <a:t>我</a:t>
              </a:r>
              <a:endParaRPr lang="en-US" sz="2800" b="1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267199" y="1901371"/>
              <a:ext cx="624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/>
                <a:t>天</a:t>
              </a:r>
              <a:endParaRPr lang="en-US" sz="2800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667828" y="3164114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/>
                <a:t>人</a:t>
              </a:r>
              <a:endParaRPr lang="en-US" sz="28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94630" y="4493452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/>
                <a:t>物</a:t>
              </a:r>
              <a:endParaRPr lang="en-US" sz="28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08514" y="3178629"/>
              <a:ext cx="529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/>
                <a:t>我</a:t>
              </a:r>
              <a:endParaRPr lang="en-US" sz="2800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4572000" y="2460876"/>
              <a:ext cx="7256" cy="6234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4" idx="1"/>
            </p:cNvCxnSpPr>
            <p:nvPr/>
          </p:nvCxnSpPr>
          <p:spPr>
            <a:xfrm>
              <a:off x="4992914" y="3418114"/>
              <a:ext cx="674914" cy="76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90686" y="3418114"/>
              <a:ext cx="674914" cy="76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4579256" y="3853194"/>
              <a:ext cx="7256" cy="6234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775246" y="4413758"/>
            <a:ext cx="1624069" cy="2844800"/>
            <a:chOff x="3826045" y="4595183"/>
            <a:chExt cx="1624069" cy="2844800"/>
          </a:xfrm>
        </p:grpSpPr>
        <p:sp>
          <p:nvSpPr>
            <p:cNvPr id="24" name="Oval 23"/>
            <p:cNvSpPr/>
            <p:nvPr/>
          </p:nvSpPr>
          <p:spPr>
            <a:xfrm>
              <a:off x="3826045" y="4595183"/>
              <a:ext cx="1624069" cy="2844800"/>
            </a:xfrm>
            <a:prstGeom prst="ellipse">
              <a:avLst/>
            </a:prstGeom>
            <a:solidFill>
              <a:schemeClr val="bg1"/>
            </a:solidFill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28143" y="5399314"/>
              <a:ext cx="162197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>
                  <a:latin typeface="+mn-ea"/>
                </a:rPr>
                <a:t>科学工艺</a:t>
              </a:r>
              <a:endParaRPr lang="en-US" altLang="zh-CN" sz="2800" b="1" dirty="0" smtClean="0">
                <a:latin typeface="+mn-ea"/>
              </a:endParaRPr>
            </a:p>
            <a:p>
              <a:pPr algn="ctr"/>
              <a:r>
                <a:rPr lang="zh-CN" altLang="en-US" sz="2800" b="1" dirty="0">
                  <a:latin typeface="+mn-ea"/>
                </a:rPr>
                <a:t>经</a:t>
              </a:r>
              <a:r>
                <a:rPr lang="zh-CN" altLang="en-US" sz="2800" b="1" dirty="0" smtClean="0">
                  <a:latin typeface="+mn-ea"/>
                </a:rPr>
                <a:t>济制度</a:t>
              </a:r>
              <a:endParaRPr lang="en-US" altLang="zh-CN" sz="2800" b="1" dirty="0" smtClean="0">
                <a:latin typeface="+mn-ea"/>
              </a:endParaRPr>
            </a:p>
            <a:p>
              <a:pPr algn="ctr"/>
              <a:r>
                <a:rPr lang="zh-CN" altLang="en-US" sz="2800" b="1" dirty="0">
                  <a:latin typeface="+mn-ea"/>
                </a:rPr>
                <a:t>军</a:t>
              </a:r>
              <a:r>
                <a:rPr lang="zh-CN" altLang="en-US" sz="2800" b="1" dirty="0" smtClean="0">
                  <a:latin typeface="+mn-ea"/>
                </a:rPr>
                <a:t>事行动</a:t>
              </a:r>
              <a:endParaRPr lang="en-US" sz="2800" b="1" dirty="0">
                <a:latin typeface="+mn-ea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6726" y="2290688"/>
            <a:ext cx="2260599" cy="2844800"/>
            <a:chOff x="556726" y="2290688"/>
            <a:chExt cx="2260599" cy="2844800"/>
          </a:xfrm>
        </p:grpSpPr>
        <p:sp>
          <p:nvSpPr>
            <p:cNvPr id="23" name="Oval 22"/>
            <p:cNvSpPr/>
            <p:nvPr/>
          </p:nvSpPr>
          <p:spPr>
            <a:xfrm>
              <a:off x="556726" y="2290688"/>
              <a:ext cx="2260599" cy="284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2" y="3009351"/>
              <a:ext cx="186508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>
                  <a:latin typeface="+mn-ea"/>
                </a:rPr>
                <a:t>音乐艺术</a:t>
              </a:r>
              <a:endParaRPr lang="en-US" altLang="zh-CN" sz="2800" b="1" dirty="0" smtClean="0">
                <a:latin typeface="+mn-ea"/>
              </a:endParaRPr>
            </a:p>
            <a:p>
              <a:pPr algn="ctr"/>
              <a:r>
                <a:rPr lang="zh-CN" altLang="en-US" sz="2800" b="1" dirty="0">
                  <a:latin typeface="+mn-ea"/>
                </a:rPr>
                <a:t>文</a:t>
              </a:r>
              <a:r>
                <a:rPr lang="zh-CN" altLang="en-US" sz="2800" b="1" dirty="0" smtClean="0">
                  <a:latin typeface="+mn-ea"/>
                </a:rPr>
                <a:t>学创作</a:t>
              </a:r>
              <a:endParaRPr lang="en-US" altLang="zh-CN" sz="2800" b="1" dirty="0" smtClean="0">
                <a:latin typeface="+mn-ea"/>
              </a:endParaRPr>
            </a:p>
            <a:p>
              <a:pPr algn="ctr"/>
              <a:r>
                <a:rPr lang="zh-CN" altLang="en-US" sz="2800" b="1" dirty="0">
                  <a:latin typeface="+mn-ea"/>
                </a:rPr>
                <a:t>报</a:t>
              </a:r>
              <a:r>
                <a:rPr lang="zh-CN" altLang="en-US" sz="2800" b="1" dirty="0" smtClean="0">
                  <a:latin typeface="+mn-ea"/>
                </a:rPr>
                <a:t>复意识</a:t>
              </a:r>
              <a:endParaRPr lang="en-US" sz="2800" b="1" dirty="0">
                <a:latin typeface="+mn-ea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154578" y="3672110"/>
            <a:ext cx="492443" cy="1727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2000" b="1" dirty="0" smtClean="0"/>
              <a:t>社会制度崇拜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805170" y="3724326"/>
            <a:ext cx="492443" cy="1727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2000" b="1" dirty="0" smtClean="0"/>
              <a:t>人文自我崇拜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689601" y="6154060"/>
            <a:ext cx="1995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/>
              <a:t>唯物主义崇拜</a:t>
            </a:r>
            <a:endParaRPr lang="en-US" sz="20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6542315" y="2199712"/>
            <a:ext cx="2260599" cy="2844800"/>
            <a:chOff x="6542315" y="2199712"/>
            <a:chExt cx="2260599" cy="2844800"/>
          </a:xfrm>
        </p:grpSpPr>
        <p:sp>
          <p:nvSpPr>
            <p:cNvPr id="22" name="Oval 21"/>
            <p:cNvSpPr/>
            <p:nvPr/>
          </p:nvSpPr>
          <p:spPr>
            <a:xfrm>
              <a:off x="6542315" y="2199712"/>
              <a:ext cx="2260599" cy="2844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9143" y="2714171"/>
              <a:ext cx="181428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>
                  <a:latin typeface="+mn-ea"/>
                </a:rPr>
                <a:t>家庭组织</a:t>
              </a:r>
              <a:endParaRPr lang="en-US" altLang="zh-CN" sz="2800" b="1" dirty="0" smtClean="0">
                <a:latin typeface="+mn-ea"/>
              </a:endParaRPr>
            </a:p>
            <a:p>
              <a:pPr algn="ctr"/>
              <a:r>
                <a:rPr lang="zh-CN" altLang="en-US" sz="2800" b="1" dirty="0">
                  <a:latin typeface="+mn-ea"/>
                </a:rPr>
                <a:t>社</a:t>
              </a:r>
              <a:r>
                <a:rPr lang="zh-CN" altLang="en-US" sz="2800" b="1" dirty="0" smtClean="0">
                  <a:latin typeface="+mn-ea"/>
                </a:rPr>
                <a:t>会制度</a:t>
              </a:r>
              <a:endParaRPr lang="en-US" altLang="zh-CN" sz="2800" b="1" dirty="0" smtClean="0">
                <a:latin typeface="+mn-ea"/>
              </a:endParaRPr>
            </a:p>
            <a:p>
              <a:pPr algn="ctr"/>
              <a:r>
                <a:rPr lang="zh-CN" altLang="en-US" sz="2800" b="1" dirty="0">
                  <a:latin typeface="+mn-ea"/>
                </a:rPr>
                <a:t>人</a:t>
              </a:r>
              <a:r>
                <a:rPr lang="zh-CN" altLang="en-US" sz="2800" b="1" dirty="0" smtClean="0">
                  <a:latin typeface="+mn-ea"/>
                </a:rPr>
                <a:t>物崇拜</a:t>
              </a:r>
              <a:endParaRPr lang="en-US" altLang="zh-CN" sz="2800" b="1" dirty="0" smtClean="0">
                <a:latin typeface="+mn-ea"/>
              </a:endParaRPr>
            </a:p>
            <a:p>
              <a:pPr algn="ctr"/>
              <a:r>
                <a:rPr lang="zh-CN" altLang="en-US" sz="2800" b="1" dirty="0">
                  <a:latin typeface="+mn-ea"/>
                </a:rPr>
                <a:t>法律制度</a:t>
              </a:r>
              <a:endParaRPr lang="en-US" sz="2800" b="1" dirty="0">
                <a:latin typeface="+mn-ea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6572" y="558800"/>
            <a:ext cx="2442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/>
              <a:t>流浪者之歌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6572" y="6154060"/>
            <a:ext cx="2376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 smtClean="0"/>
              <a:t>资料来自黄孝光教授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2129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9" grpId="0"/>
      <p:bldP spid="20" grpId="0"/>
      <p:bldP spid="21" grpId="0"/>
      <p:bldP spid="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615"/>
            <a:ext cx="7886700" cy="999217"/>
          </a:xfrm>
        </p:spPr>
        <p:txBody>
          <a:bodyPr/>
          <a:lstStyle/>
          <a:p>
            <a:pPr algn="ctr"/>
            <a:r>
              <a:rPr lang="zh-CN" altLang="en-US" b="1" dirty="0" smtClean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3714"/>
            <a:ext cx="7886700" cy="4943249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该隐犯罪，却没有悔改。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反</a:t>
            </a:r>
            <a:r>
              <a:rPr lang="zh-CN" altLang="en-US" sz="3600" b="1" dirty="0" smtClean="0">
                <a:latin typeface="+mn-ea"/>
              </a:rPr>
              <a:t>而离开耶和华的面。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造成人类心灵的空虚。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该</a:t>
            </a:r>
            <a:r>
              <a:rPr lang="zh-CN" altLang="en-US" sz="3600" b="1" dirty="0" smtClean="0">
                <a:latin typeface="+mn-ea"/>
              </a:rPr>
              <a:t>隐的后代也不认识耶和华，却发</a:t>
            </a:r>
            <a:r>
              <a:rPr lang="zh-CN" altLang="en-US" sz="3600" b="1" dirty="0" smtClean="0">
                <a:latin typeface="+mn-ea"/>
              </a:rPr>
              <a:t>明了社会，人文，艺术，科学来填补空虚，甚至崇拜。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流浪</a:t>
            </a:r>
            <a:r>
              <a:rPr lang="zh-CN" altLang="en-US" sz="3600" b="1" dirty="0" smtClean="0">
                <a:latin typeface="+mn-ea"/>
              </a:rPr>
              <a:t>者之歌。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399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389"/>
            <a:ext cx="7886700" cy="955674"/>
          </a:xfrm>
        </p:spPr>
        <p:txBody>
          <a:bodyPr/>
          <a:lstStyle/>
          <a:p>
            <a:pPr algn="ctr"/>
            <a:r>
              <a:rPr lang="zh-CN" altLang="en-US" b="1" dirty="0" smtClean="0"/>
              <a:t>感</a:t>
            </a:r>
            <a:r>
              <a:rPr lang="zh-CN" altLang="en-US" b="1" dirty="0" smtClean="0"/>
              <a:t>谢</a:t>
            </a:r>
            <a:r>
              <a:rPr lang="zh-CN" altLang="en-US" b="1" dirty="0" smtClean="0"/>
              <a:t>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153886"/>
            <a:ext cx="8116207" cy="5457371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亚当又与妻子同房，他就生了一个儿子，起名叫塞特，意思说：「神另给我立了一个儿子代替亚伯，因为该隐杀了他。」 塞特也生了一个儿子，起名叫以挪士。那时候，人才求告耶和华的名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创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25-26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神另外兴起一个家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族，求告耶和华的名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。是大卫的先主，也是耶稣的先主。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带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给人类新的希望。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8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2102"/>
            <a:ext cx="7886700" cy="1057274"/>
          </a:xfrm>
        </p:spPr>
        <p:txBody>
          <a:bodyPr/>
          <a:lstStyle/>
          <a:p>
            <a:pPr algn="ctr"/>
            <a:r>
              <a:rPr lang="zh-CN" altLang="en-US" b="1" dirty="0" smtClean="0"/>
              <a:t>两个家族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9376"/>
            <a:ext cx="7886700" cy="503758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耶和华见人在地上罪恶很大，终日所思想的尽都是</a:t>
            </a:r>
            <a:r>
              <a:rPr lang="zh-CN" altLang="en-US" sz="3600" b="1" dirty="0" smtClean="0">
                <a:latin typeface="+mn-ea"/>
              </a:rPr>
              <a:t>恶。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5</a:t>
            </a:r>
          </a:p>
          <a:p>
            <a:r>
              <a:rPr lang="zh-CN" altLang="en-US" sz="3600" b="1" dirty="0" smtClean="0">
                <a:latin typeface="+mn-ea"/>
              </a:rPr>
              <a:t>该隐的后代。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挪亚是个义人，在当时的世代是个完全人。挪亚与神同行。 </a:t>
            </a:r>
            <a:r>
              <a:rPr lang="zh-CN" altLang="en-US" sz="3600" b="1" dirty="0" smtClean="0">
                <a:latin typeface="+mn-ea"/>
              </a:rPr>
              <a:t>  创 </a:t>
            </a:r>
            <a:r>
              <a:rPr lang="en-US" altLang="zh-CN" sz="3600" b="1" dirty="0" smtClean="0">
                <a:latin typeface="+mn-ea"/>
              </a:rPr>
              <a:t>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9</a:t>
            </a:r>
          </a:p>
          <a:p>
            <a:r>
              <a:rPr lang="zh-CN" altLang="en-US" sz="3600" b="1" dirty="0" smtClean="0">
                <a:latin typeface="+mn-ea"/>
              </a:rPr>
              <a:t>挪亚是塞特的后代。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2595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5600"/>
            <a:ext cx="7886700" cy="58213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神藉着洪水，除去了罪恶的后代。</a:t>
            </a:r>
            <a:endParaRPr lang="en-US" altLang="zh-CN" sz="3600" b="1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藉着方舟，保留了敬虔的后代。</a:t>
            </a:r>
            <a:endParaRPr lang="en-US" sz="3600" b="1" dirty="0">
              <a:solidFill>
                <a:prstClr val="black"/>
              </a:solidFill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敬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虔的后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代，如果不代代相传，也会有叛逆神的。</a:t>
            </a:r>
            <a:endParaRPr lang="en-US" altLang="zh-CN" sz="36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造巴别塔的，也是诺亚的后代。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1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355"/>
            <a:ext cx="7886700" cy="926645"/>
          </a:xfrm>
        </p:spPr>
        <p:txBody>
          <a:bodyPr/>
          <a:lstStyle/>
          <a:p>
            <a:pPr algn="ctr"/>
            <a:r>
              <a:rPr lang="zh-CN" altLang="en-US" b="1" dirty="0"/>
              <a:t>敬</a:t>
            </a:r>
            <a:r>
              <a:rPr lang="zh-CN" altLang="en-US" b="1" dirty="0" smtClean="0"/>
              <a:t>虔的人不需要文明？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9371"/>
            <a:ext cx="7886700" cy="503759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该隐的后代都死于洪水。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人</a:t>
            </a:r>
            <a:r>
              <a:rPr lang="zh-CN" altLang="en-US" sz="3600" b="1" dirty="0" smtClean="0">
                <a:latin typeface="+mn-ea"/>
              </a:rPr>
              <a:t>类的文明也随之灭亡？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敬</a:t>
            </a:r>
            <a:r>
              <a:rPr lang="zh-CN" altLang="en-US" sz="3600" b="1" dirty="0" smtClean="0">
                <a:latin typeface="+mn-ea"/>
              </a:rPr>
              <a:t>虔的人不需要文明？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上</a:t>
            </a:r>
            <a:r>
              <a:rPr lang="zh-CN" altLang="en-US" sz="3600" b="1" dirty="0" smtClean="0">
                <a:latin typeface="+mn-ea"/>
              </a:rPr>
              <a:t>帝从来没有看低文明。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诺</a:t>
            </a:r>
            <a:r>
              <a:rPr lang="zh-CN" altLang="en-US" sz="3600" b="1" dirty="0" smtClean="0">
                <a:latin typeface="+mn-ea"/>
              </a:rPr>
              <a:t>亚用什么工具造方舟？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一定是土巴该隐发明的铁器。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阿米许人。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972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383"/>
            <a:ext cx="7886700" cy="1013731"/>
          </a:xfrm>
        </p:spPr>
        <p:txBody>
          <a:bodyPr/>
          <a:lstStyle/>
          <a:p>
            <a:pPr algn="ctr"/>
            <a:r>
              <a:rPr lang="zh-CN" altLang="en-US" b="1" dirty="0" smtClean="0"/>
              <a:t>文明有价值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3714"/>
            <a:ext cx="7886700" cy="4943249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文明不应该脱离耶和华的面。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诗歌赞美上帝。</a:t>
            </a:r>
            <a:endParaRPr lang="en-US" altLang="zh-CN" sz="3600" b="1" dirty="0" smtClean="0"/>
          </a:p>
          <a:p>
            <a:r>
              <a:rPr lang="zh-CN" altLang="en-US" sz="3600" b="1" dirty="0"/>
              <a:t>赞美上帝的音乐，是最美好的。</a:t>
            </a:r>
          </a:p>
          <a:p>
            <a:r>
              <a:rPr lang="zh-CN" altLang="en-US" sz="3600" b="1" dirty="0"/>
              <a:t>贝多芬的第九交响乐。</a:t>
            </a:r>
          </a:p>
          <a:p>
            <a:r>
              <a:rPr lang="zh-CN" altLang="en-US" sz="3600" b="1" dirty="0"/>
              <a:t>亨德尔的弥赛亚组曲。</a:t>
            </a:r>
          </a:p>
          <a:p>
            <a:r>
              <a:rPr lang="zh-CN" altLang="en-US" sz="3600" b="1" dirty="0"/>
              <a:t>都是不朽的杰作。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5718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71714"/>
            <a:ext cx="7886700" cy="5705249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复</a:t>
            </a:r>
            <a:r>
              <a:rPr lang="zh-CN" altLang="en-US" sz="3600" b="1" dirty="0" smtClean="0"/>
              <a:t>活的灵与圣灵互相激荡，迸出了灿烂的火花。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哈利路亚！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3989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4691"/>
            <a:ext cx="83542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於是该隐离开耶和华的面，去住在伊甸东边挪得之地。 </a:t>
            </a:r>
            <a:r>
              <a:rPr lang="zh-CN" altLang="en-US" sz="3600" b="1" dirty="0" smtClean="0"/>
              <a:t>该</a:t>
            </a:r>
            <a:r>
              <a:rPr lang="zh-CN" altLang="en-US" sz="3600" b="1" dirty="0"/>
              <a:t>隐与妻子同房，他妻子就怀孕，生了以诺。该隐建造了一座城，就按著他儿子的名将那城叫做以诺。 </a:t>
            </a:r>
            <a:r>
              <a:rPr lang="zh-CN" altLang="en-US" sz="3600" b="1" dirty="0" smtClean="0"/>
              <a:t>以</a:t>
            </a:r>
            <a:r>
              <a:rPr lang="zh-CN" altLang="en-US" sz="3600" b="1" dirty="0"/>
              <a:t>诺生以拿；以拿生米户雅利；米户雅利生玛土撒利；玛土撒利生拉麦。 </a:t>
            </a:r>
            <a:r>
              <a:rPr lang="zh-CN" altLang="en-US" sz="3600" b="1" dirty="0" smtClean="0"/>
              <a:t>拉</a:t>
            </a:r>
            <a:r>
              <a:rPr lang="zh-CN" altLang="en-US" sz="3600" b="1" dirty="0"/>
              <a:t>麦娶了两个妻：一个名叫亚大，一个名叫洗拉。 </a:t>
            </a:r>
            <a:r>
              <a:rPr lang="zh-CN" altLang="en-US" sz="3600" b="1" dirty="0" smtClean="0"/>
              <a:t>亚</a:t>
            </a:r>
            <a:r>
              <a:rPr lang="zh-CN" altLang="en-US" sz="3600" b="1" dirty="0"/>
              <a:t>大生雅八；雅八就是住帐棚、牧养牲畜之人的祖师。 </a:t>
            </a:r>
            <a:r>
              <a:rPr lang="zh-CN" altLang="en-US" sz="3600" b="1" dirty="0" smtClean="0"/>
              <a:t>雅</a:t>
            </a:r>
            <a:r>
              <a:rPr lang="zh-CN" altLang="en-US" sz="3600" b="1" dirty="0"/>
              <a:t>八的兄弟名叫犹八；他是一切弹琴吹箫之人的祖师。 </a:t>
            </a:r>
            <a:r>
              <a:rPr lang="zh-CN" altLang="en-US" sz="3600" b="1" dirty="0" smtClean="0"/>
              <a:t>洗</a:t>
            </a:r>
            <a:r>
              <a:rPr lang="zh-CN" altLang="en-US" sz="3600" b="1" dirty="0"/>
              <a:t>拉又生了土八该隐；他是打造各样铜铁利器的（或作：是铜匠铁匠的祖师</a:t>
            </a:r>
            <a:r>
              <a:rPr lang="zh-CN" altLang="en-US" sz="3600" b="1" dirty="0" smtClean="0"/>
              <a:t>）。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316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698" y="241069"/>
            <a:ext cx="8354291" cy="612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土八该隐的妹子是拿玛。 拉麦对他两个妻子说：亚大、洗拉，听我的声音；拉麦的妻子，细听我的话语：壮年人伤我，我把他杀了；少年人损我，我把他害了。 若杀该隐，遭报七倍，杀拉麦，必遭报七十七倍。 亚当又与妻子同房，他就生了一个儿子，起名叫塞特，意思说：「神另给我立了一个儿子代替亚伯，因为该隐杀了他。」 塞特也生了一个儿子，起名叫以挪士。那时候，人才求告耶和华的名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创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4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16-26</a:t>
            </a:r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618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5740"/>
            <a:ext cx="7886700" cy="1023099"/>
          </a:xfrm>
        </p:spPr>
        <p:txBody>
          <a:bodyPr/>
          <a:lstStyle/>
          <a:p>
            <a:pPr algn="ctr"/>
            <a:r>
              <a:rPr lang="zh-CN" altLang="en-US" b="1" dirty="0"/>
              <a:t>该隐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5222"/>
            <a:ext cx="7886700" cy="4921741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亚当和夏娃的大儿子。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因嫉妒而杀了弟弟亚伯。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541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949" y="266007"/>
            <a:ext cx="83044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+mn-ea"/>
              </a:rPr>
              <a:t>有一日，该隐拿地里的出产为供物献给耶和华； </a:t>
            </a:r>
            <a:r>
              <a:rPr lang="zh-CN" altLang="en-US" sz="3600" b="1" dirty="0" smtClean="0">
                <a:latin typeface="+mn-ea"/>
              </a:rPr>
              <a:t>亚</a:t>
            </a:r>
            <a:r>
              <a:rPr lang="zh-CN" altLang="en-US" sz="3600" b="1" dirty="0">
                <a:latin typeface="+mn-ea"/>
              </a:rPr>
              <a:t>伯也将他羊群中头生的和羊的脂油献上。耶和华看中了亚伯和他的供物</a:t>
            </a:r>
            <a:r>
              <a:rPr lang="zh-CN" altLang="en-US" sz="3600" b="1" dirty="0" smtClean="0">
                <a:latin typeface="+mn-ea"/>
              </a:rPr>
              <a:t>，只</a:t>
            </a:r>
            <a:r>
              <a:rPr lang="zh-CN" altLang="en-US" sz="3600" b="1" dirty="0">
                <a:latin typeface="+mn-ea"/>
              </a:rPr>
              <a:t>是看不中该隐和他的供物。该隐就大大的发怒，变了脸色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		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3-5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9634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055"/>
            <a:ext cx="7886700" cy="1014787"/>
          </a:xfrm>
        </p:spPr>
        <p:txBody>
          <a:bodyPr/>
          <a:lstStyle/>
          <a:p>
            <a:pPr algn="ctr"/>
            <a:r>
              <a:rPr lang="zh-CN" altLang="en-US" b="1" dirty="0" smtClean="0"/>
              <a:t>耶和华偏心？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5345"/>
            <a:ext cx="8033212" cy="5318826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不是的。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耶和华对该隐说</a:t>
            </a:r>
            <a:r>
              <a:rPr lang="zh-CN" altLang="en-US" sz="3600" b="1" dirty="0" smtClean="0">
                <a:latin typeface="+mn-ea"/>
              </a:rPr>
              <a:t>：你</a:t>
            </a:r>
            <a:r>
              <a:rPr lang="zh-CN" altLang="en-US" sz="3600" b="1" dirty="0">
                <a:latin typeface="+mn-ea"/>
              </a:rPr>
              <a:t>为什麽发怒呢？你为什麽变了脸色呢？ </a:t>
            </a:r>
            <a:r>
              <a:rPr lang="zh-CN" altLang="en-US" sz="3600" b="1" dirty="0" smtClean="0">
                <a:latin typeface="+mn-ea"/>
              </a:rPr>
              <a:t>你</a:t>
            </a:r>
            <a:r>
              <a:rPr lang="zh-CN" altLang="en-US" sz="3600" b="1" dirty="0">
                <a:latin typeface="+mn-ea"/>
              </a:rPr>
              <a:t>若行得好，岂不蒙悦纳</a:t>
            </a:r>
            <a:r>
              <a:rPr lang="zh-CN" altLang="en-US" sz="3600" b="1" dirty="0" smtClean="0">
                <a:latin typeface="+mn-ea"/>
              </a:rPr>
              <a:t>？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创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</a:t>
            </a:r>
          </a:p>
          <a:p>
            <a:r>
              <a:rPr lang="zh-CN" altLang="en-US" sz="3600" b="1" dirty="0" smtClean="0">
                <a:latin typeface="+mn-ea"/>
              </a:rPr>
              <a:t>问</a:t>
            </a:r>
            <a:r>
              <a:rPr lang="zh-CN" altLang="en-US" sz="3600" b="1" dirty="0" smtClean="0">
                <a:latin typeface="+mn-ea"/>
              </a:rPr>
              <a:t>题在于</a:t>
            </a:r>
            <a:r>
              <a:rPr lang="zh-CN" altLang="en-US" sz="3600" b="1" dirty="0">
                <a:latin typeface="+mn-ea"/>
              </a:rPr>
              <a:t>该</a:t>
            </a:r>
            <a:r>
              <a:rPr lang="zh-CN" altLang="en-US" sz="3600" b="1" dirty="0" smtClean="0">
                <a:latin typeface="+mn-ea"/>
              </a:rPr>
              <a:t>隐的行为不好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033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5884"/>
            <a:ext cx="7886700" cy="586107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不可像该隐；他是属那恶者，杀了他的兄弟。为什麽杀了他呢？因自己的行为是恶的，兄弟的行为是善的。						约一 </a:t>
            </a:r>
            <a:r>
              <a:rPr lang="en-US" altLang="zh-CN" sz="3600" b="1" dirty="0">
                <a:latin typeface="+mn-ea"/>
              </a:rPr>
              <a:t>3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12</a:t>
            </a:r>
          </a:p>
          <a:p>
            <a:r>
              <a:rPr lang="zh-CN" altLang="en-US" sz="3600" b="1" dirty="0" smtClean="0">
                <a:latin typeface="+mn-ea"/>
              </a:rPr>
              <a:t>我</a:t>
            </a:r>
            <a:r>
              <a:rPr lang="zh-CN" altLang="en-US" sz="3600" b="1" dirty="0">
                <a:latin typeface="+mn-ea"/>
              </a:rPr>
              <a:t>喜爱良善（或作：怜恤），不喜爱祭祀；喜爱认识神，胜於燔祭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何 </a:t>
            </a:r>
            <a:r>
              <a:rPr lang="en-US" altLang="zh-CN" sz="3600" b="1" dirty="0" smtClean="0">
                <a:latin typeface="+mn-ea"/>
              </a:rPr>
              <a:t>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</a:t>
            </a:r>
          </a:p>
          <a:p>
            <a:r>
              <a:rPr lang="zh-CN" altLang="en-US" sz="3600" b="1" dirty="0" smtClean="0">
                <a:latin typeface="+mn-ea"/>
              </a:rPr>
              <a:t>真神不能用祭物贿赂。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能用祭物贿</a:t>
            </a:r>
            <a:r>
              <a:rPr lang="zh-CN" altLang="en-US" sz="3600" b="1" dirty="0" smtClean="0">
                <a:latin typeface="+mn-ea"/>
              </a:rPr>
              <a:t>赂的</a:t>
            </a:r>
            <a:r>
              <a:rPr lang="zh-CN" altLang="en-US" sz="3600" b="1" dirty="0">
                <a:latin typeface="+mn-ea"/>
              </a:rPr>
              <a:t>不是真</a:t>
            </a:r>
            <a:r>
              <a:rPr lang="zh-CN" altLang="en-US" sz="3600" b="1" dirty="0" smtClean="0">
                <a:latin typeface="+mn-ea"/>
              </a:rPr>
              <a:t>神。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9362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241"/>
            <a:ext cx="7886700" cy="873470"/>
          </a:xfrm>
        </p:spPr>
        <p:txBody>
          <a:bodyPr/>
          <a:lstStyle/>
          <a:p>
            <a:pPr algn="ctr"/>
            <a:r>
              <a:rPr lang="zh-CN" altLang="en-US" b="1" dirty="0" smtClean="0"/>
              <a:t>耶和华警告该隐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2095"/>
            <a:ext cx="7886700" cy="5004868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你若行得不好，罪就伏在门前。他必恋慕你，你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却要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制伏他。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创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4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7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你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却要</a:t>
            </a:r>
            <a:r>
              <a:rPr lang="zh-CN" altLang="en-US" sz="3600" b="1" dirty="0">
                <a:solidFill>
                  <a:prstClr val="black"/>
                </a:solidFill>
                <a:latin typeface="宋体" panose="02010600030101010101" pitchFamily="2" charset="-122"/>
              </a:rPr>
              <a:t>制伏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他。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you must rule over it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你必要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制伏他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神警告该隐，但该隐没有听从。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2866</TotalTime>
  <Words>1681</Words>
  <Application>Microsoft Office PowerPoint</Application>
  <PresentationFormat>On-screen Show (4:3)</PresentationFormat>
  <Paragraphs>140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宋体</vt:lpstr>
      <vt:lpstr>宋体</vt:lpstr>
      <vt:lpstr>Arial</vt:lpstr>
      <vt:lpstr>Calibri</vt:lpstr>
      <vt:lpstr>Calibri Light</vt:lpstr>
      <vt:lpstr>Georgia</vt:lpstr>
      <vt:lpstr>Times New Roman</vt:lpstr>
      <vt:lpstr>Office Theme</vt:lpstr>
      <vt:lpstr>离开耶和华的面</vt:lpstr>
      <vt:lpstr>PowerPoint Presentation</vt:lpstr>
      <vt:lpstr>PowerPoint Presentation</vt:lpstr>
      <vt:lpstr>PowerPoint Presentation</vt:lpstr>
      <vt:lpstr>该隐</vt:lpstr>
      <vt:lpstr>PowerPoint Presentation</vt:lpstr>
      <vt:lpstr>耶和华偏心？</vt:lpstr>
      <vt:lpstr>PowerPoint Presentation</vt:lpstr>
      <vt:lpstr>耶和华警告该隐</vt:lpstr>
      <vt:lpstr>哥哥杀了弟弟</vt:lpstr>
      <vt:lpstr>该隐离开耶和华</vt:lpstr>
      <vt:lpstr>神对罪人仍有恩典</vt:lpstr>
      <vt:lpstr>罪人越陷越深</vt:lpstr>
      <vt:lpstr>该隐的后代</vt:lpstr>
      <vt:lpstr>人类的文明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流浪者</vt:lpstr>
      <vt:lpstr>PowerPoint Presentation</vt:lpstr>
      <vt:lpstr>今天的信息</vt:lpstr>
      <vt:lpstr>感谢神</vt:lpstr>
      <vt:lpstr>两个家族</vt:lpstr>
      <vt:lpstr>PowerPoint Presentation</vt:lpstr>
      <vt:lpstr>敬虔的人不需要文明？</vt:lpstr>
      <vt:lpstr>文明有价值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离开耶和华的面</dc:title>
  <dc:creator>Huang Leaf</dc:creator>
  <cp:lastModifiedBy>Huang Leaf</cp:lastModifiedBy>
  <cp:revision>46</cp:revision>
  <dcterms:created xsi:type="dcterms:W3CDTF">2015-08-03T20:37:25Z</dcterms:created>
  <dcterms:modified xsi:type="dcterms:W3CDTF">2015-08-16T00:01:36Z</dcterms:modified>
</cp:coreProperties>
</file>