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80" r:id="rId13"/>
    <p:sldId id="281" r:id="rId14"/>
    <p:sldId id="282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7C55C-C1A0-49C8-A677-2418A8C21FD6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59B19-D286-4FAA-97D2-5123ADF88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7B2267F7-5AC5-4939-B5ED-84506C725258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97880735-50CD-414B-8516-3E6912966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80735-50CD-414B-8516-3E691296697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0C1C0-3906-42AE-AECE-D4CE12D518B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EB5ECD5-515E-4817-8A06-1D2ED2C83850}" type="datetime4">
              <a:rPr lang="en-US" smtClean="0"/>
              <a:pPr/>
              <a:t>February 7, 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February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February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February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February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February 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February 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February 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February 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February 7,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February 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February 7, 2015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978523"/>
            <a:ext cx="3313355" cy="954742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凡事告訴神</a:t>
            </a:r>
            <a:endParaRPr lang="en-US" sz="4800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188" y="4773706"/>
            <a:ext cx="3872753" cy="908003"/>
          </a:xfrm>
        </p:spPr>
        <p:txBody>
          <a:bodyPr>
            <a:noAutofit/>
          </a:bodyPr>
          <a:lstStyle/>
          <a:p>
            <a:pPr algn="ctr"/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要</a:t>
            </a: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靠主常常喜樂</a:t>
            </a:r>
            <a:endParaRPr lang="en-US" altLang="en-US" sz="40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58553" y="847165"/>
            <a:ext cx="37113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應當</a:t>
            </a:r>
            <a:r>
              <a:rPr lang="zh-TW" altLang="en-US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無罣慮</a:t>
            </a:r>
            <a:endParaRPr lang="en-US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323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9600" y="1637437"/>
            <a:ext cx="8534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57200">
              <a:tabLst>
                <a:tab pos="685800" algn="l"/>
              </a:tabLst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4. </a:t>
            </a: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被物質享受駕馭的人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擁有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): </a:t>
            </a:r>
          </a:p>
          <a:p>
            <a:pPr indent="457200">
              <a:tabLst>
                <a:tab pos="685800" algn="l"/>
              </a:tabLst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以擁有心態、愈多愈自我肯定、 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 indent="457200">
              <a:tabLst>
                <a:tab pos="685800" algn="l"/>
              </a:tabLst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卻心中仍是虛空</a:t>
            </a:r>
            <a:endParaRPr lang="zh-CN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0" y="533400"/>
            <a:ext cx="6324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五種被束縛沒有喜樂的人生</a:t>
            </a:r>
            <a:endParaRPr lang="en-US" sz="2000" b="1" i="1" u="sng" dirty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09600" y="3628764"/>
            <a:ext cx="8534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57200">
              <a:tabLst>
                <a:tab pos="685800" algn="l"/>
              </a:tabLst>
            </a:pPr>
            <a:r>
              <a:rPr lang="en-US" altLang="zh-CN" sz="3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5. </a:t>
            </a: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被別人期望駕馭的人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擁有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): </a:t>
            </a:r>
          </a:p>
          <a:p>
            <a:pPr indent="457200">
              <a:tabLst>
                <a:tab pos="685800" algn="l"/>
              </a:tabLst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從小到大都是為取悅別人、 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 indent="457200">
              <a:tabLst>
                <a:tab pos="685800" algn="l"/>
              </a:tabLst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同儕壓力而活</a:t>
            </a:r>
            <a:endParaRPr lang="zh-CN" altLang="en-US" sz="3600" b="1" dirty="0">
              <a:latin typeface="標楷體" pitchFamily="65" charset="-120"/>
              <a:ea typeface="標楷體" pitchFamily="65" charset="-120"/>
            </a:endParaRPr>
          </a:p>
          <a:p>
            <a:pPr indent="457200">
              <a:tabLst>
                <a:tab pos="685800" algn="l"/>
              </a:tabLst>
            </a:pPr>
            <a:r>
              <a:rPr lang="zh-CN" altLang="en-US" sz="3600" b="1" dirty="0"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CN" sz="3600" b="1" dirty="0" smtClean="0">
              <a:latin typeface="標楷體" pitchFamily="65" charset="-120"/>
              <a:ea typeface="標楷體" pitchFamily="65" charset="-120"/>
            </a:endParaRPr>
          </a:p>
          <a:p>
            <a:pPr indent="457200">
              <a:tabLst>
                <a:tab pos="685800" algn="l"/>
              </a:tabLst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其他許多原困</a:t>
            </a:r>
            <a:endParaRPr lang="zh-CN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67"/>
          <p:cNvGraphicFramePr>
            <a:graphicFrameLocks noGrp="1"/>
          </p:cNvGraphicFramePr>
          <p:nvPr/>
        </p:nvGraphicFramePr>
        <p:xfrm>
          <a:off x="1524000" y="533400"/>
          <a:ext cx="6096000" cy="5943600"/>
        </p:xfrm>
        <a:graphic>
          <a:graphicData uri="http://schemas.openxmlformats.org/drawingml/2006/table">
            <a:tbl>
              <a:tblPr/>
              <a:tblGrid>
                <a:gridCol w="1981200"/>
                <a:gridCol w="4114800"/>
              </a:tblGrid>
              <a:tr h="443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酒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酗酒饮食、口腹之欲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放纵肉体、情欲之奴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财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守财贪财、不义之财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暴躁易怒、忿怒驾驭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网络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无盡誘惑、大千世界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横扫全球、行尸走肉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风行全球、倾家荡产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身体痛病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自己痛苦、身不由己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忧郁恐惧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惶惶终日、身心焦瘁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死亡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无声无影、迎面而来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撒旦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世界的王、捆绑人心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自己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自以为是、本性难移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性格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pitchFamily="34" charset="0"/>
                        </a:rPr>
                        <a:t>江山易改、本性難移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WordArt 40"/>
          <p:cNvSpPr>
            <a:spLocks noChangeArrowheads="1" noChangeShapeType="1" noTextEdit="1"/>
          </p:cNvSpPr>
          <p:nvPr/>
        </p:nvSpPr>
        <p:spPr bwMode="auto">
          <a:xfrm>
            <a:off x="1143000" y="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b="1" kern="1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人們在那些方面會受到捆綁</a:t>
            </a:r>
            <a:endParaRPr lang="en-US" sz="3600" b="1" kern="10" dirty="0">
              <a:ln w="12700">
                <a:solidFill>
                  <a:schemeClr val="bg1"/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3716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 smtClean="0">
                <a:ln>
                  <a:solidFill>
                    <a:schemeClr val="tx1"/>
                  </a:solidFill>
                </a:ln>
                <a:latin typeface="標楷體" pitchFamily="65" charset="-120"/>
                <a:ea typeface="標楷體" pitchFamily="65" charset="-120"/>
              </a:rPr>
              <a:t>人若</a:t>
            </a:r>
            <a:r>
              <a:rPr lang="zh-TW" altLang="en-US" sz="4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賺</a:t>
            </a:r>
            <a:r>
              <a:rPr lang="zh-TW" altLang="en-US" sz="4800" b="1" dirty="0" smtClean="0">
                <a:ln>
                  <a:solidFill>
                    <a:schemeClr val="tx1"/>
                  </a:solidFill>
                </a:ln>
                <a:latin typeface="標楷體" pitchFamily="65" charset="-120"/>
                <a:ea typeface="標楷體" pitchFamily="65" charset="-120"/>
              </a:rPr>
              <a:t>得全世界</a:t>
            </a:r>
          </a:p>
          <a:p>
            <a:pPr algn="ctr"/>
            <a:endParaRPr lang="zh-TW" altLang="en-US" sz="2000" b="1" dirty="0" smtClean="0">
              <a:ln>
                <a:solidFill>
                  <a:schemeClr val="tx1"/>
                </a:solidFill>
              </a:ln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800" dirty="0" smtClean="0">
                <a:ln w="18415" cmpd="sng">
                  <a:solidFill>
                    <a:srgbClr val="0000CC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賠</a:t>
            </a:r>
            <a:r>
              <a:rPr lang="zh-TW" altLang="en-US" sz="4800" b="1" dirty="0" smtClean="0">
                <a:ln>
                  <a:solidFill>
                    <a:schemeClr val="tx1"/>
                  </a:solidFill>
                </a:ln>
                <a:latin typeface="標楷體" pitchFamily="65" charset="-120"/>
                <a:ea typeface="標楷體" pitchFamily="65" charset="-120"/>
              </a:rPr>
              <a:t>上自己的生命</a:t>
            </a:r>
          </a:p>
          <a:p>
            <a:pPr algn="ctr"/>
            <a:endParaRPr lang="zh-TW" altLang="en-US" sz="2000" b="1" dirty="0" smtClean="0">
              <a:ln>
                <a:solidFill>
                  <a:schemeClr val="tx1"/>
                </a:solidFill>
              </a:ln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800" b="1" dirty="0" smtClean="0">
                <a:ln>
                  <a:solidFill>
                    <a:schemeClr val="tx1"/>
                  </a:solidFill>
                </a:ln>
                <a:latin typeface="標楷體" pitchFamily="65" charset="-120"/>
                <a:ea typeface="標楷體" pitchFamily="65" charset="-120"/>
              </a:rPr>
              <a:t>有甚麼益處呢</a:t>
            </a:r>
            <a:r>
              <a:rPr lang="en-US" altLang="zh-TW" sz="4800" b="1" dirty="0" smtClean="0">
                <a:ln>
                  <a:solidFill>
                    <a:schemeClr val="tx1"/>
                  </a:solidFill>
                </a:ln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algn="ctr"/>
            <a:endParaRPr lang="en-US" altLang="zh-TW" sz="2000" b="1" dirty="0" smtClean="0">
              <a:ln>
                <a:solidFill>
                  <a:schemeClr val="tx1"/>
                </a:solidFill>
              </a:ln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800" b="1" dirty="0" smtClean="0">
                <a:ln>
                  <a:solidFill>
                    <a:schemeClr val="tx1"/>
                  </a:solidFill>
                </a:ln>
                <a:latin typeface="標楷體" pitchFamily="65" charset="-120"/>
                <a:ea typeface="標楷體" pitchFamily="65" charset="-120"/>
              </a:rPr>
              <a:t>人還能拿甚麼</a:t>
            </a:r>
            <a:r>
              <a:rPr lang="zh-TW" altLang="en-US" sz="4800" b="1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換</a:t>
            </a:r>
            <a:r>
              <a:rPr lang="zh-TW" altLang="en-US" sz="4800" b="1" dirty="0" smtClean="0">
                <a:ln>
                  <a:solidFill>
                    <a:schemeClr val="tx1"/>
                  </a:solidFill>
                </a:ln>
                <a:latin typeface="標楷體" pitchFamily="65" charset="-120"/>
                <a:ea typeface="標楷體" pitchFamily="65" charset="-120"/>
              </a:rPr>
              <a:t>生命呢</a:t>
            </a:r>
            <a:r>
              <a:rPr lang="en-US" altLang="zh-TW" sz="4800" b="1" dirty="0" smtClean="0">
                <a:ln>
                  <a:solidFill>
                    <a:schemeClr val="tx1"/>
                  </a:solidFill>
                </a:ln>
                <a:latin typeface="標楷體" pitchFamily="65" charset="-120"/>
                <a:ea typeface="標楷體" pitchFamily="65" charset="-120"/>
              </a:rPr>
              <a:t>? </a:t>
            </a:r>
            <a:endParaRPr lang="en-US" altLang="zh-TW" sz="4800" b="1" dirty="0">
              <a:ln>
                <a:solidFill>
                  <a:schemeClr val="tx1"/>
                </a:solidFill>
              </a:ln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76772" y="0"/>
            <a:ext cx="28225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賺</a:t>
            </a:r>
            <a:r>
              <a:rPr lang="en-US" altLang="zh-TW" sz="36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? </a:t>
            </a:r>
            <a:r>
              <a:rPr lang="zh-TW" altLang="en-US" sz="36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賠</a:t>
            </a:r>
            <a:r>
              <a:rPr lang="en-US" altLang="zh-TW" sz="36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? </a:t>
            </a:r>
            <a:r>
              <a:rPr lang="zh-TW" altLang="en-US" sz="36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換</a:t>
            </a:r>
            <a:r>
              <a:rPr lang="en-US" altLang="zh-TW" sz="36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  <a:endParaRPr lang="en-US" sz="3600" b="1" dirty="0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2554941" y="1129554"/>
            <a:ext cx="4074459" cy="49664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人生最大</a:t>
            </a:r>
            <a:r>
              <a:rPr lang="zh-CN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悲</a:t>
            </a:r>
            <a:r>
              <a:rPr lang="zh-CN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劇</a:t>
            </a:r>
            <a:endParaRPr lang="zh-CN" alt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不是死亡</a:t>
            </a:r>
          </a:p>
          <a:p>
            <a:pPr algn="ctr"/>
            <a:endParaRPr lang="zh-CN" alt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而是沒有目的</a:t>
            </a:r>
          </a:p>
          <a:p>
            <a:pPr algn="ctr"/>
            <a:r>
              <a:rPr lang="zh-CN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得不</a:t>
            </a:r>
            <a:r>
              <a:rPr lang="zh-CN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着的</a:t>
            </a:r>
            <a:r>
              <a:rPr lang="zh-CN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安息</a:t>
            </a:r>
          </a:p>
          <a:p>
            <a:pPr algn="ctr"/>
            <a:endParaRPr lang="zh-CN" alt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而沒有神</a:t>
            </a:r>
          </a:p>
          <a:p>
            <a:pPr algn="ctr"/>
            <a:r>
              <a:rPr lang="zh-CN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就</a:t>
            </a:r>
            <a:r>
              <a:rPr lang="zh-CN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永遠找不到</a:t>
            </a:r>
            <a:endParaRPr lang="en-US" altLang="zh-CN" sz="3600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人</a:t>
            </a:r>
            <a:r>
              <a:rPr lang="zh-CN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生的真正目</a:t>
            </a:r>
            <a:r>
              <a:rPr lang="zh-CN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的</a:t>
            </a:r>
            <a:endParaRPr 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685800" y="838200"/>
            <a:ext cx="7848600" cy="548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人生渡过的日子</a:t>
            </a:r>
          </a:p>
          <a:p>
            <a:pPr algn="ctr"/>
            <a:endParaRPr lang="zh-CN" alt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好像沿着海滩沙行走的脚印</a:t>
            </a:r>
          </a:p>
          <a:p>
            <a:pPr algn="ctr"/>
            <a:endParaRPr lang="zh-CN" alt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过去、已经被水冲沒无法收回</a:t>
            </a:r>
          </a:p>
          <a:p>
            <a:pPr algn="ctr"/>
            <a:endParaRPr lang="zh-CN" alt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今天、纵使一步一脚印，旋及也会被水冲去</a:t>
            </a:r>
          </a:p>
          <a:p>
            <a:pPr algn="ctr"/>
            <a:endParaRPr lang="zh-CN" alt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未来、虽还沒有踏出</a:t>
            </a:r>
          </a:p>
          <a:p>
            <a:pPr algn="ctr"/>
            <a:endParaRPr lang="zh-CN" alt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若是沒有永恒</a:t>
            </a:r>
          </a:p>
          <a:p>
            <a:pPr algn="ctr"/>
            <a:endParaRPr lang="zh-CN" alt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標楷體" pitchFamily="65" charset="-120"/>
                <a:ea typeface="標楷體" pitchFamily="65" charset="-120"/>
              </a:rPr>
              <a:t>再灿烂的人生，也会是无迹无痕</a:t>
            </a:r>
            <a:endParaRPr 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663388" y="1447800"/>
            <a:ext cx="788894" cy="457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常</a:t>
            </a:r>
          </a:p>
          <a:p>
            <a:pPr algn="ctr"/>
            <a:r>
              <a:rPr lang="zh-TW" altLang="en-US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思</a:t>
            </a:r>
          </a:p>
          <a:p>
            <a:pPr algn="ctr"/>
            <a:r>
              <a:rPr lang="zh-TW" altLang="en-US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一</a:t>
            </a:r>
          </a:p>
          <a:p>
            <a:pPr algn="ctr"/>
            <a:r>
              <a:rPr lang="zh-TW" altLang="en-US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二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7893424" y="1613646"/>
            <a:ext cx="717176" cy="4177553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不</a:t>
            </a:r>
          </a:p>
          <a:p>
            <a:pPr algn="ctr"/>
            <a:r>
              <a:rPr lang="zh-TW" altLang="en-US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思</a:t>
            </a:r>
          </a:p>
          <a:p>
            <a:pPr algn="ctr"/>
            <a:r>
              <a:rPr lang="zh-TW" altLang="en-US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八</a:t>
            </a:r>
          </a:p>
          <a:p>
            <a:pPr algn="ctr"/>
            <a:r>
              <a:rPr lang="zh-TW" altLang="en-US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九</a:t>
            </a:r>
            <a:endParaRPr lang="en-US" altLang="en-US" sz="3600" b="1" kern="10" dirty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2133600" y="1089212"/>
            <a:ext cx="5105400" cy="4930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管用嗎</a:t>
            </a:r>
            <a:r>
              <a:rPr lang="en-US" altLang="zh-TW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algn="ctr"/>
            <a:endParaRPr lang="en-US" altLang="zh-TW" sz="3600" b="1" kern="10" dirty="0" smtClean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真能知足</a:t>
            </a:r>
            <a:r>
              <a:rPr lang="en-US" altLang="zh-TW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algn="ctr"/>
            <a:r>
              <a:rPr lang="zh-TW" altLang="en-US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真能常樂、</a:t>
            </a:r>
            <a:endParaRPr lang="en-US" altLang="zh-TW" sz="3600" b="1" kern="10" dirty="0" smtClean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真能不再</a:t>
            </a:r>
            <a:r>
              <a:rPr lang="zh-CN" altLang="en-US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憂鬱了麼</a:t>
            </a:r>
            <a:r>
              <a:rPr lang="en-US" altLang="zh-CN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  <a:endParaRPr lang="en-US" sz="3600" b="1" kern="10" dirty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1828800" y="1653988"/>
            <a:ext cx="5562600" cy="4442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不在於難處大或小 </a:t>
            </a:r>
            <a:endParaRPr lang="en-US" altLang="zh-TW" sz="3600" b="1" kern="10" dirty="0" smtClean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在乎信心有或無</a:t>
            </a:r>
            <a:endParaRPr lang="en-US" altLang="zh-TW" sz="3600" b="1" kern="10" dirty="0" smtClean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zh-CN" altLang="en-US" sz="3600" b="1" kern="10" dirty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不再</a:t>
            </a:r>
            <a:r>
              <a:rPr lang="zh-CN" altLang="en-US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憂心忡忡埋恐神 </a:t>
            </a:r>
            <a:endParaRPr lang="en-US" altLang="zh-TW" sz="3600" b="1" kern="10" dirty="0" smtClean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只要簡單信心</a:t>
            </a:r>
            <a:endParaRPr lang="en-US" altLang="zh-TW" sz="3600" b="1" kern="10" dirty="0" smtClean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zh-CN" altLang="en-US" sz="3600" b="1" kern="10" dirty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凡事</a:t>
            </a:r>
            <a:r>
              <a:rPr lang="zh-CN" altLang="en-US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告訴神</a:t>
            </a:r>
            <a:endParaRPr lang="en-US" sz="3600" b="1" kern="10" dirty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0"/>
            <a:ext cx="36441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簡單信</a:t>
            </a:r>
            <a:r>
              <a:rPr lang="zh-TW" altLang="en-US" sz="36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心</a:t>
            </a:r>
            <a:r>
              <a:rPr lang="zh-CN" altLang="en-US" sz="36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告訴神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699247" y="1358152"/>
            <a:ext cx="3563472" cy="50426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快樂：</a:t>
            </a:r>
            <a:endParaRPr lang="zh-CN" altLang="en-US" sz="3600" b="1" kern="10" dirty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CN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Happy</a:t>
            </a:r>
          </a:p>
          <a:p>
            <a:r>
              <a:rPr lang="zh-CN" alt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拉丁文是源出 </a:t>
            </a:r>
            <a:r>
              <a:rPr lang="en-US" altLang="zh-CN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hap </a:t>
            </a:r>
          </a:p>
          <a:p>
            <a:r>
              <a:rPr lang="zh-TW" altLang="en-US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發生了可以高興的機會</a:t>
            </a:r>
            <a:endParaRPr lang="en-US" altLang="zh-TW" sz="3600" b="1" kern="10" dirty="0" smtClean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CN" altLang="en-US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如：</a:t>
            </a:r>
            <a:r>
              <a:rPr lang="zh-TW" altLang="en-US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生日快樂、新年快樂、</a:t>
            </a:r>
            <a:endParaRPr lang="en-US" altLang="zh-TW" sz="3600" b="1" kern="10" dirty="0" smtClean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 是被動性</a:t>
            </a:r>
            <a:r>
              <a:rPr lang="en-US" altLang="zh-TW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偶發性</a:t>
            </a:r>
            <a:endParaRPr lang="en-US" sz="3600" b="1" kern="10" dirty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5132294" y="1358152"/>
            <a:ext cx="3124200" cy="49664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1" kern="1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喜樂：</a:t>
            </a:r>
            <a:endParaRPr lang="zh-CN" altLang="en-US" sz="3600" b="1" kern="10" dirty="0">
              <a:ln w="9525">
                <a:solidFill>
                  <a:srgbClr val="C00000"/>
                </a:solidFill>
                <a:round/>
                <a:headEnd/>
                <a:tailEnd/>
              </a:ln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CN" sz="3600" b="1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JOY</a:t>
            </a:r>
          </a:p>
          <a:p>
            <a:r>
              <a:rPr lang="zh-TW" altLang="en-US" sz="3600" b="1" kern="1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湧自心中的快樂 </a:t>
            </a:r>
            <a:endParaRPr lang="en-US" altLang="zh-TW" sz="3600" b="1" kern="10" dirty="0" smtClean="0">
              <a:ln w="9525">
                <a:solidFill>
                  <a:srgbClr val="C00000"/>
                </a:solidFill>
                <a:round/>
                <a:headEnd/>
                <a:tailEnd/>
              </a:ln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kern="1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自發性</a:t>
            </a:r>
            <a:r>
              <a:rPr lang="en-US" altLang="zh-TW" sz="3600" b="1" kern="1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3600" b="1" kern="1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經常性</a:t>
            </a:r>
            <a:endParaRPr lang="en-US" altLang="zh-TW" sz="3600" b="1" kern="10" dirty="0" smtClean="0">
              <a:ln w="9525">
                <a:solidFill>
                  <a:srgbClr val="C00000"/>
                </a:solidFill>
                <a:round/>
                <a:headEnd/>
                <a:tailEnd/>
              </a:ln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kern="1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是生命的素質 </a:t>
            </a:r>
            <a:endParaRPr lang="en-US" altLang="zh-TW" sz="3600" b="1" kern="10" dirty="0" smtClean="0">
              <a:ln w="9525">
                <a:solidFill>
                  <a:srgbClr val="C00000"/>
                </a:solidFill>
                <a:round/>
                <a:headEnd/>
                <a:tailEnd/>
              </a:ln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kern="1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據有影響力</a:t>
            </a:r>
            <a:endParaRPr lang="en-US" sz="3600" b="1" kern="10" dirty="0">
              <a:ln w="9525">
                <a:solidFill>
                  <a:srgbClr val="C00000"/>
                </a:solidFill>
                <a:round/>
                <a:headEnd/>
                <a:tailEnd/>
              </a:ln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366681" y="1075764"/>
            <a:ext cx="4719919" cy="50829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焦慮憂鬱的</a:t>
            </a:r>
            <a:r>
              <a:rPr lang="zh-TW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人</a:t>
            </a:r>
            <a:endParaRPr lang="en-US" altLang="zh-TW" sz="3600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是沒有喜樂的</a:t>
            </a:r>
            <a:endParaRPr lang="en-US" altLang="zh-TW" sz="3600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3600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偶然</a:t>
            </a:r>
            <a:r>
              <a:rPr lang="zh-TW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高興一</a:t>
            </a:r>
            <a:r>
              <a:rPr lang="zh-TW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下</a:t>
            </a:r>
            <a:endParaRPr lang="en-US" altLang="zh-TW" sz="3600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旋</a:t>
            </a:r>
            <a:r>
              <a:rPr lang="zh-TW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即鬱悶如常</a:t>
            </a:r>
            <a:endParaRPr lang="zh-CN" alt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CN" sz="3600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要能無憂一</a:t>
            </a:r>
            <a:r>
              <a:rPr lang="zh-TW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生</a:t>
            </a:r>
            <a:endParaRPr lang="en-US" altLang="zh-TW" sz="3600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必須擁抱喜樂</a:t>
            </a:r>
            <a:endParaRPr lang="en-US" altLang="zh-TW" sz="3600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zh-CN" alt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 喜樂可把憂慮趕出去 </a:t>
            </a:r>
            <a:endParaRPr lang="en-US" altLang="zh-TW" sz="3600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過那一無掛慮的人</a:t>
            </a:r>
            <a:r>
              <a:rPr lang="zh-CN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生</a:t>
            </a:r>
            <a:endParaRPr 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-1"/>
            <a:ext cx="36307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kern="1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一無掛慮</a:t>
            </a:r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09600" y="1373773"/>
            <a:ext cx="7924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不能</a:t>
            </a:r>
            <a:r>
              <a:rPr lang="zh-CN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喜樂</a:t>
            </a:r>
            <a:r>
              <a:rPr lang="en-US" altLang="zh-CN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〔</a:t>
            </a:r>
            <a:r>
              <a:rPr lang="zh-CN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憂懼焦慮</a:t>
            </a:r>
            <a:r>
              <a:rPr lang="zh-CN" altLang="zh-CN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〕</a:t>
            </a:r>
            <a:r>
              <a:rPr lang="zh-CN" altLang="en-US" sz="32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的原因</a:t>
            </a:r>
            <a:r>
              <a:rPr lang="zh-CN" altLang="en-US" sz="3200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CN" sz="3200" b="1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CN" altLang="en-US" sz="3200" b="1" dirty="0">
                <a:latin typeface="標楷體" pitchFamily="65" charset="-120"/>
                <a:ea typeface="標楷體" pitchFamily="65" charset="-120"/>
              </a:rPr>
              <a:t>甚多</a:t>
            </a:r>
            <a:r>
              <a:rPr lang="en-US" altLang="zh-CN" sz="3200" b="1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endParaRPr lang="en-US" altLang="zh-CN" sz="16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CN" altLang="en-US" sz="3200" b="1" dirty="0">
                <a:latin typeface="標楷體" pitchFamily="65" charset="-120"/>
                <a:ea typeface="標楷體" pitchFamily="65" charset="-120"/>
              </a:rPr>
              <a:t>、人生不如意事十之八九</a:t>
            </a:r>
            <a:endParaRPr lang="zh-CN" altLang="en-US" sz="32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這是聖經上所說危險的日子 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是彎曲悖謬的世代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CN" altLang="en-US" sz="3200" b="1" dirty="0">
                <a:latin typeface="標楷體" pitchFamily="65" charset="-120"/>
                <a:ea typeface="標楷體" pitchFamily="65" charset="-120"/>
              </a:rPr>
              <a:t>、沒有“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目標導向的人生</a:t>
            </a:r>
            <a:r>
              <a:rPr lang="zh-CN" altLang="en-US" sz="3200" b="1" dirty="0">
                <a:latin typeface="標楷體" pitchFamily="65" charset="-120"/>
                <a:ea typeface="標楷體" pitchFamily="65" charset="-120"/>
              </a:rPr>
              <a:t>”</a:t>
            </a:r>
            <a:endParaRPr lang="zh-CN" altLang="en-US" sz="32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CN" altLang="en-US" sz="3200" b="1" dirty="0">
                <a:latin typeface="標楷體" pitchFamily="65" charset="-120"/>
                <a:ea typeface="標楷體" pitchFamily="65" charset="-120"/>
              </a:rPr>
              <a:t>、不知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如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何告訴神、 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如何支取在基督裡的平安</a:t>
            </a:r>
            <a:endParaRPr lang="zh-CN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WordArt 7"/>
          <p:cNvSpPr>
            <a:spLocks noChangeArrowheads="1" noChangeShapeType="1" noTextEdit="1"/>
          </p:cNvSpPr>
          <p:nvPr/>
        </p:nvSpPr>
        <p:spPr bwMode="auto">
          <a:xfrm>
            <a:off x="4641273" y="0"/>
            <a:ext cx="3477491" cy="5957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b="1" kern="1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要靠主常常喜樂</a:t>
            </a:r>
            <a:endParaRPr lang="en-US" sz="3600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5459" y="856357"/>
            <a:ext cx="792031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你們要靠主常常喜樂。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我再說，你們要喜樂。 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當叫眾人知道你們謙讓的心。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主已經近了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應當一無罣慮，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只要</a:t>
            </a:r>
            <a:r>
              <a:rPr lang="zh-TW" altLang="en-US" sz="3200" b="1" u="sng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凡事</a:t>
            </a:r>
            <a:endParaRPr lang="en-US" altLang="zh-TW" sz="3200" b="1" u="sng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藉著禱告，祈求，和感謝，</a:t>
            </a:r>
            <a:endParaRPr lang="en-US" altLang="zh-TW" sz="32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將你們所要的</a:t>
            </a:r>
            <a:r>
              <a:rPr lang="zh-TW" altLang="en-US" sz="3200" b="1" u="sng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告訴神</a:t>
            </a:r>
            <a:r>
              <a:rPr lang="en-US" sz="3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3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2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神所賜出人意外的平安，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必在基督耶穌裡，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保守你們的心懷意念。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0600" y="0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只要凡事告訴神</a:t>
            </a:r>
            <a:endParaRPr lang="en-US" altLang="en-US" sz="3600" b="1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348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7541" y="610136"/>
            <a:ext cx="80682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只要凡事</a:t>
            </a:r>
            <a:r>
              <a:rPr lang="en-US" altLang="zh-CN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CN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告诉神</a:t>
            </a:r>
          </a:p>
          <a:p>
            <a:pPr algn="ctr"/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zh-CN" altLang="en-US" sz="32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以神為我們告訴的物件、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祂肯聽、祂明白、 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祂安慰、祂醫治、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祂肯祂憐憫、賜恩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惠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16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作我們及時的幇助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zh-CN" altLang="en-US" sz="16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沒有任何一件大事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會超過神的力量 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也沒有任何一件小事會越過神的眷顧</a:t>
            </a:r>
            <a:endParaRPr lang="en-US" altLang="zh-CN" sz="32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1999" y="0"/>
            <a:ext cx="35231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chemeClr val="bg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及時的幇助</a:t>
            </a:r>
            <a:endParaRPr lang="en-US" sz="3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183340" y="1425484"/>
            <a:ext cx="7427259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457200" indent="-457200">
              <a:buFontTx/>
              <a:buAutoNum type="arabicPeriod"/>
              <a:tabLst>
                <a:tab pos="457200" algn="l"/>
              </a:tabLst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神是聽禱告的神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Tx/>
              <a:buAutoNum type="arabicPeriod"/>
              <a:tabLst>
                <a:tab pos="457200" algn="l"/>
              </a:tabLst>
            </a:pPr>
            <a:endParaRPr lang="zh-CN" altLang="en-US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Tx/>
              <a:buAutoNum type="arabicPeriod"/>
              <a:tabLst>
                <a:tab pos="457200" algn="l"/>
              </a:tabLst>
            </a:pPr>
            <a:r>
              <a:rPr lang="zh-CN" altLang="en-US" sz="3200" b="1" dirty="0">
                <a:latin typeface="標楷體" pitchFamily="65" charset="-120"/>
                <a:ea typeface="標楷體" pitchFamily="65" charset="-120"/>
              </a:rPr>
              <a:t>神要我们奉主名向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祂禱告</a:t>
            </a:r>
            <a:endParaRPr lang="zh-CN" altLang="en-US" sz="32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Tx/>
              <a:buAutoNum type="arabicPeriod"/>
              <a:tabLst>
                <a:tab pos="457200" algn="l"/>
              </a:tabLst>
            </a:pPr>
            <a:endParaRPr lang="zh-CN" altLang="en-US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Tx/>
              <a:buAutoNum type="arabicPeriod"/>
              <a:tabLst>
                <a:tab pos="457200" algn="l"/>
              </a:tabLst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祂是成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全诸事的神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祂能、祂肯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Tx/>
              <a:buAutoNum type="arabicPeriod"/>
              <a:tabLst>
                <a:tab pos="457200" algn="l"/>
              </a:tabLst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Tx/>
              <a:buAutoNum type="arabicPeriod"/>
              <a:tabLst>
                <a:tab pos="457200" algn="l"/>
              </a:tabLst>
            </a:pP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祂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愛我們、使萬事互相效力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tabLst>
                <a:tab pos="457200" algn="l"/>
              </a:tabLst>
            </a:pP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叫我們得益處</a:t>
            </a:r>
            <a:endParaRPr lang="zh-CN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83741" y="0"/>
            <a:ext cx="38727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chemeClr val="bg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萬事</a:t>
            </a:r>
            <a:r>
              <a:rPr lang="zh-TW" altLang="en-US" sz="3200" b="1" dirty="0" smtClean="0">
                <a:solidFill>
                  <a:schemeClr val="bg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叫</a:t>
            </a:r>
            <a:r>
              <a:rPr lang="zh-TW" altLang="en-US" sz="3200" b="1" dirty="0" smtClean="0">
                <a:solidFill>
                  <a:schemeClr val="bg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我們得益處</a:t>
            </a:r>
            <a:endParaRPr lang="en-US" sz="3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1371600" y="990600"/>
            <a:ext cx="6096000" cy="50202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凡勞苦擔重擔的人可以到我這裡來 </a:t>
            </a:r>
            <a:endParaRPr lang="en-US" altLang="zh-TW" sz="3600" kern="10" dirty="0" smtClean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我就使你們得安息</a:t>
            </a:r>
            <a:endParaRPr lang="en-US" altLang="zh-TW" sz="3600" kern="10" dirty="0" smtClean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zh-CN" alt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我心裡柔和謙卑、 </a:t>
            </a:r>
            <a:endParaRPr lang="en-US" altLang="zh-TW" sz="3600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你們當負我的軛、 </a:t>
            </a:r>
            <a:endParaRPr lang="en-US" altLang="zh-TW" sz="3600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學我的樣式、</a:t>
            </a:r>
            <a:endParaRPr lang="en-US" altLang="zh-TW" sz="3600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這樣、你們心裡就必得享安息</a:t>
            </a:r>
            <a:endParaRPr lang="en-US" altLang="zh-TW" sz="3600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zh-CN" alt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因</a:t>
            </a:r>
            <a:r>
              <a:rPr lang="zh-TW" altLang="en-US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為我的軛是容易的 </a:t>
            </a:r>
            <a:endParaRPr lang="en-US" altLang="zh-TW" sz="3600" kern="10" dirty="0" smtClean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我的擔子是輕省的</a:t>
            </a:r>
            <a:endParaRPr lang="en-US" sz="3600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1999" y="-1"/>
            <a:ext cx="3644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kern="10" dirty="0" smtClean="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可以到我這裡來 </a:t>
            </a:r>
            <a:endParaRPr lang="en-US" sz="3600" dirty="0">
              <a:ln w="9525">
                <a:solidFill>
                  <a:schemeClr val="accent1"/>
                </a:solidFill>
                <a:round/>
                <a:headEnd/>
                <a:tailEnd/>
              </a:ln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990600" y="1237129"/>
            <a:ext cx="6886575" cy="502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應當一無掛慮</a:t>
            </a:r>
            <a:endParaRPr lang="en-US" altLang="zh-TW" sz="3600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CN" alt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b="1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只要凡事</a:t>
            </a:r>
            <a:r>
              <a:rPr lang="en-US" altLang="zh-CN" sz="3600" b="1" kern="1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…</a:t>
            </a:r>
          </a:p>
          <a:p>
            <a:pPr algn="ctr"/>
            <a:endParaRPr lang="en-US" altLang="zh-CN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CN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[</a:t>
            </a:r>
            <a:r>
              <a:rPr lang="zh-CN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借着</a:t>
            </a:r>
            <a:r>
              <a:rPr lang="zh-TW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禱告、祈求和感謝</a:t>
            </a:r>
            <a:r>
              <a:rPr lang="en-US" altLang="zh-TW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, </a:t>
            </a:r>
          </a:p>
          <a:p>
            <a:pPr algn="ctr"/>
            <a:r>
              <a:rPr lang="zh-TW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將你們所要的</a:t>
            </a:r>
            <a:r>
              <a:rPr lang="en-US" altLang="zh-CN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]  </a:t>
            </a:r>
            <a:endParaRPr lang="en-US" sz="3600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CN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b="1" kern="1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告訴神</a:t>
            </a:r>
            <a:endParaRPr lang="zh-CN" altLang="en-US" sz="3600" b="1" kern="10" dirty="0">
              <a:ln w="9525">
                <a:solidFill>
                  <a:srgbClr val="C00000"/>
                </a:solidFill>
                <a:round/>
                <a:headEnd/>
                <a:tailEnd/>
              </a:ln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zh-CN" alt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371600" y="3048000"/>
            <a:ext cx="20574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思想</a:t>
            </a:r>
          </a:p>
          <a:p>
            <a:pPr algn="ctr"/>
            <a:r>
              <a:rPr lang="zh-CN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行為</a:t>
            </a:r>
            <a:endParaRPr lang="en-US" altLang="zh-CN" sz="3600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習慣</a:t>
            </a:r>
            <a:endParaRPr lang="zh-CN" alt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性情</a:t>
            </a:r>
            <a:endParaRPr 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5531224" y="1219200"/>
            <a:ext cx="2286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u="sng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收一個</a:t>
            </a:r>
            <a:endParaRPr lang="en-US" sz="3600" u="sng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accent3">
                  <a:lumMod val="75000"/>
                </a:scheme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371600" y="1219200"/>
            <a:ext cx="2209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b="1" u="sng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種一個</a:t>
            </a:r>
            <a:endParaRPr lang="en-US" sz="3600" b="1" u="sng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5715000" y="2971800"/>
            <a:ext cx="1828800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行為</a:t>
            </a:r>
            <a:endParaRPr lang="en-US" altLang="zh-CN" sz="3600" b="1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accent3">
                  <a:lumMod val="75000"/>
                </a:scheme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習惯</a:t>
            </a:r>
            <a:endParaRPr lang="zh-CN" alt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accent3">
                  <a:lumMod val="75000"/>
                </a:scheme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性情</a:t>
            </a:r>
          </a:p>
          <a:p>
            <a:pPr algn="ctr"/>
            <a:r>
              <a:rPr lang="zh-CN" alt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結局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accent3">
                  <a:lumMod val="75000"/>
                </a:scheme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08473"/>
            <a:ext cx="8839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神愛我們的心，我們也知道也信。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神就是愛。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住在愛裡面的，就住在神裡面，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神也住在他裡面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這樣愛在我們裡面得以完全，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我們就可以在審判的日子，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坦然無懼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。 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…</a:t>
            </a:r>
          </a:p>
          <a:p>
            <a:pPr algn="ctr"/>
            <a:endParaRPr lang="en-US" altLang="zh-TW" sz="1600" b="1" dirty="0" smtClean="0">
              <a:solidFill>
                <a:srgbClr val="66CCFF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愛裡沒有懼怕。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愛既完全，就把懼怕除去。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b="1" dirty="0" smtClean="0">
              <a:solidFill>
                <a:srgbClr val="66CCFF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愛神的，也當愛弟兄，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這是我們從神所受的命令。</a:t>
            </a:r>
            <a:endParaRPr lang="en-US" sz="32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3581400" y="685800"/>
            <a:ext cx="2362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b="1" kern="10" dirty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靠主</a:t>
            </a:r>
            <a:endParaRPr lang="en-US" sz="3600" b="1" kern="10" dirty="0">
              <a:ln w="9525">
                <a:solidFill>
                  <a:srgbClr val="FF9900"/>
                </a:solidFill>
                <a:round/>
                <a:headEnd/>
                <a:tailEnd/>
              </a:ln>
              <a:solidFill>
                <a:schemeClr val="accent3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2635624" y="2286000"/>
            <a:ext cx="4383741" cy="388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都可以知足</a:t>
            </a:r>
          </a:p>
          <a:p>
            <a:pPr algn="ctr"/>
            <a:endParaRPr lang="zh-CN" alt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都得了</a:t>
            </a:r>
            <a:r>
              <a:rPr lang="zh-CN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秘訣</a:t>
            </a:r>
            <a:endParaRPr lang="zh-CN" alt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zh-CN" alt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凡事都能</a:t>
            </a:r>
            <a:r>
              <a:rPr lang="zh-CN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作</a:t>
            </a:r>
            <a:endParaRPr 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3352801" y="833718"/>
            <a:ext cx="1326776" cy="52981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凡</a:t>
            </a:r>
          </a:p>
          <a:p>
            <a:pPr algn="ctr"/>
            <a:r>
              <a:rPr lang="zh-CN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事</a:t>
            </a:r>
          </a:p>
          <a:p>
            <a:pPr algn="ctr"/>
            <a:r>
              <a:rPr lang="zh-CN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告</a:t>
            </a:r>
          </a:p>
          <a:p>
            <a:pPr algn="ctr"/>
            <a:r>
              <a:rPr lang="zh-CN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訴</a:t>
            </a:r>
            <a:endParaRPr lang="en-US" altLang="zh-CN" sz="3600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神</a:t>
            </a:r>
            <a:endParaRPr 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4087906" y="914400"/>
            <a:ext cx="1322294" cy="5284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凡</a:t>
            </a:r>
          </a:p>
          <a:p>
            <a:pPr algn="ctr"/>
            <a:r>
              <a:rPr lang="zh-TW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事</a:t>
            </a:r>
          </a:p>
          <a:p>
            <a:pPr algn="ctr"/>
            <a:r>
              <a:rPr lang="zh-TW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都</a:t>
            </a:r>
          </a:p>
          <a:p>
            <a:pPr algn="ctr"/>
            <a:r>
              <a:rPr lang="zh-TW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能</a:t>
            </a:r>
          </a:p>
          <a:p>
            <a:pPr algn="ctr"/>
            <a:r>
              <a:rPr lang="zh-TW" alt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作</a:t>
            </a:r>
            <a:endParaRPr lang="en-US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7772400" y="1447800"/>
            <a:ext cx="685800" cy="4549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凡</a:t>
            </a:r>
          </a:p>
          <a:p>
            <a:pPr algn="ctr"/>
            <a:r>
              <a:rPr lang="zh-TW" altLang="en-US" sz="36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事</a:t>
            </a:r>
          </a:p>
          <a:p>
            <a:pPr algn="ctr"/>
            <a:r>
              <a:rPr lang="zh-TW" altLang="en-US" sz="36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都</a:t>
            </a:r>
          </a:p>
          <a:p>
            <a:pPr algn="ctr"/>
            <a:r>
              <a:rPr lang="zh-TW" altLang="en-US" sz="36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能</a:t>
            </a:r>
          </a:p>
          <a:p>
            <a:pPr algn="ctr"/>
            <a:r>
              <a:rPr lang="zh-TW" altLang="en-US" sz="36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作</a:t>
            </a:r>
            <a:endParaRPr lang="en-US" altLang="en-US" sz="36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981634" y="1447800"/>
            <a:ext cx="632013" cy="4549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8415" cmpd="sng">
                  <a:solidFill>
                    <a:srgbClr val="0000CC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凡</a:t>
            </a:r>
          </a:p>
          <a:p>
            <a:pPr algn="ctr"/>
            <a:r>
              <a:rPr lang="zh-CN" altLang="en-US" sz="3600" kern="10" dirty="0">
                <a:ln w="18415" cmpd="sng">
                  <a:solidFill>
                    <a:srgbClr val="0000CC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事</a:t>
            </a:r>
          </a:p>
          <a:p>
            <a:pPr algn="ctr"/>
            <a:r>
              <a:rPr lang="zh-CN" altLang="en-US" sz="3600" kern="10" dirty="0">
                <a:ln w="18415" cmpd="sng">
                  <a:solidFill>
                    <a:srgbClr val="0000CC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告</a:t>
            </a:r>
          </a:p>
          <a:p>
            <a:pPr algn="ctr"/>
            <a:r>
              <a:rPr lang="zh-CN" altLang="en-US" sz="3600" kern="10" dirty="0" smtClean="0">
                <a:ln w="18415" cmpd="sng">
                  <a:solidFill>
                    <a:srgbClr val="0000CC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訴</a:t>
            </a:r>
            <a:endParaRPr lang="en-US" altLang="zh-CN" sz="3600" kern="10" dirty="0" smtClean="0">
              <a:ln w="18415" cmpd="sng">
                <a:solidFill>
                  <a:srgbClr val="0000CC"/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CN" altLang="en-US" sz="3600" kern="10" dirty="0" smtClean="0">
                <a:ln w="18415" cmpd="sng">
                  <a:solidFill>
                    <a:srgbClr val="0000CC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神</a:t>
            </a:r>
            <a:endParaRPr lang="en-US" sz="3600" kern="10" dirty="0">
              <a:ln w="18415" cmpd="sng">
                <a:solidFill>
                  <a:srgbClr val="0000CC"/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3106271" y="5136776"/>
            <a:ext cx="3285564" cy="860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靠主</a:t>
            </a:r>
            <a:r>
              <a:rPr lang="zh-TW" altLang="en-US" sz="3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喜樂</a:t>
            </a:r>
            <a:endParaRPr lang="en-US" sz="3600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74259" y="2756647"/>
            <a:ext cx="43837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得勝有餘</a:t>
            </a:r>
            <a:r>
              <a:rPr lang="en-US" altLang="en-US" sz="8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81835" y="893802"/>
            <a:ext cx="41685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一無掛慮</a:t>
            </a:r>
            <a:endParaRPr lang="en-US" alt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66129" y="-164323"/>
            <a:ext cx="35679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得勝有餘</a:t>
            </a:r>
            <a:r>
              <a:rPr lang="en-US" altLang="en-US" sz="4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endParaRPr lang="en-US" altLang="en-US" sz="4400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9247" y="909221"/>
            <a:ext cx="77186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弟兄們，我還有未盡的話。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凡是真實的，可敬的，公義的，清潔的，可愛的，有美名的。若有甚麼德行，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若有甚麼稱讚，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這些事你們都要思念。 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你們在我身上所學習的，所領受的，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所聽見的，所看見的，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這些事你們都要去行。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賜平安的神，就必與你們同在。</a:t>
            </a:r>
            <a:endParaRPr lang="en-US" sz="32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9650" y="0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這些事要思念要去行</a:t>
            </a:r>
            <a:endParaRPr lang="en-US" sz="28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644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440" y="729298"/>
            <a:ext cx="82296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我靠主大大的喜樂，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因為你們思念我的心，如今又發生。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你們向來就思念我，只是沒有機會。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我並不是因缺乏說這話，我無論在甚麼景況，</a:t>
            </a: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都可以知足，這是我已經學會了。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我知道怎樣處卑賤，也知道怎樣處豐富，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或飽足，或飢餓，或有餘，或缺乏，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隨事隨在，我都得了秘訣。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我靠著那加給我力量的，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凡事都能作。</a:t>
            </a:r>
            <a:endParaRPr lang="en-US" sz="32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45100" y="6023055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腓 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4:4-13</a:t>
            </a:r>
            <a:endParaRPr lang="en-US" altLang="en-US" sz="24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64424" y="0"/>
            <a:ext cx="3980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靠主凡事都能作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335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7882" y="616089"/>
            <a:ext cx="86061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既是這樣，還有甚麼說的呢。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神若幫助我們，誰能抵擋我們呢。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神既不愛惜自己的兒子為我們眾人捨了，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豈不也把萬物和祂一同白白的賜給我們麼。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誰能控告神所揀選的人呢。</a:t>
            </a:r>
            <a:b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有神稱他們為義了。</a:t>
            </a:r>
            <a:endParaRPr lang="en-US" altLang="zh-TW" sz="32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誰能定他們的罪呢。有基督耶穌已經死了，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而且從死裡復活，現今在神的右邊，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也替我們祈求。</a:t>
            </a:r>
            <a:endParaRPr 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86600" y="6063734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羅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8:31-34)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0" y="0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神若幫助我們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43682"/>
            <a:ext cx="83864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誰能使我們與基督的愛隔絕呢。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難道是患難麼，是困苦麼，是逼迫麼，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是饑餓麼，是赤身露體麼，是危險麼，</a:t>
            </a:r>
            <a:b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是刀劍麼。 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…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然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而靠著我們的主，在這一切的事上，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已經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得勝有餘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了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因為我深信無論是死，是生，是 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…</a:t>
            </a:r>
          </a:p>
          <a:p>
            <a:endParaRPr lang="en-US" altLang="zh-TW" sz="1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都不能叫我們與神的愛隔絕。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這愛是在我</a:t>
            </a:r>
            <a:b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們的主基督耶穌裡的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			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羅 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8:35-39)</a:t>
            </a:r>
            <a:endParaRPr lang="en-US" sz="2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1999" y="0"/>
            <a:ext cx="3644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已經得勝有餘了</a:t>
            </a:r>
            <a:endParaRPr lang="en-US" altLang="zh-TW" sz="36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640540" y="1183341"/>
            <a:ext cx="6333566" cy="485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b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標楷體" pitchFamily="65" charset="-120"/>
                <a:ea typeface="標楷體" pitchFamily="65" charset="-120"/>
              </a:rPr>
              <a:t>我們在人生旅程中 </a:t>
            </a:r>
            <a:endParaRPr lang="en-US" altLang="zh-TW" sz="3600" b="1" kern="10" dirty="0" smtClean="0"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標楷體" pitchFamily="65" charset="-120"/>
                <a:ea typeface="標楷體" pitchFamily="65" charset="-120"/>
              </a:rPr>
              <a:t>面對喜怒哀樂高低順逆</a:t>
            </a:r>
            <a:endParaRPr lang="en-US" altLang="zh-TW" sz="3600" b="1" kern="10" dirty="0" smtClean="0"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3600" b="1" kern="10" dirty="0" smtClean="0"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標楷體" pitchFamily="65" charset="-120"/>
                <a:ea typeface="標楷體" pitchFamily="65" charset="-120"/>
              </a:rPr>
              <a:t>我們的反應有如溫度計 </a:t>
            </a:r>
            <a:endParaRPr lang="en-US" altLang="zh-TW" sz="3600" b="1" kern="10" dirty="0" smtClean="0"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標楷體" pitchFamily="65" charset="-120"/>
                <a:ea typeface="標楷體" pitchFamily="65" charset="-120"/>
              </a:rPr>
              <a:t>我們心靈清楚感應寒暑冷暖的難受</a:t>
            </a:r>
            <a:endParaRPr lang="en-US" altLang="zh-TW" sz="3600" b="1" kern="10" dirty="0" smtClean="0"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zh-CN" altLang="en-US" sz="3600" b="1" kern="10" dirty="0"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標楷體" pitchFamily="65" charset="-120"/>
                <a:ea typeface="標楷體" pitchFamily="65" charset="-120"/>
              </a:rPr>
              <a:t>快樂</a:t>
            </a:r>
            <a:r>
              <a:rPr lang="en-US" altLang="zh-TW" sz="3600" b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b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標楷體" pitchFamily="65" charset="-120"/>
                <a:ea typeface="標楷體" pitchFamily="65" charset="-120"/>
              </a:rPr>
              <a:t>十之一二 </a:t>
            </a:r>
            <a:endParaRPr lang="en-US" altLang="zh-TW" sz="3600" b="1" kern="10" dirty="0" smtClean="0"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b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標楷體" pitchFamily="65" charset="-120"/>
                <a:ea typeface="標楷體" pitchFamily="65" charset="-120"/>
              </a:rPr>
              <a:t>難受</a:t>
            </a:r>
            <a:r>
              <a:rPr lang="en-US" altLang="zh-TW" sz="3600" b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b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latin typeface="標楷體" pitchFamily="65" charset="-120"/>
                <a:ea typeface="標楷體" pitchFamily="65" charset="-120"/>
              </a:rPr>
              <a:t>十之八九</a:t>
            </a:r>
            <a:endParaRPr lang="zh-CN" altLang="en-US" sz="3600" b="1" kern="10" dirty="0"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881" y="3173506"/>
            <a:ext cx="80547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全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球抑鬱症人數呈增長趨勢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.  </a:t>
            </a: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全世界患有抑鬱症的人數在不斷增長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CN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據世界衛生組織統計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, </a:t>
            </a: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全球抑鬱症的發病率約為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11%, </a:t>
            </a: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全球約有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3.4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億抑鬱症患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者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每年自殺一百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萬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人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每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秒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人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 </a:t>
            </a:r>
            <a:endParaRPr 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533400"/>
            <a:ext cx="6781800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100" dirty="0" smtClean="0">
                <a:ln w="18000">
                  <a:solidFill>
                    <a:srgbClr val="66CCFF"/>
                  </a:solidFill>
                  <a:prstDash val="solid"/>
                </a:ln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HMO </a:t>
            </a:r>
            <a:r>
              <a:rPr lang="zh-TW" altLang="en-US" sz="4400" b="1" spc="100" dirty="0" smtClean="0">
                <a:ln w="18000">
                  <a:solidFill>
                    <a:srgbClr val="66CCFF"/>
                  </a:solidFill>
                  <a:prstDash val="solid"/>
                </a:ln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廿一</a:t>
            </a:r>
            <a:r>
              <a:rPr lang="zh-CN" altLang="en-US" sz="4400" b="1" spc="100" dirty="0" smtClean="0">
                <a:ln w="18000">
                  <a:solidFill>
                    <a:srgbClr val="66CCFF"/>
                  </a:solidFill>
                  <a:prstDash val="solid"/>
                </a:ln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世紀三大難題</a:t>
            </a:r>
            <a:endParaRPr lang="en-US" sz="4400" b="1" spc="100" dirty="0" smtClean="0">
              <a:ln w="18000">
                <a:solidFill>
                  <a:srgbClr val="66CCFF"/>
                </a:solidFill>
                <a:prstDash val="solid"/>
              </a:ln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914400" indent="-914400"/>
            <a:r>
              <a:rPr lang="zh-TW" altLang="en-US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癌症</a:t>
            </a:r>
            <a:r>
              <a:rPr lang="zh-CN" altLang="en-US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lang="en-US" sz="4000" b="1" cap="none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914400" indent="-914400"/>
            <a:r>
              <a:rPr lang="zh-TW" altLang="en-US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愛茲病</a:t>
            </a:r>
            <a:endParaRPr lang="en-US" sz="40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5502" y="1536028"/>
            <a:ext cx="499309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 spc="100" dirty="0" smtClean="0">
                <a:ln w="18000">
                  <a:solidFill>
                    <a:srgbClr val="0000CC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憂</a:t>
            </a:r>
            <a:r>
              <a:rPr lang="zh-CN" altLang="en-US" sz="4400" b="1" spc="100" dirty="0" smtClean="0">
                <a:ln w="18000">
                  <a:solidFill>
                    <a:srgbClr val="0000CC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郁症 </a:t>
            </a:r>
            <a:r>
              <a:rPr lang="en-US" sz="4400" b="1" spc="100" dirty="0" smtClean="0">
                <a:ln w="18000">
                  <a:solidFill>
                    <a:srgbClr val="0000CC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Depression</a:t>
            </a:r>
          </a:p>
          <a:p>
            <a:pPr algn="ctr"/>
            <a:r>
              <a:rPr lang="zh-TW" altLang="en-US" sz="3600" b="1" spc="100" dirty="0" smtClean="0">
                <a:ln w="18000">
                  <a:solidFill>
                    <a:schemeClr val="tx1"/>
                  </a:solidFill>
                  <a:prstDash val="solid"/>
                </a:ln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廿一世紀的黑死病</a:t>
            </a:r>
            <a:endParaRPr lang="en-US" sz="3600" b="1" spc="100" dirty="0" smtClean="0">
              <a:ln w="18000">
                <a:solidFill>
                  <a:schemeClr val="tx1"/>
                </a:solidFill>
                <a:prstDash val="solid"/>
              </a:ln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40941" y="0"/>
            <a:ext cx="27546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dirty="0" smtClean="0">
                <a:ln w="18415" cmpd="sng">
                  <a:solidFill>
                    <a:srgbClr val="00B0F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憂</a:t>
            </a:r>
            <a:r>
              <a:rPr lang="zh-CN" altLang="en-US" sz="4000" dirty="0" smtClean="0">
                <a:ln w="18415" cmpd="sng">
                  <a:solidFill>
                    <a:srgbClr val="00B0F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郁症 </a:t>
            </a:r>
            <a:endParaRPr lang="en-US" sz="4000" dirty="0">
              <a:ln w="18415" cmpd="sng">
                <a:solidFill>
                  <a:srgbClr val="00B0F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23365" y="2133600"/>
            <a:ext cx="7696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57200">
              <a:buFontTx/>
              <a:buAutoNum type="arabicPeriod"/>
              <a:tabLst>
                <a:tab pos="685800" algn="l"/>
              </a:tabLst>
            </a:pP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被罪咎駕馭的人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錯誤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): </a:t>
            </a:r>
          </a:p>
          <a:p>
            <a:pPr indent="457200">
              <a:tabLst>
                <a:tab pos="685800" algn="l"/>
              </a:tabLst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活在過去的錯誤所畄下的罪咎感中</a:t>
            </a:r>
            <a:endParaRPr lang="en-US" altLang="zh-CN" sz="3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371600" y="533400"/>
            <a:ext cx="6781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五種被憂慮束縛沒有喜樂的人生 標竿人生</a:t>
            </a:r>
            <a:r>
              <a:rPr lang="zh-CN" altLang="en-US" sz="3600" b="1" i="1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”</a:t>
            </a:r>
            <a:r>
              <a:rPr lang="en-US" altLang="zh-CN" b="1" i="1" dirty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(The Purpose Driven Life</a:t>
            </a:r>
            <a:r>
              <a:rPr lang="en-US" altLang="zh-CN" b="1" i="1" u="sng" dirty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b="1" i="1" u="sng" dirty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199" y="3666195"/>
            <a:ext cx="76962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57200">
              <a:tabLst>
                <a:tab pos="685800" algn="l"/>
              </a:tabLst>
            </a:pPr>
            <a:r>
              <a:rPr lang="en-US" altLang="zh-CN" sz="3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2. </a:t>
            </a:r>
            <a:r>
              <a:rPr lang="zh-CN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被</a:t>
            </a: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忿怒駕馭的人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傷害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): </a:t>
            </a:r>
          </a:p>
          <a:p>
            <a:pPr indent="457200">
              <a:tabLst>
                <a:tab pos="685800" algn="l"/>
              </a:tabLst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		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自己壓抑或遷洩別人都解決不了</a:t>
            </a:r>
            <a:endParaRPr lang="zh-CN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199" y="5082988"/>
            <a:ext cx="7848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>
              <a:tabLst>
                <a:tab pos="685800" algn="l"/>
              </a:tabLst>
            </a:pPr>
            <a:r>
              <a:rPr lang="en-US" altLang="zh-CN" sz="3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3. </a:t>
            </a:r>
            <a:r>
              <a:rPr lang="zh-TW" altLang="en-US" sz="3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被恐懼駕馭的人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失敗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): </a:t>
            </a:r>
          </a:p>
          <a:p>
            <a:pPr indent="457200">
              <a:tabLst>
                <a:tab pos="685800" algn="l"/>
              </a:tabLst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		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害怕失敗、不敢去作</a:t>
            </a:r>
            <a:endParaRPr lang="zh-CN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1652</Words>
  <Application>Microsoft Office PowerPoint</Application>
  <PresentationFormat>On-screen Show (4:3)</PresentationFormat>
  <Paragraphs>304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Austin</vt:lpstr>
      <vt:lpstr>凡事告訴神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Muhchieh Yu</dc:creator>
  <cp:lastModifiedBy>Manchild Yu</cp:lastModifiedBy>
  <cp:revision>22</cp:revision>
  <dcterms:created xsi:type="dcterms:W3CDTF">2015-02-04T15:27:53Z</dcterms:created>
  <dcterms:modified xsi:type="dcterms:W3CDTF">2015-02-07T16:27:00Z</dcterms:modified>
</cp:coreProperties>
</file>