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71" r:id="rId16"/>
    <p:sldId id="277" r:id="rId17"/>
    <p:sldId id="278" r:id="rId18"/>
    <p:sldId id="268" r:id="rId19"/>
    <p:sldId id="272" r:id="rId20"/>
    <p:sldId id="273" r:id="rId21"/>
    <p:sldId id="275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1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50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18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34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46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36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287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91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47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7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84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F03F-1EC7-4978-82C9-111BB228805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AC1A-9639-4466-B93D-2FC2F327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20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458200" cy="1524000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美善的和睦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 smtClean="0">
                <a:solidFill>
                  <a:schemeClr val="tx1"/>
                </a:solidFill>
                <a:latin typeface="+mn-ea"/>
              </a:rPr>
              <a:t>看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</a:rPr>
              <a:t>哪，弟兄和睦同居是何等地善，何等地美</a:t>
            </a:r>
            <a:r>
              <a:rPr lang="zh-CN" altLang="en-US" sz="4400" b="1" dirty="0" smtClean="0">
                <a:solidFill>
                  <a:schemeClr val="tx1"/>
                </a:solidFill>
                <a:latin typeface="+mn-ea"/>
              </a:rPr>
              <a:t>！（诗一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</a:rPr>
              <a:t>三三</a:t>
            </a:r>
            <a:r>
              <a:rPr lang="en-US" sz="4400" b="1" dirty="0" smtClean="0">
                <a:solidFill>
                  <a:schemeClr val="tx1"/>
                </a:solidFill>
                <a:latin typeface="+mn-ea"/>
              </a:rPr>
              <a:t>:1</a:t>
            </a:r>
            <a:r>
              <a:rPr lang="zh-CN" altLang="en-US" sz="4400" b="1" dirty="0">
                <a:solidFill>
                  <a:schemeClr val="tx1"/>
                </a:solidFill>
                <a:latin typeface="+mn-ea"/>
              </a:rPr>
              <a:t>）</a:t>
            </a:r>
            <a:endParaRPr lang="en-US" sz="4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9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67" y="152400"/>
            <a:ext cx="8891833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/>
              <a:t>互敬互</a:t>
            </a:r>
            <a:r>
              <a:rPr lang="zh-CN" altLang="en-US" sz="4000" b="1" dirty="0" smtClean="0"/>
              <a:t>爱，</a:t>
            </a:r>
            <a:r>
              <a:rPr lang="zh-CN" altLang="en-US" sz="4000" b="1" dirty="0" smtClean="0">
                <a:latin typeface="+mn-ea"/>
              </a:rPr>
              <a:t>是和睦关系中不可或缺的</a:t>
            </a:r>
            <a:endParaRPr lang="en-US" altLang="zh-CN" sz="4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0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 smtClean="0">
                <a:latin typeface="+mn-ea"/>
              </a:rPr>
              <a:t>但由于种种原因，我们可能会觉得没有受到尊重和关爱。怎么办？</a:t>
            </a:r>
            <a:endParaRPr lang="en-US" altLang="zh-CN" sz="4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0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 smtClean="0">
                <a:latin typeface="+mn-ea"/>
              </a:rPr>
              <a:t>原则</a:t>
            </a:r>
            <a:r>
              <a:rPr lang="zh-CN" altLang="en-US" sz="4000" b="1" dirty="0">
                <a:latin typeface="+mn-ea"/>
              </a:rPr>
              <a:t>二</a:t>
            </a:r>
            <a:r>
              <a:rPr lang="zh-CN" altLang="en-US" sz="4000" b="1" dirty="0" smtClean="0">
                <a:latin typeface="+mn-ea"/>
              </a:rPr>
              <a:t>：</a:t>
            </a:r>
            <a:r>
              <a:rPr lang="zh-CN" altLang="en-US" sz="4000" b="1" dirty="0">
                <a:latin typeface="+mn-ea"/>
              </a:rPr>
              <a:t>柔和谦卑</a:t>
            </a:r>
            <a:endParaRPr lang="en-US" altLang="zh-CN" sz="4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4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原则二：</a:t>
            </a:r>
            <a:r>
              <a:rPr lang="zh-CN" altLang="en-US" sz="4000" b="1" dirty="0"/>
              <a:t>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因不同意见产生摩擦是正常现象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摩擦可能导致不愉快，须处理得当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恩赐多是神的祝福，但也当格外小心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注重权</a:t>
            </a:r>
            <a:r>
              <a:rPr lang="zh-CN" altLang="en-US" sz="3600" b="1" dirty="0" smtClean="0">
                <a:latin typeface="+mn-ea"/>
              </a:rPr>
              <a:t>柄导致纷争；注重侍奉带来团结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7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原则二</a:t>
            </a:r>
            <a:r>
              <a:rPr lang="zh-CN" altLang="en-US" sz="4000" b="1" dirty="0"/>
              <a:t>：柔和谦卑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正如我们一个身子上有好些肢体，肢体也不都是一样的用处。我们这许多人，在基督里成为一身，互相联络作肢体，也是如此</a:t>
            </a:r>
            <a:r>
              <a:rPr lang="zh-CN" altLang="en-US" sz="3600" b="1" dirty="0" smtClean="0">
                <a:solidFill>
                  <a:srgbClr val="0000FF"/>
                </a:solidFill>
                <a:latin typeface="+mn-ea"/>
              </a:rPr>
              <a:t>。」</a:t>
            </a:r>
            <a:r>
              <a:rPr lang="zh-CN" altLang="en-US" sz="3600" b="1" dirty="0" smtClean="0">
                <a:latin typeface="+mn-ea"/>
              </a:rPr>
              <a:t>（罗十二：</a:t>
            </a:r>
            <a:r>
              <a:rPr lang="en-US" altLang="zh-CN" sz="3600" b="1" dirty="0" smtClean="0">
                <a:latin typeface="+mn-ea"/>
              </a:rPr>
              <a:t>4-5</a:t>
            </a:r>
            <a:r>
              <a:rPr lang="zh-CN" altLang="en-US" sz="3600" b="1" dirty="0" smtClean="0">
                <a:latin typeface="+mn-ea"/>
              </a:rPr>
              <a:t>）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肢</a:t>
            </a:r>
            <a:r>
              <a:rPr lang="zh-CN" altLang="en-US" sz="3600" b="1" dirty="0" smtClean="0">
                <a:latin typeface="+mn-ea"/>
              </a:rPr>
              <a:t>体不可单独存在，互相合作方能成事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</a:t>
            </a:r>
            <a:r>
              <a:rPr lang="zh-CN" altLang="en-US" sz="4000" b="1" dirty="0">
                <a:latin typeface="+mn-ea"/>
              </a:rPr>
              <a:t>二</a:t>
            </a:r>
            <a:r>
              <a:rPr lang="zh-CN" altLang="en-US" sz="4000" b="1" dirty="0"/>
              <a:t>：柔和谦卑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完美的</a:t>
            </a:r>
            <a:r>
              <a:rPr lang="zh-CN" altLang="en-US" sz="3600" b="1" dirty="0" smtClean="0">
                <a:latin typeface="+mn-ea"/>
              </a:rPr>
              <a:t>人是没有的</a:t>
            </a:r>
            <a:r>
              <a:rPr lang="zh-CN" altLang="en-US" sz="3600" b="1" dirty="0">
                <a:latin typeface="+mn-ea"/>
              </a:rPr>
              <a:t>，</a:t>
            </a:r>
            <a:r>
              <a:rPr lang="zh-CN" altLang="en-US" sz="3600" b="1" dirty="0" smtClean="0">
                <a:latin typeface="+mn-ea"/>
              </a:rPr>
              <a:t>完</a:t>
            </a:r>
            <a:r>
              <a:rPr lang="zh-CN" altLang="en-US" sz="3600" b="1" dirty="0">
                <a:latin typeface="+mn-ea"/>
              </a:rPr>
              <a:t>全不美的</a:t>
            </a:r>
            <a:r>
              <a:rPr lang="zh-CN" altLang="en-US" sz="3600" b="1" dirty="0" smtClean="0">
                <a:latin typeface="+mn-ea"/>
              </a:rPr>
              <a:t>人呢？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专注缺点：抱怨、鄙视、苦毒</a:t>
            </a:r>
            <a:endParaRPr lang="en-US" altLang="zh-CN" sz="1600" b="1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solidFill>
                <a:srgbClr val="FF000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专注优点：欣赏、感谢、赞扬</a:t>
            </a:r>
            <a:endParaRPr lang="en-US" altLang="zh-CN" sz="16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凡事不可结党，不可贪图虚浮的荣耀；只要存心谦卑，各人看别人比自己强。」</a:t>
            </a:r>
            <a:r>
              <a:rPr lang="zh-CN" altLang="en-US" sz="3600" dirty="0">
                <a:latin typeface="+mn-ea"/>
              </a:rPr>
              <a:t>（腓二：</a:t>
            </a:r>
            <a:r>
              <a:rPr lang="en-US" sz="3600" dirty="0">
                <a:latin typeface="+mn-ea"/>
              </a:rPr>
              <a:t>3</a:t>
            </a:r>
            <a:r>
              <a:rPr lang="zh-CN" altLang="en-US" sz="3600" dirty="0">
                <a:latin typeface="+mn-ea"/>
              </a:rPr>
              <a:t>）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5407" y="1695254"/>
            <a:ext cx="254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羡慕嫉妒恨</a:t>
            </a:r>
            <a:endParaRPr lang="en-US" altLang="zh-CN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6045" y="2667784"/>
            <a:ext cx="254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9900"/>
                </a:solidFill>
                <a:latin typeface="+mn-ea"/>
              </a:rPr>
              <a:t>欣赏感恩赞</a:t>
            </a:r>
            <a:endParaRPr lang="en-US" altLang="zh-CN" sz="3600" b="1" dirty="0">
              <a:solidFill>
                <a:srgbClr val="009900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</a:t>
            </a:r>
            <a:r>
              <a:rPr lang="zh-CN" altLang="en-US" sz="4000" b="1" dirty="0">
                <a:latin typeface="+mn-ea"/>
              </a:rPr>
              <a:t>二</a:t>
            </a:r>
            <a:r>
              <a:rPr lang="zh-CN" altLang="en-US" sz="4000" b="1" dirty="0"/>
              <a:t>：柔和谦卑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400" b="1" dirty="0">
                <a:latin typeface="+mn-ea"/>
              </a:rPr>
              <a:t>自己正在学习</a:t>
            </a:r>
            <a:r>
              <a:rPr lang="zh-CN" altLang="en-US" sz="3400" b="1" dirty="0" smtClean="0">
                <a:latin typeface="+mn-ea"/>
              </a:rPr>
              <a:t>的功课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400" dirty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我们坚固的人应该担代不坚固人的软弱，不求自己的喜悦。我们各人务要叫邻舍喜悦，使他得益处，建立德行。因为基督也不求自己的喜悦，如经上所记：辱骂你人的辱骂都落在我身上。</a:t>
            </a:r>
            <a:r>
              <a:rPr lang="zh-CN" altLang="en-US" sz="3400" dirty="0">
                <a:solidFill>
                  <a:srgbClr val="0000FF"/>
                </a:solidFill>
                <a:latin typeface="+mn-ea"/>
              </a:rPr>
              <a:t>」</a:t>
            </a:r>
            <a:r>
              <a:rPr lang="zh-CN" altLang="en-US" sz="3400" dirty="0">
                <a:latin typeface="+mn-ea"/>
              </a:rPr>
              <a:t>（罗十五：</a:t>
            </a:r>
            <a:r>
              <a:rPr lang="en-US" sz="3400" dirty="0">
                <a:latin typeface="+mn-ea"/>
              </a:rPr>
              <a:t>1-3</a:t>
            </a:r>
            <a:r>
              <a:rPr lang="zh-CN" altLang="en-US" sz="3400" dirty="0" smtClean="0">
                <a:latin typeface="+mn-ea"/>
              </a:rPr>
              <a:t>）</a:t>
            </a:r>
            <a:endParaRPr lang="en-US" altLang="zh-CN" sz="16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400" b="1" dirty="0">
                <a:latin typeface="+mn-ea"/>
              </a:rPr>
              <a:t>自己亟待提高</a:t>
            </a:r>
            <a:r>
              <a:rPr lang="en-US" altLang="zh-CN" sz="3400" b="1" dirty="0" smtClean="0">
                <a:latin typeface="+mn-ea"/>
              </a:rPr>
              <a:t>,</a:t>
            </a:r>
            <a:r>
              <a:rPr lang="zh-CN" altLang="en-US" sz="3400" b="1" dirty="0">
                <a:latin typeface="+mn-ea"/>
              </a:rPr>
              <a:t>盼望与大家一同学习</a:t>
            </a:r>
            <a:endParaRPr lang="en-US" altLang="zh-CN" sz="34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7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</a:t>
            </a:r>
            <a:r>
              <a:rPr lang="zh-CN" altLang="en-US" sz="4000" b="1" dirty="0">
                <a:latin typeface="+mn-ea"/>
              </a:rPr>
              <a:t>二</a:t>
            </a:r>
            <a:r>
              <a:rPr lang="zh-CN" altLang="en-US" sz="4000" b="1" dirty="0"/>
              <a:t>：柔和谦卑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摩西的例子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为</a:t>
            </a:r>
            <a:r>
              <a:rPr lang="zh-CN" altLang="en-US" sz="3400" b="1" dirty="0">
                <a:latin typeface="+mn-ea"/>
              </a:rPr>
              <a:t>百</a:t>
            </a:r>
            <a:r>
              <a:rPr lang="zh-CN" altLang="en-US" sz="3400" b="1" dirty="0" smtClean="0">
                <a:latin typeface="+mn-ea"/>
              </a:rPr>
              <a:t>姓鞠躬尽瘁，但常遭</a:t>
            </a:r>
            <a:r>
              <a:rPr lang="zh-CN" altLang="en-US" sz="3400" b="1" dirty="0">
                <a:latin typeface="+mn-ea"/>
              </a:rPr>
              <a:t>挑</a:t>
            </a:r>
            <a:r>
              <a:rPr lang="zh-CN" altLang="en-US" sz="3400" b="1" dirty="0" smtClean="0">
                <a:latin typeface="+mn-ea"/>
              </a:rPr>
              <a:t>剔和批评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攻</a:t>
            </a:r>
            <a:r>
              <a:rPr lang="zh-CN" altLang="en-US" sz="3400" b="1" dirty="0" smtClean="0">
                <a:latin typeface="+mn-ea"/>
              </a:rPr>
              <a:t>击：妻子为外邦人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攻</a:t>
            </a:r>
            <a:r>
              <a:rPr lang="zh-CN" altLang="en-US" sz="3400" b="1" dirty="0" smtClean="0">
                <a:latin typeface="+mn-ea"/>
              </a:rPr>
              <a:t>击：「</a:t>
            </a:r>
            <a:r>
              <a:rPr lang="zh-CN" altLang="en-US" sz="3400" b="1" dirty="0">
                <a:latin typeface="+mn-ea"/>
              </a:rPr>
              <a:t>你们擅自专权！全会众个个既是圣洁，耶和华也在他们中间，你们为什么自高，超过耶和华的会众呢</a:t>
            </a:r>
            <a:r>
              <a:rPr lang="en-US" altLang="zh-CN" sz="3400" b="1" dirty="0">
                <a:latin typeface="+mn-ea"/>
              </a:rPr>
              <a:t>﹖</a:t>
            </a:r>
            <a:r>
              <a:rPr lang="zh-CN" altLang="en-US" sz="3400" b="1" dirty="0" smtClean="0">
                <a:latin typeface="+mn-ea"/>
              </a:rPr>
              <a:t>」</a:t>
            </a:r>
            <a:r>
              <a:rPr lang="en-US" altLang="zh-CN" sz="3400" b="1" dirty="0" smtClean="0">
                <a:latin typeface="+mn-ea"/>
              </a:rPr>
              <a:t>(</a:t>
            </a:r>
            <a:r>
              <a:rPr lang="zh-CN" altLang="en-US" sz="3400" b="1" dirty="0" smtClean="0">
                <a:latin typeface="+mn-ea"/>
              </a:rPr>
              <a:t>民</a:t>
            </a:r>
            <a:r>
              <a:rPr lang="zh-CN" altLang="en-US" sz="3400" b="1" dirty="0">
                <a:latin typeface="+mn-ea"/>
              </a:rPr>
              <a:t>十</a:t>
            </a:r>
            <a:r>
              <a:rPr lang="zh-CN" altLang="en-US" sz="3400" b="1" dirty="0" smtClean="0">
                <a:latin typeface="+mn-ea"/>
              </a:rPr>
              <a:t>六</a:t>
            </a:r>
            <a:r>
              <a:rPr lang="en-US" altLang="zh-CN" sz="3400" b="1" dirty="0" smtClean="0">
                <a:latin typeface="+mn-ea"/>
              </a:rPr>
              <a:t>:3)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圣经评价</a:t>
            </a:r>
            <a:r>
              <a:rPr lang="en-US" altLang="zh-CN" sz="3400" b="1" dirty="0" smtClean="0">
                <a:latin typeface="+mn-ea"/>
              </a:rPr>
              <a:t>: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「摩西为人极其谦和，胜过世上的众人。」</a:t>
            </a:r>
            <a:r>
              <a:rPr lang="zh-CN" altLang="en-US" sz="3400" b="1" dirty="0">
                <a:latin typeface="+mn-ea"/>
              </a:rPr>
              <a:t>（民十二：</a:t>
            </a:r>
            <a:r>
              <a:rPr lang="en-US" sz="3400" b="1" dirty="0">
                <a:latin typeface="+mn-ea"/>
              </a:rPr>
              <a:t>3</a:t>
            </a:r>
            <a:r>
              <a:rPr lang="zh-CN" altLang="en-US" sz="3400" b="1" dirty="0">
                <a:latin typeface="+mn-ea"/>
              </a:rPr>
              <a:t>）</a:t>
            </a:r>
            <a:endParaRPr lang="en-US" altLang="zh-CN" sz="34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</a:t>
            </a:r>
            <a:r>
              <a:rPr lang="zh-CN" altLang="en-US" sz="4000" b="1" dirty="0">
                <a:latin typeface="+mn-ea"/>
              </a:rPr>
              <a:t>二</a:t>
            </a:r>
            <a:r>
              <a:rPr lang="zh-CN" altLang="en-US" sz="4000" b="1" dirty="0"/>
              <a:t>：柔和谦卑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保罗的例子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受过高深的教育，对新约教会功勋显著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被</a:t>
            </a:r>
            <a:r>
              <a:rPr lang="zh-CN" altLang="en-US" sz="3400" b="1" dirty="0">
                <a:latin typeface="+mn-ea"/>
              </a:rPr>
              <a:t>捆索、受鞭打、挨棍打、遭扔石</a:t>
            </a:r>
            <a:r>
              <a:rPr lang="zh-CN" altLang="en-US" sz="3400" b="1" dirty="0" smtClean="0">
                <a:latin typeface="+mn-ea"/>
              </a:rPr>
              <a:t>头</a:t>
            </a:r>
            <a:r>
              <a:rPr lang="en-US" altLang="zh-CN" sz="3400" b="1" dirty="0" smtClean="0">
                <a:latin typeface="+mn-ea"/>
              </a:rPr>
              <a:t>……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最有资本居功和夸口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自称</a:t>
            </a:r>
            <a:r>
              <a:rPr lang="en-US" altLang="zh-CN" sz="3400" b="1" dirty="0" smtClean="0">
                <a:latin typeface="+mn-ea"/>
              </a:rPr>
              <a:t>: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「本来比众圣徒中最小的还小。」</a:t>
            </a:r>
            <a:r>
              <a:rPr lang="zh-CN" altLang="en-US" sz="3400" b="1" dirty="0">
                <a:latin typeface="+mn-ea"/>
              </a:rPr>
              <a:t>（弗三：</a:t>
            </a:r>
            <a:r>
              <a:rPr lang="en-US" sz="3400" b="1" dirty="0">
                <a:latin typeface="+mn-ea"/>
              </a:rPr>
              <a:t>8</a:t>
            </a:r>
            <a:r>
              <a:rPr lang="zh-CN" altLang="en-US" sz="3400" b="1" dirty="0">
                <a:latin typeface="+mn-ea"/>
              </a:rPr>
              <a:t>）</a:t>
            </a:r>
            <a:endParaRPr lang="en-US" altLang="zh-CN" sz="34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7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</a:t>
            </a:r>
            <a:r>
              <a:rPr lang="zh-CN" altLang="en-US" sz="4000" b="1" dirty="0">
                <a:latin typeface="+mn-ea"/>
              </a:rPr>
              <a:t>二</a:t>
            </a:r>
            <a:r>
              <a:rPr lang="zh-CN" altLang="en-US" sz="4000" b="1" dirty="0"/>
              <a:t>：柔和谦卑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耶稣</a:t>
            </a:r>
            <a:r>
              <a:rPr lang="zh-CN" altLang="en-US" sz="3600" b="1" dirty="0" smtClean="0">
                <a:latin typeface="+mn-ea"/>
              </a:rPr>
              <a:t>的例子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本来与</a:t>
            </a:r>
            <a:r>
              <a:rPr lang="zh-CN" altLang="en-US" sz="3400" b="1" dirty="0" smtClean="0">
                <a:latin typeface="+mn-ea"/>
              </a:rPr>
              <a:t>神</a:t>
            </a:r>
            <a:r>
              <a:rPr lang="zh-CN" altLang="en-US" sz="3400" b="1" dirty="0">
                <a:latin typeface="+mn-ea"/>
              </a:rPr>
              <a:t>同</a:t>
            </a:r>
            <a:r>
              <a:rPr lang="zh-CN" altLang="en-US" sz="3400" b="1" dirty="0" smtClean="0">
                <a:latin typeface="+mn-ea"/>
              </a:rPr>
              <a:t>等，却卑微地来到人间，且死在十字架上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我心里柔和谦卑，你们当负我的轭，学我的样式；这样，你们心里就必得享安息。</a:t>
            </a:r>
            <a:r>
              <a:rPr lang="zh-CN" altLang="en-US" sz="3400" dirty="0">
                <a:solidFill>
                  <a:srgbClr val="0000FF"/>
                </a:solidFill>
                <a:latin typeface="+mn-ea"/>
              </a:rPr>
              <a:t>」</a:t>
            </a:r>
            <a:r>
              <a:rPr lang="zh-CN" altLang="en-US" sz="3400" b="1" dirty="0">
                <a:latin typeface="+mn-ea"/>
              </a:rPr>
              <a:t>（太十一：</a:t>
            </a:r>
            <a:r>
              <a:rPr lang="en-US" sz="3400" b="1" dirty="0">
                <a:latin typeface="+mn-ea"/>
              </a:rPr>
              <a:t>29</a:t>
            </a:r>
            <a:r>
              <a:rPr lang="zh-CN" altLang="en-US" sz="3400" b="1" dirty="0" smtClean="0">
                <a:latin typeface="+mn-ea"/>
              </a:rPr>
              <a:t>）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跟</a:t>
            </a:r>
            <a:r>
              <a:rPr lang="zh-CN" altLang="en-US" sz="3400" b="1" dirty="0" smtClean="0">
                <a:latin typeface="+mn-ea"/>
              </a:rPr>
              <a:t>随耶稣的人是否理应效仿呢？</a:t>
            </a:r>
            <a:endParaRPr lang="en-US" altLang="zh-CN" sz="10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维护和睦，是谁的责任？</a:t>
            </a:r>
            <a:endParaRPr lang="en-US" altLang="zh-CN" sz="38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5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原则三：自我省察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一对夫妇的故事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基督</a:t>
            </a:r>
            <a:r>
              <a:rPr lang="zh-CN" altLang="en-US" sz="3600" b="1" dirty="0" smtClean="0">
                <a:latin typeface="+mn-ea"/>
              </a:rPr>
              <a:t>徒常犯的错误</a:t>
            </a:r>
            <a:r>
              <a:rPr lang="zh-CN" altLang="en-US" sz="3600" b="1" dirty="0">
                <a:latin typeface="+mn-ea"/>
              </a:rPr>
              <a:t>：为他人读</a:t>
            </a:r>
            <a:r>
              <a:rPr lang="zh-CN" altLang="en-US" sz="3600" b="1" dirty="0" smtClean="0">
                <a:latin typeface="+mn-ea"/>
              </a:rPr>
              <a:t>经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带</a:t>
            </a:r>
            <a:r>
              <a:rPr lang="zh-CN" altLang="en-US" sz="3600" b="1" dirty="0" smtClean="0">
                <a:latin typeface="+mn-ea"/>
              </a:rPr>
              <a:t>着个人偏见和目的读经，必然导致偏差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原则三：自我省察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罗威尔（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Percival Lowell</a:t>
            </a:r>
            <a:r>
              <a:rPr lang="zh-CN" altLang="en-US" sz="3600" b="1" dirty="0" smtClean="0">
                <a:latin typeface="+mn-ea"/>
              </a:rPr>
              <a:t>）对火星的观察</a:t>
            </a:r>
            <a:endParaRPr lang="en-US" altLang="zh-CN" sz="3600" b="1" dirty="0" smtClean="0">
              <a:latin typeface="+mn-ea"/>
            </a:endParaRPr>
          </a:p>
        </p:txBody>
      </p:sp>
      <p:pic>
        <p:nvPicPr>
          <p:cNvPr id="1026" name="Picture 2" descr="C:\Users\chen\Desktop\lowell-mars-canals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1814"/>
            <a:ext cx="65532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1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ffalo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91440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390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 smtClean="0"/>
              <a:t>狮子和公牛的故事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582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原则三：自我省察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罗威</a:t>
            </a:r>
            <a:r>
              <a:rPr lang="zh-CN" altLang="en-US" sz="3600" b="1" dirty="0" smtClean="0">
                <a:latin typeface="+mn-ea"/>
              </a:rPr>
              <a:t>尔观察的“运河”不存在，原因：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所思变所见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所用的仪器的问题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眼疾</a:t>
            </a:r>
            <a:r>
              <a:rPr lang="zh-CN" altLang="en-US" sz="3400" b="1" dirty="0" smtClean="0">
                <a:latin typeface="+mn-ea"/>
              </a:rPr>
              <a:t>：看到自己眼球的血管！</a:t>
            </a:r>
            <a:endParaRPr lang="en-US" altLang="zh-CN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先去掉自己眼中的梁木，然后才能看得清楚，去掉你弟兄眼中的刺</a:t>
            </a:r>
            <a:r>
              <a:rPr lang="zh-CN" altLang="en-US" sz="3600" b="1" dirty="0" smtClean="0">
                <a:solidFill>
                  <a:srgbClr val="0000FF"/>
                </a:solidFill>
                <a:latin typeface="+mn-ea"/>
              </a:rPr>
              <a:t>。</a:t>
            </a:r>
            <a:r>
              <a:rPr lang="zh-CN" altLang="en-US" sz="3600" dirty="0" smtClean="0">
                <a:solidFill>
                  <a:srgbClr val="0000FF"/>
                </a:solidFill>
                <a:latin typeface="+mn-ea"/>
              </a:rPr>
              <a:t>」</a:t>
            </a:r>
            <a:r>
              <a:rPr lang="en-US" altLang="zh-CN" sz="3600" dirty="0" smtClean="0">
                <a:latin typeface="+mn-ea"/>
              </a:rPr>
              <a:t>(</a:t>
            </a:r>
            <a:r>
              <a:rPr lang="zh-CN" altLang="en-US" sz="3600" dirty="0" smtClean="0">
                <a:latin typeface="+mn-ea"/>
              </a:rPr>
              <a:t>太七</a:t>
            </a:r>
            <a:r>
              <a:rPr lang="en-US" altLang="zh-CN" sz="3600" dirty="0" smtClean="0">
                <a:latin typeface="+mn-ea"/>
              </a:rPr>
              <a:t>:5)</a:t>
            </a:r>
            <a:endParaRPr lang="en-US" altLang="zh-CN" sz="10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400" b="1" dirty="0" smtClean="0">
                <a:latin typeface="+mn-ea"/>
              </a:rPr>
              <a:t>自我省</a:t>
            </a:r>
            <a:r>
              <a:rPr lang="zh-CN" altLang="en-US" sz="3400" b="1" smtClean="0">
                <a:latin typeface="+mn-ea"/>
              </a:rPr>
              <a:t>察</a:t>
            </a:r>
            <a:r>
              <a:rPr lang="zh-CN" altLang="en-US" sz="3400" b="1" smtClean="0">
                <a:latin typeface="+mn-ea"/>
              </a:rPr>
              <a:t>，</a:t>
            </a:r>
            <a:r>
              <a:rPr lang="zh-CN" altLang="en-US" sz="3400" b="1" smtClean="0">
                <a:latin typeface="+mn-ea"/>
              </a:rPr>
              <a:t>减少</a:t>
            </a:r>
            <a:r>
              <a:rPr lang="zh-CN" altLang="en-US" sz="3400" b="1" smtClean="0">
                <a:latin typeface="+mn-ea"/>
              </a:rPr>
              <a:t>论</a:t>
            </a:r>
            <a:r>
              <a:rPr lang="zh-CN" altLang="en-US" sz="3400" b="1" dirty="0" smtClean="0">
                <a:latin typeface="+mn-ea"/>
              </a:rPr>
              <a:t>断人的危害</a:t>
            </a:r>
          </a:p>
          <a:p>
            <a:pPr marL="0" indent="0">
              <a:buNone/>
            </a:pPr>
            <a:endParaRPr lang="en-US" altLang="zh-CN" sz="1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5561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原则三：自我省察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600" b="1" dirty="0" smtClean="0">
                <a:solidFill>
                  <a:srgbClr val="0000FF"/>
                </a:solidFill>
                <a:latin typeface="+mn-ea"/>
              </a:rPr>
              <a:t>你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在什么事上论断人，就在什么事上定自己的罪</a:t>
            </a:r>
            <a:r>
              <a:rPr lang="zh-CN" altLang="en-US" sz="3600" b="1" dirty="0" smtClean="0">
                <a:solidFill>
                  <a:srgbClr val="0000FF"/>
                </a:solidFill>
                <a:latin typeface="+mn-ea"/>
              </a:rPr>
              <a:t>。</a:t>
            </a:r>
            <a:r>
              <a:rPr lang="zh-TW" altLang="en-US" sz="3600" b="1" dirty="0" smtClean="0">
                <a:solidFill>
                  <a:srgbClr val="0000FF"/>
                </a:solidFill>
                <a:latin typeface="+mn-ea"/>
              </a:rPr>
              <a:t>」</a:t>
            </a:r>
            <a:r>
              <a:rPr lang="en-US" sz="3600" b="1" dirty="0" smtClean="0">
                <a:latin typeface="+mn-ea"/>
              </a:rPr>
              <a:t> </a:t>
            </a:r>
            <a:r>
              <a:rPr lang="en-US" sz="3600" b="1" dirty="0">
                <a:latin typeface="+mn-ea"/>
              </a:rPr>
              <a:t>(</a:t>
            </a:r>
            <a:r>
              <a:rPr lang="zh-CN" altLang="en-US" sz="3600" b="1" dirty="0">
                <a:latin typeface="+mn-ea"/>
              </a:rPr>
              <a:t>罗二：</a:t>
            </a:r>
            <a:r>
              <a:rPr lang="en-US" sz="3600" b="1" dirty="0">
                <a:latin typeface="+mn-ea"/>
              </a:rPr>
              <a:t>1) </a:t>
            </a:r>
            <a:endParaRPr lang="en-US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一</a:t>
            </a:r>
            <a:r>
              <a:rPr lang="zh-CN" altLang="en-US" sz="3600" b="1" dirty="0" smtClean="0">
                <a:latin typeface="+mn-ea"/>
              </a:rPr>
              <a:t>根指头指别人，其它指着自己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论断给自己定罪的例子：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你缺乏爱心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你很骄傲</a:t>
            </a:r>
            <a:endParaRPr lang="zh-CN" altLang="en-US" sz="34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1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641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原则三：自我省察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少论断，少定自己的罪，促成和睦</a:t>
            </a:r>
            <a:endParaRPr lang="en-US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不论</a:t>
            </a:r>
            <a:r>
              <a:rPr lang="zh-CN" altLang="en-US" sz="3600" b="1" dirty="0" smtClean="0">
                <a:latin typeface="+mn-ea"/>
              </a:rPr>
              <a:t>断不是放弃是非标准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真正的和睦是在真理下的合一</a:t>
            </a:r>
            <a:endParaRPr lang="en-US" altLang="zh-CN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善意的批评</a:t>
            </a:r>
            <a:r>
              <a:rPr lang="zh-CN" altLang="en-US" sz="3400" b="1" dirty="0" smtClean="0">
                <a:latin typeface="+mn-ea"/>
              </a:rPr>
              <a:t>对人的成长是有帮助的</a:t>
            </a:r>
            <a:endParaRPr lang="zh-CN" altLang="en-US" sz="3400" b="1" dirty="0">
              <a:latin typeface="+mn-ea"/>
            </a:endParaRPr>
          </a:p>
          <a:p>
            <a:pPr marL="0" indent="0">
              <a:buNone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但在发表意见以前，须省察自己的标准、动机、及方式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1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750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总    结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和睦相处的三个原则：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互敬互爱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柔和谦卑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自我省</a:t>
            </a:r>
            <a:r>
              <a:rPr lang="zh-CN" altLang="en-US" sz="3400" b="1" dirty="0" smtClean="0">
                <a:latin typeface="+mn-ea"/>
              </a:rPr>
              <a:t>察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0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愿神帮助我们</a:t>
            </a:r>
            <a:r>
              <a:rPr lang="en-US" altLang="zh-CN" sz="3600" b="1" dirty="0" smtClean="0">
                <a:latin typeface="+mn-ea"/>
              </a:rPr>
              <a:t>!</a:t>
            </a:r>
            <a:r>
              <a:rPr lang="zh-CN" altLang="en-US" sz="3600" b="1" dirty="0" smtClean="0">
                <a:latin typeface="+mn-ea"/>
              </a:rPr>
              <a:t>愿神坚立我们的教会！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2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撒</a:t>
            </a:r>
            <a:r>
              <a:rPr lang="zh-CN" altLang="en-US" sz="3600" b="1" dirty="0" smtClean="0">
                <a:latin typeface="+mn-ea"/>
              </a:rPr>
              <a:t>旦</a:t>
            </a:r>
            <a:r>
              <a:rPr lang="zh-CN" altLang="en-US" sz="3600" b="1" dirty="0">
                <a:latin typeface="+mn-ea"/>
              </a:rPr>
              <a:t>「如同吼叫的狮子，遍地游行，寻找可吞吃的人」</a:t>
            </a:r>
            <a:endParaRPr lang="en-US" altLang="zh-CN" sz="36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14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14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敌人虽凶猛，只要教会和睦，就一定得胜</a:t>
            </a:r>
            <a:endParaRPr lang="en-US" altLang="zh-CN" sz="3600" b="1" dirty="0">
              <a:latin typeface="+mn-ea"/>
            </a:endParaRPr>
          </a:p>
          <a:p>
            <a:pPr marL="0" indent="0">
              <a:buNone/>
            </a:pP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600" b="1" dirty="0" smtClean="0">
                <a:solidFill>
                  <a:srgbClr val="0000FF"/>
                </a:solidFill>
                <a:latin typeface="+mn-ea"/>
              </a:rPr>
              <a:t>看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哪，弟兄和睦同居是何等地善，何等地美！」</a:t>
            </a:r>
            <a:r>
              <a:rPr lang="zh-CN" altLang="en-US" sz="3600" b="1" dirty="0">
                <a:latin typeface="+mn-ea"/>
              </a:rPr>
              <a:t>（诗</a:t>
            </a:r>
            <a:r>
              <a:rPr lang="en-US" sz="3600" b="1" dirty="0">
                <a:latin typeface="+mn-ea"/>
              </a:rPr>
              <a:t>133:1</a:t>
            </a:r>
            <a:r>
              <a:rPr lang="zh-CN" altLang="en-US" sz="3600" b="1" dirty="0" smtClean="0">
                <a:latin typeface="+mn-ea"/>
              </a:rPr>
              <a:t>）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5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和睦的教会，才可能如鹰展翅上腾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我们盼望建</a:t>
            </a:r>
            <a:r>
              <a:rPr lang="zh-CN" altLang="en-US" sz="3600" b="1" dirty="0" smtClean="0">
                <a:latin typeface="+mn-ea"/>
              </a:rPr>
              <a:t>造和睦团结的</a:t>
            </a:r>
            <a:r>
              <a:rPr lang="zh-CN" altLang="en-US" sz="3600" b="1" dirty="0">
                <a:latin typeface="+mn-ea"/>
              </a:rPr>
              <a:t>教会吗？</a:t>
            </a:r>
            <a:endParaRPr lang="en-US" altLang="zh-CN" sz="1600" b="1" dirty="0" smtClean="0">
              <a:latin typeface="+mn-ea"/>
            </a:endParaRPr>
          </a:p>
          <a:p>
            <a:pPr marL="0" indent="0">
              <a:buNone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撒旦甘心于这样的教会吗</a:t>
            </a:r>
            <a:r>
              <a:rPr lang="zh-CN" altLang="en-US" sz="3600" b="1" dirty="0" smtClean="0">
                <a:latin typeface="+mn-ea"/>
              </a:rPr>
              <a:t>？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教会越兴旺</a:t>
            </a:r>
            <a:r>
              <a:rPr lang="zh-CN" altLang="en-US" sz="3600" b="1" dirty="0" smtClean="0">
                <a:latin typeface="+mn-ea"/>
              </a:rPr>
              <a:t>，</a:t>
            </a:r>
            <a:r>
              <a:rPr lang="zh-CN" altLang="en-US" sz="3600" b="1" dirty="0">
                <a:latin typeface="+mn-ea"/>
              </a:rPr>
              <a:t>撒</a:t>
            </a:r>
            <a:r>
              <a:rPr lang="zh-CN" altLang="en-US" sz="3600" b="1" dirty="0" smtClean="0">
                <a:latin typeface="+mn-ea"/>
              </a:rPr>
              <a:t>旦越搅扰</a:t>
            </a:r>
            <a:endParaRPr lang="en-US" altLang="zh-CN" sz="1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6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应用圣</a:t>
            </a:r>
            <a:r>
              <a:rPr lang="zh-CN" altLang="en-US" sz="3600" b="1" dirty="0" smtClean="0">
                <a:latin typeface="+mn-ea"/>
              </a:rPr>
              <a:t>经原则抵挡撒旦，建造和睦教会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4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原则一：</a:t>
            </a:r>
            <a:r>
              <a:rPr lang="zh-CN" altLang="en-US" sz="4000" b="1" dirty="0"/>
              <a:t>互敬互爱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爱是律法的总</a:t>
            </a:r>
            <a:r>
              <a:rPr lang="zh-CN" altLang="en-US" sz="3600" b="1" dirty="0" smtClean="0"/>
              <a:t>纲，爱引出尊重</a:t>
            </a:r>
            <a:endParaRPr lang="en-US" altLang="zh-CN" sz="3600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不</a:t>
            </a:r>
            <a:r>
              <a:rPr lang="zh-CN" altLang="en-US" sz="3400" b="1" dirty="0">
                <a:latin typeface="+mn-ea"/>
              </a:rPr>
              <a:t>可有别的神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不</a:t>
            </a:r>
            <a:r>
              <a:rPr lang="zh-CN" altLang="en-US" sz="3400" b="1" dirty="0">
                <a:latin typeface="+mn-ea"/>
              </a:rPr>
              <a:t>可敬拜偶像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不</a:t>
            </a:r>
            <a:r>
              <a:rPr lang="zh-CN" altLang="en-US" sz="3400" b="1" dirty="0">
                <a:latin typeface="+mn-ea"/>
              </a:rPr>
              <a:t>可妄称耶和华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当守安</a:t>
            </a:r>
            <a:r>
              <a:rPr lang="zh-CN" altLang="en-US" sz="3400" b="1" dirty="0">
                <a:latin typeface="+mn-ea"/>
              </a:rPr>
              <a:t>息</a:t>
            </a:r>
            <a:r>
              <a:rPr lang="zh-CN" altLang="en-US" sz="3400" b="1" dirty="0" smtClean="0">
                <a:latin typeface="+mn-ea"/>
              </a:rPr>
              <a:t>日。</a:t>
            </a:r>
            <a:r>
              <a:rPr lang="en-US" altLang="zh-CN" sz="3400" b="1" dirty="0" smtClean="0">
                <a:latin typeface="+mn-ea"/>
              </a:rPr>
              <a:t>	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当</a:t>
            </a:r>
            <a:r>
              <a:rPr lang="zh-CN" altLang="en-US" sz="3400" b="1" dirty="0">
                <a:latin typeface="+mn-ea"/>
              </a:rPr>
              <a:t>孝敬父母</a:t>
            </a:r>
            <a:r>
              <a:rPr lang="zh-CN" altLang="en-US" sz="3400" b="1" dirty="0" smtClean="0">
                <a:latin typeface="+mn-ea"/>
              </a:rPr>
              <a:t>。</a:t>
            </a:r>
            <a:r>
              <a:rPr lang="en-US" altLang="zh-CN" sz="3400" b="1" dirty="0" smtClean="0">
                <a:latin typeface="+mn-ea"/>
              </a:rPr>
              <a:t>	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97834" y="1524000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（尊重神的独一性）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5541" y="2057400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（尊重神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的</a:t>
            </a:r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神性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7834" y="2672953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（尊重神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的圣名）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0976" y="3352800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（尊重神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的圣日）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5541" y="3956235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重</a:t>
            </a:r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长辈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4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原则一</a:t>
            </a:r>
            <a:r>
              <a:rPr lang="zh-CN" altLang="en-US" sz="4000" b="1" dirty="0"/>
              <a:t>：互敬互爱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4" y="790281"/>
            <a:ext cx="8991600" cy="58674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不</a:t>
            </a:r>
            <a:r>
              <a:rPr lang="zh-CN" altLang="en-US" sz="3400" b="1" dirty="0">
                <a:latin typeface="+mn-ea"/>
              </a:rPr>
              <a:t>可杀人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不可奸淫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不可偷盗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不可作假见</a:t>
            </a:r>
            <a:r>
              <a:rPr lang="zh-CN" altLang="en-US" sz="3400" b="1" dirty="0" smtClean="0">
                <a:latin typeface="+mn-ea"/>
              </a:rPr>
              <a:t>证</a:t>
            </a:r>
            <a:r>
              <a:rPr lang="zh-CN" altLang="en-US" sz="3400" b="1" dirty="0">
                <a:latin typeface="+mn-ea"/>
              </a:rPr>
              <a:t>。</a:t>
            </a:r>
            <a:r>
              <a:rPr lang="en-US" altLang="zh-CN" sz="3400" b="1" dirty="0" smtClean="0">
                <a:latin typeface="+mn-ea"/>
              </a:rPr>
              <a:t>	</a:t>
            </a:r>
            <a:endParaRPr lang="en-US" sz="3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不可贪恋人的房屋、人的妻子、仆婢、牛驴，并他一切所有的</a:t>
            </a:r>
            <a:r>
              <a:rPr lang="zh-CN" altLang="en-US" sz="3400" b="1" dirty="0" smtClean="0">
                <a:latin typeface="+mn-ea"/>
              </a:rPr>
              <a:t>。</a:t>
            </a:r>
            <a:endParaRPr lang="en-US" sz="3400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889" y="827986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重</a:t>
            </a:r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生命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5892" y="1437589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重</a:t>
            </a:r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婚姻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3741" y="2053545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重</a:t>
            </a:r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他人财产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740" y="2674501"/>
            <a:ext cx="419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重</a:t>
            </a:r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他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人名声）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810000"/>
            <a:ext cx="37400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FF0000"/>
                </a:solidFill>
                <a:latin typeface="+mn-ea"/>
              </a:rPr>
              <a:t>（尊</a:t>
            </a:r>
            <a:r>
              <a:rPr lang="zh-CN" altLang="en-US" sz="3400" b="1" dirty="0" smtClean="0">
                <a:solidFill>
                  <a:srgbClr val="FF0000"/>
                </a:solidFill>
                <a:latin typeface="+mn-ea"/>
              </a:rPr>
              <a:t>重他人所有）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5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原则一</a:t>
            </a:r>
            <a:r>
              <a:rPr lang="zh-CN" altLang="en-US" sz="4000" b="1" dirty="0"/>
              <a:t>：互敬互爱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轻视尊重</a:t>
            </a:r>
            <a:r>
              <a:rPr lang="zh-CN" altLang="en-US" sz="3600" b="1" dirty="0" smtClean="0">
                <a:latin typeface="+mn-ea"/>
              </a:rPr>
              <a:t>，</a:t>
            </a:r>
            <a:r>
              <a:rPr lang="zh-CN" altLang="en-US" sz="3600" b="1" dirty="0">
                <a:latin typeface="+mn-ea"/>
              </a:rPr>
              <a:t>导致问</a:t>
            </a:r>
            <a:r>
              <a:rPr lang="zh-CN" altLang="en-US" sz="3600" b="1" dirty="0" smtClean="0">
                <a:latin typeface="+mn-ea"/>
              </a:rPr>
              <a:t>题；尊重才有和睦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+mn-ea"/>
              </a:rPr>
              <a:t>互敬互</a:t>
            </a:r>
            <a:r>
              <a:rPr lang="zh-CN" altLang="en-US" sz="3600" b="1" dirty="0" smtClean="0">
                <a:latin typeface="+mn-ea"/>
              </a:rPr>
              <a:t>爱，体</a:t>
            </a:r>
            <a:r>
              <a:rPr lang="zh-CN" altLang="en-US" sz="3600" b="1" dirty="0">
                <a:latin typeface="+mn-ea"/>
              </a:rPr>
              <a:t>现</a:t>
            </a:r>
            <a:r>
              <a:rPr lang="zh-CN" altLang="en-US" sz="3600" b="1" dirty="0" smtClean="0">
                <a:latin typeface="+mn-ea"/>
              </a:rPr>
              <a:t>在对他人的接纳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恩</a:t>
            </a:r>
            <a:r>
              <a:rPr lang="zh-CN" altLang="en-US" sz="3400" b="1" dirty="0" smtClean="0">
                <a:latin typeface="+mn-ea"/>
              </a:rPr>
              <a:t>典：各人背景不同、风格不同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配合</a:t>
            </a:r>
            <a:r>
              <a:rPr lang="zh-CN" altLang="en-US" sz="3400" b="1" dirty="0" smtClean="0">
                <a:latin typeface="+mn-ea"/>
              </a:rPr>
              <a:t>：一辆车子，油门重要？车闸重要？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谦</a:t>
            </a:r>
            <a:r>
              <a:rPr lang="zh-CN" altLang="en-US" sz="3400" b="1" dirty="0" smtClean="0">
                <a:latin typeface="+mn-ea"/>
              </a:rPr>
              <a:t>让：</a:t>
            </a:r>
            <a:r>
              <a:rPr lang="zh-TW" altLang="en-US" sz="3400" b="1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400" b="1" dirty="0" smtClean="0">
                <a:solidFill>
                  <a:srgbClr val="0000FF"/>
                </a:solidFill>
                <a:latin typeface="+mn-ea"/>
              </a:rPr>
              <a:t>又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当存敬畏基督的心，彼此顺服</a:t>
            </a:r>
            <a:r>
              <a:rPr lang="zh-CN" altLang="en-US" sz="3400" b="1" dirty="0" smtClean="0">
                <a:solidFill>
                  <a:srgbClr val="0000FF"/>
                </a:solidFill>
                <a:latin typeface="+mn-ea"/>
              </a:rPr>
              <a:t>。</a:t>
            </a:r>
            <a:r>
              <a:rPr lang="zh-TW" altLang="en-US" sz="3400" b="1" dirty="0" smtClean="0">
                <a:solidFill>
                  <a:srgbClr val="0000FF"/>
                </a:solidFill>
                <a:latin typeface="+mn-ea"/>
              </a:rPr>
              <a:t>」</a:t>
            </a:r>
            <a:r>
              <a:rPr lang="zh-CN" altLang="en-US" sz="3400" b="1" dirty="0" smtClean="0">
                <a:latin typeface="+mn-ea"/>
              </a:rPr>
              <a:t>（</a:t>
            </a:r>
            <a:r>
              <a:rPr lang="zh-CN" altLang="en-US" sz="3400" b="1" dirty="0">
                <a:latin typeface="+mn-ea"/>
              </a:rPr>
              <a:t>弗五：</a:t>
            </a:r>
            <a:r>
              <a:rPr lang="en-US" sz="3400" b="1" dirty="0">
                <a:latin typeface="+mn-ea"/>
              </a:rPr>
              <a:t>21</a:t>
            </a:r>
            <a:r>
              <a:rPr lang="zh-CN" altLang="en-US" sz="3400" b="1" dirty="0">
                <a:latin typeface="+mn-ea"/>
              </a:rPr>
              <a:t>）</a:t>
            </a:r>
            <a:endParaRPr lang="en-US" altLang="zh-CN" sz="34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9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原则一</a:t>
            </a:r>
            <a:r>
              <a:rPr lang="zh-CN" altLang="en-US" sz="4000" b="1" dirty="0"/>
              <a:t>：互敬互爱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互敬互</a:t>
            </a:r>
            <a:r>
              <a:rPr lang="zh-CN" altLang="en-US" sz="3600" b="1" dirty="0" smtClean="0"/>
              <a:t>爱，</a:t>
            </a:r>
            <a:r>
              <a:rPr lang="zh-CN" altLang="en-US" sz="3600" b="1" dirty="0" smtClean="0">
                <a:latin typeface="+mn-ea"/>
              </a:rPr>
              <a:t>体</a:t>
            </a:r>
            <a:r>
              <a:rPr lang="zh-CN" altLang="en-US" sz="3600" b="1" dirty="0">
                <a:latin typeface="+mn-ea"/>
              </a:rPr>
              <a:t>现</a:t>
            </a:r>
            <a:r>
              <a:rPr lang="zh-CN" altLang="en-US" sz="3600" b="1" dirty="0" smtClean="0">
                <a:latin typeface="+mn-ea"/>
              </a:rPr>
              <a:t>在对他人的信任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假设无辜</a:t>
            </a:r>
            <a:r>
              <a:rPr lang="zh-CN" altLang="en-US" sz="3400" b="1" dirty="0" smtClean="0">
                <a:latin typeface="+mn-ea"/>
              </a:rPr>
              <a:t>：不随便猜测他人的动机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 smtClean="0">
                <a:latin typeface="+mn-ea"/>
              </a:rPr>
              <a:t>避免误会：减少伤害、成全和睦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全面信任</a:t>
            </a:r>
            <a:r>
              <a:rPr lang="zh-CN" altLang="en-US" sz="3400" b="1" dirty="0" smtClean="0">
                <a:latin typeface="+mn-ea"/>
              </a:rPr>
              <a:t>：不偏听偏信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洞察实情</a:t>
            </a:r>
            <a:r>
              <a:rPr lang="zh-CN" altLang="en-US" sz="3400" b="1" dirty="0" smtClean="0">
                <a:latin typeface="+mn-ea"/>
              </a:rPr>
              <a:t>：</a:t>
            </a:r>
            <a:r>
              <a:rPr lang="zh-TW" altLang="en-US" sz="3400" b="1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400" b="1" dirty="0" smtClean="0">
                <a:solidFill>
                  <a:srgbClr val="0000FF"/>
                </a:solidFill>
                <a:latin typeface="+mn-ea"/>
              </a:rPr>
              <a:t>先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诉情由的，似乎有理；但邻舍来到，就察出实情</a:t>
            </a:r>
            <a:r>
              <a:rPr lang="zh-CN" altLang="en-US" sz="3400" b="1" dirty="0" smtClean="0">
                <a:solidFill>
                  <a:srgbClr val="0000FF"/>
                </a:solidFill>
                <a:latin typeface="+mn-ea"/>
              </a:rPr>
              <a:t>。</a:t>
            </a:r>
            <a:r>
              <a:rPr lang="zh-TW" altLang="en-US" sz="3400" b="1" dirty="0" smtClean="0">
                <a:solidFill>
                  <a:srgbClr val="0000FF"/>
                </a:solidFill>
                <a:latin typeface="+mn-ea"/>
              </a:rPr>
              <a:t>」</a:t>
            </a:r>
            <a:r>
              <a:rPr lang="zh-CN" altLang="en-US" sz="3400" b="1" dirty="0" smtClean="0">
                <a:latin typeface="+mn-ea"/>
              </a:rPr>
              <a:t>（箴十八：</a:t>
            </a:r>
            <a:r>
              <a:rPr lang="en-US" sz="3400" b="1" dirty="0" smtClean="0">
                <a:latin typeface="+mn-ea"/>
              </a:rPr>
              <a:t>1</a:t>
            </a:r>
            <a:r>
              <a:rPr lang="en-US" altLang="zh-CN" sz="3400" b="1" dirty="0" smtClean="0">
                <a:latin typeface="+mn-ea"/>
              </a:rPr>
              <a:t>7</a:t>
            </a:r>
            <a:r>
              <a:rPr lang="zh-CN" altLang="en-US" sz="3400" b="1" dirty="0" smtClean="0">
                <a:latin typeface="+mn-ea"/>
              </a:rPr>
              <a:t>）</a:t>
            </a:r>
            <a:endParaRPr lang="en-US" altLang="zh-CN" sz="34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9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原则一</a:t>
            </a:r>
            <a:r>
              <a:rPr lang="zh-CN" altLang="en-US" sz="4000" b="1" dirty="0"/>
              <a:t>：互敬互爱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867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/>
              <a:t>互敬互</a:t>
            </a:r>
            <a:r>
              <a:rPr lang="zh-CN" altLang="en-US" sz="3600" b="1" dirty="0" smtClean="0"/>
              <a:t>爱，</a:t>
            </a:r>
            <a:r>
              <a:rPr lang="zh-CN" altLang="en-US" sz="3600" b="1" dirty="0" smtClean="0">
                <a:latin typeface="+mn-ea"/>
              </a:rPr>
              <a:t>体</a:t>
            </a:r>
            <a:r>
              <a:rPr lang="zh-CN" altLang="en-US" sz="3600" b="1" dirty="0">
                <a:latin typeface="+mn-ea"/>
              </a:rPr>
              <a:t>现</a:t>
            </a:r>
            <a:r>
              <a:rPr lang="zh-CN" altLang="en-US" sz="3600" b="1" dirty="0" smtClean="0">
                <a:latin typeface="+mn-ea"/>
              </a:rPr>
              <a:t>在言语的使用上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忠告</a:t>
            </a:r>
            <a:r>
              <a:rPr lang="zh-CN" altLang="en-US" sz="3400" b="1" dirty="0" smtClean="0">
                <a:latin typeface="+mn-ea"/>
              </a:rPr>
              <a:t>：表达意见，而非定论指责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方式</a:t>
            </a:r>
            <a:r>
              <a:rPr lang="zh-CN" altLang="en-US" sz="3400" b="1" dirty="0" smtClean="0">
                <a:latin typeface="+mn-ea"/>
              </a:rPr>
              <a:t>：</a:t>
            </a:r>
            <a:r>
              <a:rPr lang="zh-TW" altLang="en-US" sz="3400" b="1" dirty="0" smtClean="0">
                <a:solidFill>
                  <a:srgbClr val="0000FF"/>
                </a:solidFill>
                <a:latin typeface="+mn-ea"/>
              </a:rPr>
              <a:t>「</a:t>
            </a:r>
            <a:r>
              <a:rPr lang="zh-CN" altLang="en-US" sz="3400" b="1" dirty="0" smtClean="0">
                <a:solidFill>
                  <a:srgbClr val="0000FF"/>
                </a:solidFill>
                <a:latin typeface="+mn-ea"/>
              </a:rPr>
              <a:t>一</a:t>
            </a:r>
            <a:r>
              <a:rPr lang="zh-CN" altLang="en-US" sz="3400" b="1" dirty="0">
                <a:solidFill>
                  <a:srgbClr val="0000FF"/>
                </a:solidFill>
                <a:latin typeface="+mn-ea"/>
              </a:rPr>
              <a:t>句话说得合宜，就如金苹果在银网子里</a:t>
            </a:r>
            <a:r>
              <a:rPr lang="zh-CN" altLang="en-US" sz="3400" b="1" dirty="0" smtClean="0">
                <a:solidFill>
                  <a:srgbClr val="0000FF"/>
                </a:solidFill>
                <a:latin typeface="+mn-ea"/>
              </a:rPr>
              <a:t>。」</a:t>
            </a:r>
            <a:r>
              <a:rPr lang="zh-CN" altLang="en-US" sz="3400" b="1" dirty="0" smtClean="0">
                <a:latin typeface="+mn-ea"/>
              </a:rPr>
              <a:t>（箴</a:t>
            </a:r>
            <a:r>
              <a:rPr lang="zh-CN" altLang="en-US" sz="3400" b="1" dirty="0">
                <a:latin typeface="+mn-ea"/>
              </a:rPr>
              <a:t>二十五：</a:t>
            </a:r>
            <a:r>
              <a:rPr lang="en-US" sz="3400" b="1" dirty="0" smtClean="0">
                <a:latin typeface="+mn-ea"/>
              </a:rPr>
              <a:t>11</a:t>
            </a:r>
            <a:r>
              <a:rPr lang="zh-CN" altLang="en-US" sz="3400" b="1" dirty="0" smtClean="0">
                <a:latin typeface="+mn-ea"/>
              </a:rPr>
              <a:t>）</a:t>
            </a:r>
            <a:endParaRPr lang="en-US" altLang="zh-CN" sz="34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400" b="1" dirty="0">
                <a:latin typeface="+mn-ea"/>
              </a:rPr>
              <a:t>效</a:t>
            </a:r>
            <a:r>
              <a:rPr lang="zh-CN" altLang="en-US" sz="3400" b="1" dirty="0" smtClean="0">
                <a:latin typeface="+mn-ea"/>
              </a:rPr>
              <a:t>果：话语的目的是为了听众的好处</a:t>
            </a:r>
            <a:endParaRPr lang="en-US" altLang="zh-CN" sz="34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7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1713</Words>
  <Application>Microsoft Office PowerPoint</Application>
  <PresentationFormat>On-screen Show (4:3)</PresentationFormat>
  <Paragraphs>151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美善的和睦</vt:lpstr>
      <vt:lpstr>Slide 2</vt:lpstr>
      <vt:lpstr>Slide 3</vt:lpstr>
      <vt:lpstr>Slide 4</vt:lpstr>
      <vt:lpstr>原则一：互敬互爱</vt:lpstr>
      <vt:lpstr>原则一：互敬互爱</vt:lpstr>
      <vt:lpstr>原则一：互敬互爱</vt:lpstr>
      <vt:lpstr>原则一：互敬互爱</vt:lpstr>
      <vt:lpstr>原则一：互敬互爱</vt:lpstr>
      <vt:lpstr>Slide 10</vt:lpstr>
      <vt:lpstr>原则二：柔和谦卑</vt:lpstr>
      <vt:lpstr>原则二：柔和谦卑</vt:lpstr>
      <vt:lpstr>原则二：柔和谦卑</vt:lpstr>
      <vt:lpstr>原则二：柔和谦卑</vt:lpstr>
      <vt:lpstr>原则二：柔和谦卑</vt:lpstr>
      <vt:lpstr>原则二：柔和谦卑</vt:lpstr>
      <vt:lpstr>原则二：柔和谦卑</vt:lpstr>
      <vt:lpstr>原则三：自我省察</vt:lpstr>
      <vt:lpstr>原则三：自我省察</vt:lpstr>
      <vt:lpstr>原则三：自我省察</vt:lpstr>
      <vt:lpstr>原则三：自我省察</vt:lpstr>
      <vt:lpstr>原则三：自我省察</vt:lpstr>
      <vt:lpstr>总    结</vt:lpstr>
    </vt:vector>
  </TitlesOfParts>
  <Company>RTI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Tennyson X.</dc:creator>
  <cp:lastModifiedBy>TennysonChen</cp:lastModifiedBy>
  <cp:revision>52</cp:revision>
  <dcterms:created xsi:type="dcterms:W3CDTF">2013-12-18T19:58:44Z</dcterms:created>
  <dcterms:modified xsi:type="dcterms:W3CDTF">2014-02-07T21:45:46Z</dcterms:modified>
</cp:coreProperties>
</file>