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2" r:id="rId17"/>
    <p:sldId id="272" r:id="rId18"/>
    <p:sldId id="275" r:id="rId19"/>
    <p:sldId id="283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>
        <p:scale>
          <a:sx n="66" d="100"/>
          <a:sy n="66" d="100"/>
        </p:scale>
        <p:origin x="-7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77FBF-1597-4A49-9A5F-F615A7483511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32A57-926A-4F2F-A54D-68F7883A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32A57-926A-4F2F-A54D-68F7883A1B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040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344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75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309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944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688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4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697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23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96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0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36F54-22D1-4800-817C-FF5385C5CF98}" type="datetimeFigureOut">
              <a:rPr lang="en-US" smtClean="0"/>
              <a:pPr/>
              <a:t>08-24-2013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41A5-0B09-40AC-8AA0-1948AFBC9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78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战胜沮丧</a:t>
            </a:r>
            <a:endParaRPr lang="en-US" sz="6600" b="1" dirty="0"/>
          </a:p>
        </p:txBody>
      </p:sp>
    </p:spTree>
    <p:extLst>
      <p:ext uri="{BB962C8B-B14F-4D97-AF65-F5344CB8AC3E}">
        <p14:creationId xmlns="" xmlns:p14="http://schemas.microsoft.com/office/powerpoint/2010/main" val="2274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保罗受苦纯为福音，他有理由抱怨吗？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神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的安排有没有出错？</a:t>
            </a:r>
            <a:endParaRPr lang="en-US" altLang="zh-CN" sz="40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神与我同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在，为何我还如此可怜？</a:t>
            </a:r>
            <a:endParaRPr lang="en-US" altLang="zh-CN" sz="40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神给我的重压难负，为何是我？</a:t>
            </a: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21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保罗没有求死：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  <a:p>
            <a:pPr marL="457200" lvl="1" indent="0">
              <a:buNone/>
            </a:pPr>
            <a:r>
              <a:rPr lang="zh-CN" altLang="en-US" sz="4200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我正在两难之间，情愿离世与基督同在，因为这是好得无比的。然而，我在肉身活着，为你们更是要紧的。</a:t>
            </a:r>
            <a:r>
              <a:rPr lang="zh-CN" altLang="en-US" sz="4200" dirty="0">
                <a:latin typeface="SimSun" pitchFamily="2" charset="-122"/>
                <a:ea typeface="SimSun" pitchFamily="2" charset="-122"/>
              </a:rPr>
              <a:t>”</a:t>
            </a: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（腓一：</a:t>
            </a:r>
            <a:r>
              <a:rPr lang="en-US" sz="4200" b="1" dirty="0">
                <a:latin typeface="SimSun" pitchFamily="2" charset="-122"/>
                <a:ea typeface="SimSun" pitchFamily="2" charset="-122"/>
              </a:rPr>
              <a:t>23-24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）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marL="457200" lvl="1" indent="0">
              <a:buNone/>
            </a:pP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>
                <a:latin typeface="SimSun" pitchFamily="2" charset="-122"/>
                <a:ea typeface="SimSun" pitchFamily="2" charset="-122"/>
              </a:rPr>
              <a:t>与保</a:t>
            </a: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罗相比，我们的处境如何？反应如何？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6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保罗留下的秘诀</a:t>
            </a:r>
            <a:r>
              <a:rPr lang="en-US" altLang="zh-CN" sz="44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提后四</a:t>
            </a:r>
            <a:r>
              <a:rPr lang="en-US" altLang="zh-CN" sz="4400" b="1" dirty="0" smtClean="0">
                <a:latin typeface="SimSun" pitchFamily="2" charset="-122"/>
                <a:ea typeface="SimSun" pitchFamily="2" charset="-122"/>
              </a:rPr>
              <a:t>:6-18):</a:t>
            </a:r>
          </a:p>
          <a:p>
            <a:pPr marL="0" indent="0">
              <a:buNone/>
            </a:pPr>
            <a:r>
              <a:rPr lang="zh-CN" altLang="en-US" sz="3600" dirty="0" smtClean="0"/>
              <a:t>“</a:t>
            </a:r>
            <a:r>
              <a:rPr lang="zh-CN" altLang="en-US" sz="3600" b="1" dirty="0"/>
              <a:t>我现在被浇奠，我离世的时候到了。那美好的仗我已经打过了，当跑的路我已经跑尽了，所信的道我已经守住了。从此以后，有公义的冠冕为我存留，就是按着公义审判的主到了那日要赐给我的；不但赐给我，也赐给凡爱慕他显现的人。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01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 smtClean="0"/>
              <a:t>“</a:t>
            </a:r>
            <a:r>
              <a:rPr lang="zh-CN" altLang="en-US" sz="3600" b="1" dirty="0"/>
              <a:t>你要赶紧的到我这里来。因为底马贪爱现今的世界，就离弃我往帖撒罗尼迦去了，革勒士往加拉太去，提多往挞马太去，独有路加在我这里。你来的时候，要把马可带来，因为他在传道的事上于我有益处。我已经打发推基古往以弗所去。我在特罗亚留于加布的那件外衣，你来的时候可以带来，那些书也要带来，更要紧的是那些皮卷。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328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 smtClean="0">
                <a:latin typeface="+mn-ea"/>
              </a:rPr>
              <a:t>“</a:t>
            </a:r>
            <a:r>
              <a:rPr lang="zh-CN" altLang="en-US" sz="3600" b="1" dirty="0">
                <a:latin typeface="+mn-ea"/>
              </a:rPr>
              <a:t>铜匠亚力山大多多的害我；主必照他所行的报应他。你也要防备他，因为他极力敌挡了我们的话。我初次申诉，没有人前来帮助，竟都离弃我；但愿这罪不归与他们。惟有主站在我旁边，加给我力量，使福音被我尽都传明，叫外邦人都听见；我也从狮子口里被救出来。主必救我脱离诸般的凶恶，也必救我</a:t>
            </a:r>
            <a:r>
              <a:rPr lang="zh-CN" altLang="en-US" sz="3600" b="1" dirty="0" smtClean="0">
                <a:latin typeface="+mn-ea"/>
              </a:rPr>
              <a:t>进祂的</a:t>
            </a:r>
            <a:r>
              <a:rPr lang="zh-CN" altLang="en-US" sz="3600" b="1" dirty="0">
                <a:latin typeface="+mn-ea"/>
              </a:rPr>
              <a:t>天国。愿荣耀归给他，直到永永远远。阿们。”（提后四：</a:t>
            </a:r>
            <a:r>
              <a:rPr lang="en-US" sz="3600" b="1" dirty="0">
                <a:latin typeface="+mn-ea"/>
              </a:rPr>
              <a:t>6-18</a:t>
            </a:r>
            <a:r>
              <a:rPr lang="zh-CN" altLang="en-US" sz="3600" b="1" dirty="0">
                <a:latin typeface="+mn-ea"/>
              </a:rPr>
              <a:t>）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80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5973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保罗写提摩太后书时的处境：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在湿冷的牢房里，等待被判死刑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友判亲离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遭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人迫害，无人援助</a:t>
            </a: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4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但保罗的语气令人鼓舞，力量何在？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78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808608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原</a:t>
            </a:r>
            <a:r>
              <a:rPr lang="zh-CN" altLang="en-US" b="1" dirty="0" smtClean="0">
                <a:latin typeface="+mn-ea"/>
                <a:ea typeface="+mn-ea"/>
              </a:rPr>
              <a:t>则一</a:t>
            </a:r>
            <a:r>
              <a:rPr lang="en-US" altLang="zh-CN" b="1" dirty="0" smtClean="0">
                <a:latin typeface="+mn-ea"/>
                <a:ea typeface="+mn-ea"/>
              </a:rPr>
              <a:t>.</a:t>
            </a:r>
            <a:r>
              <a:rPr lang="zh-CN" altLang="en-US" b="1" dirty="0" smtClean="0">
                <a:latin typeface="+mn-ea"/>
                <a:ea typeface="+mn-ea"/>
              </a:rPr>
              <a:t> 定睛于神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16" y="762000"/>
            <a:ext cx="87630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定睛于神：相信神公义的审判</a:t>
            </a:r>
            <a:endParaRPr lang="en-US" altLang="zh-CN" sz="13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3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一切的是非会被理顺；所有的冤屈会被抚平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帮助我们不怨天尤人，克服自怜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12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定睛于神</a:t>
            </a:r>
            <a:r>
              <a:rPr lang="zh-CN" altLang="en-US" sz="4000" b="1" dirty="0" smtClean="0">
                <a:latin typeface="+mn-ea"/>
              </a:rPr>
              <a:t>：盼望神公</a:t>
            </a:r>
            <a:r>
              <a:rPr lang="zh-CN" altLang="en-US" sz="4000" b="1" dirty="0" smtClean="0">
                <a:latin typeface="+mn-ea"/>
              </a:rPr>
              <a:t>义的冠冕</a:t>
            </a:r>
            <a:endParaRPr lang="en-US" altLang="zh-CN" sz="1200" b="1" dirty="0" smtClean="0">
              <a:latin typeface="+mn-ea"/>
            </a:endParaRPr>
          </a:p>
          <a:p>
            <a:pPr>
              <a:buNone/>
            </a:pPr>
            <a:endParaRPr lang="en-US" altLang="zh-CN" sz="1200" b="1" dirty="0" smtClean="0">
              <a:latin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111" y="1143000"/>
            <a:ext cx="2777416" cy="365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1219200"/>
            <a:ext cx="5791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冠冕是得胜者的记号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我们将得不朽坏的冠冕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磨练是为了造就品格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轻看重担</a:t>
            </a:r>
            <a:r>
              <a:rPr lang="en-US" altLang="zh-CN" sz="4000" b="1" dirty="0" smtClean="0">
                <a:latin typeface="+mn-ea"/>
              </a:rPr>
              <a:t>—</a:t>
            </a:r>
            <a:r>
              <a:rPr lang="zh-CN" altLang="en-US" sz="4000" b="1" dirty="0" smtClean="0">
                <a:latin typeface="+mn-ea"/>
              </a:rPr>
              <a:t>克服自弃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12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/>
              <a:t>定睛仰望神：持守对神的信心</a:t>
            </a:r>
            <a:endParaRPr lang="en-US" altLang="zh-CN" sz="14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/>
              <a:t>人和事导致失望，但神永远不会做错</a:t>
            </a:r>
            <a:endParaRPr lang="en-US" altLang="zh-CN" sz="4000" b="1" dirty="0" smtClean="0"/>
          </a:p>
          <a:p>
            <a:pPr marL="0" indent="0">
              <a:buNone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  <a:cs typeface="Times New Roman" pitchFamily="18" charset="0"/>
              </a:rPr>
              <a:t>保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罗深信神的拯救，从而沉着喜乐</a:t>
            </a:r>
            <a:endParaRPr lang="en-US" altLang="zh-CN" sz="1200" b="1" dirty="0" smtClean="0">
              <a:latin typeface="+mn-ea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  <a:cs typeface="Times New Roman" pitchFamily="18" charset="0"/>
              </a:rPr>
              <a:t>持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守对神的信心</a:t>
            </a:r>
            <a:r>
              <a:rPr lang="en-US" altLang="zh-CN" sz="4000" b="1" dirty="0" smtClean="0">
                <a:latin typeface="+mn-ea"/>
                <a:cs typeface="Times New Roman" pitchFamily="18" charset="0"/>
              </a:rPr>
              <a:t>—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克服自义</a:t>
            </a:r>
            <a:endParaRPr lang="en-US" altLang="zh-CN" sz="1200" b="1" dirty="0" smtClean="0">
              <a:latin typeface="+mn-ea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  <a:cs typeface="Times New Roman" pitchFamily="18" charset="0"/>
              </a:rPr>
              <a:t>定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睛于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神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战胜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沮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丧</a:t>
            </a:r>
            <a:r>
              <a:rPr lang="zh-CN" altLang="en-US" sz="4000" b="1" dirty="0" smtClean="0">
                <a:latin typeface="+mn-ea"/>
                <a:cs typeface="Times New Roman" pitchFamily="18" charset="0"/>
              </a:rPr>
              <a:t>的例子</a:t>
            </a:r>
            <a:endParaRPr lang="en-US" sz="4000" b="1" dirty="0">
              <a:latin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544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4000" b="1" dirty="0" smtClean="0">
                <a:latin typeface="+mn-ea"/>
              </a:rPr>
              <a:t>《</a:t>
            </a:r>
            <a:r>
              <a:rPr lang="zh-CN" altLang="en-US" sz="4000" b="1" dirty="0" smtClean="0">
                <a:latin typeface="+mn-ea"/>
              </a:rPr>
              <a:t>回首百年殉道血</a:t>
            </a:r>
            <a:r>
              <a:rPr lang="en-US" altLang="zh-CN" sz="4000" b="1" dirty="0" smtClean="0">
                <a:latin typeface="+mn-ea"/>
              </a:rPr>
              <a:t>》</a:t>
            </a:r>
            <a:r>
              <a:rPr lang="zh-CN" altLang="en-US" sz="4000" b="1" dirty="0" smtClean="0">
                <a:latin typeface="+mn-ea"/>
              </a:rPr>
              <a:t>记载的事</a:t>
            </a:r>
            <a:r>
              <a:rPr lang="zh-CN" altLang="en-US" sz="4000" b="1" dirty="0" smtClean="0">
                <a:latin typeface="+mn-ea"/>
              </a:rPr>
              <a:t>迹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容师</a:t>
            </a:r>
            <a:r>
              <a:rPr lang="zh-CN" altLang="en-US" sz="4000" b="1" dirty="0" smtClean="0">
                <a:latin typeface="+mn-ea"/>
              </a:rPr>
              <a:t>母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Sarah Young)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zh-CN" altLang="en-US" sz="4000" b="1" dirty="0" smtClean="0"/>
              <a:t>狂风虽怒吼，波涛虽汹涌，倘若我们不看环境而转眼定睛向着主，那么一切便安然。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zh-CN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纪长生牧师</a:t>
            </a:r>
            <a:r>
              <a:rPr lang="en-US" sz="4000" b="1" dirty="0" smtClean="0">
                <a:latin typeface="+mn-ea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Stewart McKee</a:t>
            </a:r>
            <a:r>
              <a:rPr lang="en-US" sz="4000" b="1" dirty="0" smtClean="0">
                <a:latin typeface="+mn-ea"/>
              </a:rPr>
              <a:t>) :</a:t>
            </a:r>
            <a:r>
              <a:rPr lang="zh-CN" altLang="en-US" sz="4000" b="1" dirty="0" smtClean="0">
                <a:latin typeface="+mn-ea"/>
              </a:rPr>
              <a:t>“</a:t>
            </a:r>
            <a:r>
              <a:rPr lang="zh-CN" altLang="en-US" sz="4000" b="1" dirty="0" smtClean="0">
                <a:latin typeface="+mn-ea"/>
              </a:rPr>
              <a:t>在这境遇中，认识到亲爱的主永远不会做错，那是何等大的安慰啊！”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b="1" dirty="0" smtClean="0">
              <a:latin typeface="+mn-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5973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+mn-ea"/>
              </a:rPr>
              <a:t>一个难以满足的请求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>
                <a:latin typeface="+mn-ea"/>
              </a:rPr>
              <a:t>教</a:t>
            </a:r>
            <a:r>
              <a:rPr lang="zh-CN" altLang="en-US" sz="4400" b="1" dirty="0" smtClean="0">
                <a:latin typeface="+mn-ea"/>
              </a:rPr>
              <a:t>会里不应该有沮丧？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+mn-ea"/>
              </a:rPr>
              <a:t>许多为神所用的人都曾陷入沮丧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+mn-ea"/>
              </a:rPr>
              <a:t>分享的目的：如何战胜沮丧？</a:t>
            </a:r>
            <a:endParaRPr lang="en-US" sz="44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28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原则二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 寻求帮助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基督徒时常爱面子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保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罗向提摩太求助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作出了示范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人无法独自看守自己的心灵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与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人分享自己的挣扎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可清理苦毒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减少跌倒和失败</a:t>
            </a:r>
            <a:endParaRPr lang="en-US" sz="40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6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寻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找属灵伙伴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须放下骄傲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“与人分享喜乐，喜乐加倍；与人分担愁苦，愁苦减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半”</a:t>
            </a:r>
            <a:endParaRPr lang="en-US" altLang="zh-CN" sz="40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伙伴不须更为成熟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但却须清心爱主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“你要逃避少年的私欲，同那清心祷告主的人追求公义、信德、仁爱、和平。”（提后二：</a:t>
            </a:r>
            <a:r>
              <a:rPr lang="en-US" sz="4000" b="1" dirty="0">
                <a:latin typeface="SimSun" pitchFamily="2" charset="-122"/>
                <a:ea typeface="SimSun" pitchFamily="2" charset="-122"/>
              </a:rPr>
              <a:t>22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）</a:t>
            </a:r>
            <a:endParaRPr lang="en-US" sz="40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242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原则三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 赦免原谅</a:t>
            </a:r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梅奥诊所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Mayo Clinic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  <a:cs typeface="Times New Roman" pitchFamily="18" charset="0"/>
              </a:rPr>
              <a:t>文章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SimSun" pitchFamily="2" charset="-122"/>
                <a:ea typeface="SimSun" pitchFamily="2" charset="-122"/>
                <a:cs typeface="Times New Roman" pitchFamily="18" charset="0"/>
              </a:rPr>
              <a:t>不原谅人导致焦虑、忧郁、失去生命意义和目标、重要人际关系的破裂等等</a:t>
            </a:r>
            <a:endParaRPr lang="en-US" altLang="zh-CN" sz="1200" b="1" dirty="0" smtClean="0"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SimSun" pitchFamily="2" charset="-122"/>
                <a:ea typeface="SimSun" pitchFamily="2" charset="-122"/>
                <a:cs typeface="Times New Roman" pitchFamily="18" charset="0"/>
              </a:rPr>
              <a:t>原</a:t>
            </a:r>
            <a:r>
              <a:rPr lang="zh-CN" altLang="en-US" sz="3600" b="1" dirty="0" smtClean="0">
                <a:latin typeface="SimSun" pitchFamily="2" charset="-122"/>
                <a:ea typeface="SimSun" pitchFamily="2" charset="-122"/>
                <a:cs typeface="Times New Roman" pitchFamily="18" charset="0"/>
              </a:rPr>
              <a:t>谅人带来更健康的人际关系、焦虑和压力的降低、血压降低、忧郁程度降低、减少酗酒和使用毒品的可能性</a:t>
            </a:r>
            <a:endParaRPr lang="en-US" altLang="zh-CN" sz="1200" b="1" dirty="0" smtClean="0"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 smtClean="0"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忌恨人会成为苦毒，甚至烈火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b="1" dirty="0" smtClean="0"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08055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保罗的榜样：“</a:t>
            </a:r>
            <a:r>
              <a:rPr lang="zh-CN" altLang="en-US" sz="4000" b="1" dirty="0" smtClean="0"/>
              <a:t>愿</a:t>
            </a:r>
            <a:r>
              <a:rPr lang="zh-CN" altLang="en-US" sz="4000" b="1" dirty="0"/>
              <a:t>这罪不归与他</a:t>
            </a:r>
            <a:r>
              <a:rPr lang="zh-CN" altLang="en-US" sz="4000" b="1" dirty="0" smtClean="0"/>
              <a:t>们”</a:t>
            </a: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保罗的榜样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：“</a:t>
            </a:r>
            <a:r>
              <a:rPr lang="zh-CN" altLang="en-US" sz="4000" b="1" dirty="0"/>
              <a:t>逼迫你们的，要给他们祝福；只要祝福，不可咒诅</a:t>
            </a:r>
            <a:r>
              <a:rPr lang="zh-CN" altLang="en-US" sz="4000" b="1" dirty="0" smtClean="0"/>
              <a:t>。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”（罗十二：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14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）</a:t>
            </a:r>
            <a:endParaRPr lang="en-US" sz="40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295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原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谅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人：饶恕是一个过程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原谅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人：改变自我</a:t>
            </a: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原谅人：体会神的心意</a:t>
            </a:r>
            <a:endParaRPr lang="en-US" altLang="zh-CN" sz="4000" b="1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约瑟对他们说：‘不要害怕，我岂能代替神呢</a:t>
            </a:r>
            <a:r>
              <a:rPr lang="en-US" altLang="zh-CN" sz="3600" b="1" dirty="0">
                <a:latin typeface="SimSun" pitchFamily="2" charset="-122"/>
                <a:ea typeface="SimSun" pitchFamily="2" charset="-122"/>
              </a:rPr>
              <a:t>﹖</a:t>
            </a: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从前你们的意思是要害我，但神的意思原是好的，要保全许多人的性命，成就今日的光景。现在你们不要害怕，我必养活你们和你们的妇人孩子。’于是约瑟用亲爱的话安慰他们。”（创五十：</a:t>
            </a:r>
            <a:r>
              <a:rPr lang="en-US" sz="3600" b="1" dirty="0">
                <a:latin typeface="SimSun" pitchFamily="2" charset="-122"/>
                <a:ea typeface="SimSun" pitchFamily="2" charset="-122"/>
              </a:rPr>
              <a:t>19-21</a:t>
            </a:r>
            <a:r>
              <a:rPr lang="zh-CN" altLang="en-US" sz="3600" b="1" dirty="0">
                <a:latin typeface="SimSun" pitchFamily="2" charset="-122"/>
                <a:ea typeface="SimSun" pitchFamily="2" charset="-122"/>
              </a:rPr>
              <a:t>）</a:t>
            </a:r>
            <a:endParaRPr lang="en-US" sz="3600" b="1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endParaRPr lang="en-US" sz="40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928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总   结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自义、自怜、自弃导致沮丧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战胜沮丧的原则：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定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睛于神</a:t>
            </a:r>
            <a:endParaRPr lang="en-US" altLang="zh-CN" sz="40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寻求帮助</a:t>
            </a:r>
            <a:endParaRPr lang="en-US" altLang="zh-CN" sz="40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赦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免原谅</a:t>
            </a:r>
            <a:endParaRPr lang="en-US" altLang="zh-CN" sz="1200" b="1" dirty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2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愿神帮助我们！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200" b="1" dirty="0" smtClean="0">
              <a:latin typeface="SimSun" pitchFamily="2" charset="-122"/>
              <a:ea typeface="SimSun" pitchFamily="2" charset="-122"/>
            </a:endParaRPr>
          </a:p>
          <a:p>
            <a:pPr marL="971550" lvl="1" indent="-571500">
              <a:buFont typeface="Wingdings" pitchFamily="2" charset="2"/>
              <a:buChar char="v"/>
            </a:pPr>
            <a:endParaRPr lang="en-US" sz="36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071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  <a:ea typeface="+mn-ea"/>
              </a:rPr>
              <a:t>一</a:t>
            </a:r>
            <a:r>
              <a:rPr lang="en-US" altLang="zh-CN" b="1" dirty="0" smtClean="0">
                <a:latin typeface="+mn-ea"/>
                <a:ea typeface="+mn-ea"/>
              </a:rPr>
              <a:t>.</a:t>
            </a:r>
            <a:r>
              <a:rPr lang="zh-CN" altLang="en-US" b="1" dirty="0" smtClean="0">
                <a:latin typeface="+mn-ea"/>
                <a:ea typeface="+mn-ea"/>
              </a:rPr>
              <a:t> 基督徒为何感到沮丧</a:t>
            </a:r>
            <a:r>
              <a:rPr lang="en-US" altLang="zh-CN" b="1" dirty="0" smtClean="0">
                <a:latin typeface="+mn-ea"/>
                <a:ea typeface="+mn-ea"/>
              </a:rPr>
              <a:t>?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圣经人物的沮丧例子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3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一位先知：</a:t>
            </a:r>
            <a:endParaRPr lang="en-US" altLang="zh-CN" sz="4200" b="1" dirty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神命其向敌国传悔改的信息</a:t>
            </a:r>
            <a:endParaRPr lang="en-US" altLang="zh-CN" sz="4000" b="1" dirty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经历磨难后顺服神</a:t>
            </a:r>
            <a:endParaRPr lang="en-US" altLang="zh-CN" sz="4000" b="1" dirty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敌国的人悔改，神收回惩罚</a:t>
            </a:r>
            <a:endParaRPr lang="en-US" altLang="zh-CN" sz="4000" b="1" dirty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约拿发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怒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:“</a:t>
            </a:r>
            <a:r>
              <a:rPr lang="zh-CN" altLang="en-US" sz="40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我</a:t>
            </a:r>
            <a:r>
              <a:rPr lang="zh-CN" altLang="en-US" sz="40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死了比活着还好</a:t>
            </a:r>
            <a:r>
              <a:rPr lang="zh-CN" altLang="en-US" sz="4000" b="1" dirty="0" smtClean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！</a:t>
            </a:r>
            <a:r>
              <a:rPr lang="en-US" altLang="zh-CN" sz="4000" b="1" dirty="0" smtClean="0">
                <a:latin typeface="SimSun" pitchFamily="2" charset="-122"/>
                <a:ea typeface="SimSun" pitchFamily="2" charset="-122"/>
              </a:rPr>
              <a:t>”</a:t>
            </a:r>
            <a:r>
              <a:rPr lang="zh-CN" altLang="en-US" sz="4000" b="1" dirty="0" smtClean="0">
                <a:latin typeface="SimSun" pitchFamily="2" charset="-122"/>
                <a:ea typeface="SimSun" pitchFamily="2" charset="-122"/>
              </a:rPr>
              <a:t>（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拿四：</a:t>
            </a:r>
            <a:r>
              <a:rPr lang="en-US" altLang="zh-CN" sz="4000" b="1" dirty="0">
                <a:latin typeface="SimSun" pitchFamily="2" charset="-122"/>
                <a:ea typeface="SimSun" pitchFamily="2" charset="-122"/>
              </a:rPr>
              <a:t>8</a:t>
            </a:r>
            <a:r>
              <a:rPr lang="zh-CN" altLang="en-US" sz="4000" b="1" dirty="0">
                <a:latin typeface="SimSun" pitchFamily="2" charset="-122"/>
                <a:ea typeface="SimSun" pitchFamily="2" charset="-122"/>
              </a:rPr>
              <a:t>）</a:t>
            </a:r>
            <a:endParaRPr lang="en-US" sz="40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39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5135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另一位先知：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圣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经记载中最重要的先知之一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大行神迹，经历神迹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击败四百假先知，但却要逃命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以利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亚求死：</a:t>
            </a:r>
            <a:r>
              <a:rPr lang="zh-CN" altLang="en-US" sz="4200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42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耶和华啊，罢了！求你取我的性命，因为我不胜于我的列祖</a:t>
            </a:r>
            <a:r>
              <a:rPr lang="zh-CN" altLang="en-US" sz="4200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。</a:t>
            </a:r>
            <a:r>
              <a:rPr lang="en-US" sz="4200" dirty="0">
                <a:latin typeface="SimSun" pitchFamily="2" charset="-122"/>
                <a:ea typeface="SimSun" pitchFamily="2" charset="-122"/>
              </a:rPr>
              <a:t>”</a:t>
            </a:r>
            <a:r>
              <a:rPr lang="en-US" sz="4200" b="1" dirty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王上十九：</a:t>
            </a:r>
            <a:r>
              <a:rPr lang="en-US" sz="4200" b="1" dirty="0">
                <a:latin typeface="SimSun" pitchFamily="2" charset="-122"/>
                <a:ea typeface="SimSun" pitchFamily="2" charset="-122"/>
              </a:rPr>
              <a:t>4)</a:t>
            </a:r>
          </a:p>
        </p:txBody>
      </p:sp>
    </p:spTree>
    <p:extLst>
      <p:ext uri="{BB962C8B-B14F-4D97-AF65-F5344CB8AC3E}">
        <p14:creationId xmlns="" xmlns:p14="http://schemas.microsoft.com/office/powerpoint/2010/main" val="38724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715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一位知名领袖：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500" b="1" dirty="0" smtClean="0">
                <a:latin typeface="SimSun" pitchFamily="2" charset="-122"/>
                <a:ea typeface="SimSun" pitchFamily="2" charset="-122"/>
              </a:rPr>
              <a:t>从小接受高贵教育，后作牧羊人</a:t>
            </a:r>
            <a:endParaRPr lang="en-US" altLang="zh-CN" sz="45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500" b="1" dirty="0" smtClean="0">
                <a:latin typeface="SimSun" pitchFamily="2" charset="-122"/>
                <a:ea typeface="SimSun" pitchFamily="2" charset="-122"/>
              </a:rPr>
              <a:t>神通过他大行神迹</a:t>
            </a:r>
            <a:endParaRPr lang="en-US" altLang="zh-CN" sz="45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500" b="1" dirty="0">
                <a:latin typeface="SimSun" pitchFamily="2" charset="-122"/>
                <a:ea typeface="SimSun" pitchFamily="2" charset="-122"/>
              </a:rPr>
              <a:t>带</a:t>
            </a:r>
            <a:r>
              <a:rPr lang="zh-CN" altLang="en-US" sz="4500" b="1" dirty="0" smtClean="0">
                <a:latin typeface="SimSun" pitchFamily="2" charset="-122"/>
                <a:ea typeface="SimSun" pitchFamily="2" charset="-122"/>
              </a:rPr>
              <a:t>领以色列人，为他们排忧解难</a:t>
            </a:r>
            <a:endParaRPr lang="en-US" altLang="zh-CN" sz="45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500" b="1" dirty="0">
                <a:latin typeface="SimSun" pitchFamily="2" charset="-122"/>
                <a:ea typeface="SimSun" pitchFamily="2" charset="-122"/>
              </a:rPr>
              <a:t>摩西</a:t>
            </a:r>
            <a:r>
              <a:rPr lang="zh-CN" altLang="en-US" sz="4500" b="1" dirty="0" smtClean="0">
                <a:latin typeface="SimSun" pitchFamily="2" charset="-122"/>
                <a:ea typeface="SimSun" pitchFamily="2" charset="-122"/>
              </a:rPr>
              <a:t>求死</a:t>
            </a:r>
            <a:r>
              <a:rPr lang="zh-CN" altLang="en-US" sz="4500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45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管理这百姓的责任太重了，我独自担当不起。你这样待我，我若在你眼前蒙恩，求你立时将我杀了，不叫我见自己的苦情。</a:t>
            </a:r>
            <a:r>
              <a:rPr lang="zh-CN" altLang="en-US" sz="4500" b="1" dirty="0">
                <a:latin typeface="SimSun" pitchFamily="2" charset="-122"/>
                <a:ea typeface="SimSun" pitchFamily="2" charset="-122"/>
              </a:rPr>
              <a:t>”（民十一：</a:t>
            </a:r>
            <a:r>
              <a:rPr lang="en-US" sz="4500" b="1" dirty="0">
                <a:latin typeface="SimSun" pitchFamily="2" charset="-122"/>
                <a:ea typeface="SimSun" pitchFamily="2" charset="-122"/>
              </a:rPr>
              <a:t>14-15</a:t>
            </a:r>
            <a:r>
              <a:rPr lang="zh-CN" altLang="en-US" sz="4500" b="1" dirty="0">
                <a:latin typeface="SimSun" pitchFamily="2" charset="-122"/>
                <a:ea typeface="SimSun" pitchFamily="2" charset="-122"/>
              </a:rPr>
              <a:t>）</a:t>
            </a:r>
            <a:endParaRPr lang="en-US" sz="45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8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经历过神的人要求死，问题在哪</a:t>
            </a:r>
            <a:r>
              <a:rPr lang="en-US" altLang="zh-CN" sz="4400" b="1" dirty="0" smtClean="0">
                <a:latin typeface="SimSun" pitchFamily="2" charset="-122"/>
                <a:ea typeface="SimSun" pitchFamily="2" charset="-122"/>
              </a:rPr>
              <a:t>?</a:t>
            </a: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各</a:t>
            </a:r>
            <a:r>
              <a:rPr lang="zh-CN" altLang="en-US" sz="4400" b="1" dirty="0">
                <a:latin typeface="SimSun" pitchFamily="2" charset="-122"/>
                <a:ea typeface="SimSun" pitchFamily="2" charset="-122"/>
              </a:rPr>
              <a:t>自的问题</a:t>
            </a: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：</a:t>
            </a: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800" b="1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我们带有这些心态吗？</a:t>
            </a:r>
            <a:endParaRPr lang="en-US" altLang="zh-CN" sz="4400" b="1" dirty="0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endParaRPr lang="en-US" sz="4400" b="1" dirty="0">
              <a:latin typeface="SimSun" pitchFamily="2" charset="-122"/>
              <a:ea typeface="SimSun" pitchFamily="2" charset="-12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33292915"/>
              </p:ext>
            </p:extLst>
          </p:nvPr>
        </p:nvGraphicFramePr>
        <p:xfrm>
          <a:off x="609600" y="1821402"/>
          <a:ext cx="81534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224"/>
                <a:gridCol w="3806576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dirty="0" smtClean="0">
                          <a:latin typeface="SimSun" pitchFamily="2" charset="-122"/>
                          <a:ea typeface="SimSun" pitchFamily="2" charset="-122"/>
                        </a:rPr>
                        <a:t>人物</a:t>
                      </a:r>
                      <a:endParaRPr lang="en-US" sz="4000" b="1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dirty="0" smtClean="0">
                          <a:latin typeface="SimSun" pitchFamily="2" charset="-122"/>
                          <a:ea typeface="SimSun" pitchFamily="2" charset="-122"/>
                        </a:rPr>
                        <a:t>注意力</a:t>
                      </a:r>
                      <a:endParaRPr lang="en-US" sz="4000" b="1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dirty="0" smtClean="0">
                          <a:latin typeface="SimSun" pitchFamily="2" charset="-122"/>
                          <a:ea typeface="SimSun" pitchFamily="2" charset="-122"/>
                        </a:rPr>
                        <a:t>根本问题</a:t>
                      </a:r>
                      <a:endParaRPr lang="en-US" sz="4000" b="1" dirty="0"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dirty="0" smtClean="0"/>
                        <a:t>约拿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dirty="0" smtClean="0"/>
                        <a:t>以利亚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b="1" dirty="0" smtClean="0"/>
                        <a:t>摩西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74343" y="2565036"/>
            <a:ext cx="250100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</a:rPr>
              <a:t>事情的结果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84986" y="4086077"/>
            <a:ext cx="250100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</a:rPr>
              <a:t>他人的反应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1359" y="3327036"/>
            <a:ext cx="250100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</a:rPr>
              <a:t>自身的遭遇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03939" y="2575992"/>
            <a:ext cx="101018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</a:rPr>
              <a:t>自义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6189" y="4089635"/>
            <a:ext cx="1111203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</a:rPr>
              <a:t>自弃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62307" y="3364626"/>
            <a:ext cx="111120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</a:rPr>
              <a:t>自</a:t>
            </a:r>
            <a:r>
              <a:rPr lang="zh-CN" altLang="en-US" sz="3600" b="1" dirty="0">
                <a:solidFill>
                  <a:srgbClr val="FF0000"/>
                </a:solidFill>
              </a:rPr>
              <a:t>怜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72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二</a:t>
            </a:r>
            <a:r>
              <a:rPr lang="en-US" altLang="zh-CN" b="1" dirty="0" smtClean="0">
                <a:latin typeface="+mn-ea"/>
                <a:ea typeface="+mn-ea"/>
              </a:rPr>
              <a:t>.</a:t>
            </a:r>
            <a:r>
              <a:rPr lang="zh-CN" altLang="en-US" b="1" dirty="0" smtClean="0">
                <a:latin typeface="+mn-ea"/>
                <a:ea typeface="+mn-ea"/>
              </a:rPr>
              <a:t> 基督徒如何战胜沮丧</a:t>
            </a:r>
            <a:r>
              <a:rPr lang="en-US" altLang="zh-CN" b="1" dirty="0" smtClean="0">
                <a:latin typeface="+mn-ea"/>
                <a:ea typeface="+mn-ea"/>
              </a:rPr>
              <a:t>?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400" b="1" dirty="0" smtClean="0">
                <a:latin typeface="SimSun" pitchFamily="2" charset="-122"/>
                <a:ea typeface="SimSun" pitchFamily="2" charset="-122"/>
              </a:rPr>
              <a:t>保罗的例子</a:t>
            </a:r>
            <a:endParaRPr lang="en-US" altLang="zh-CN" sz="14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为神尽忠尽职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对新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约教会贡献显著</a:t>
            </a: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但保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罗的处境凄凉</a:t>
            </a: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（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林后</a:t>
            </a: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十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一</a:t>
            </a:r>
            <a:r>
              <a:rPr lang="zh-CN" altLang="en-US" sz="4200" b="1" dirty="0">
                <a:latin typeface="SimSun" pitchFamily="2" charset="-122"/>
                <a:ea typeface="SimSun" pitchFamily="2" charset="-122"/>
              </a:rPr>
              <a:t>：</a:t>
            </a:r>
            <a:r>
              <a:rPr lang="en-US" altLang="zh-CN" sz="4200" b="1" dirty="0" smtClean="0">
                <a:latin typeface="SimSun" pitchFamily="2" charset="-122"/>
                <a:ea typeface="SimSun" pitchFamily="2" charset="-122"/>
              </a:rPr>
              <a:t>22-28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）</a:t>
            </a:r>
            <a:endParaRPr lang="en-US" sz="4200" b="1" dirty="0">
              <a:latin typeface="SimSun" pitchFamily="2" charset="-122"/>
              <a:ea typeface="SimSun" pitchFamily="2" charset="-122"/>
            </a:endParaRPr>
          </a:p>
          <a:p>
            <a:pPr marL="457200" lvl="1" indent="0">
              <a:buNone/>
            </a:pPr>
            <a:endParaRPr lang="en-US" altLang="zh-CN" sz="4200" b="1" dirty="0" smtClean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45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4648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200" b="1" dirty="0" smtClean="0">
                <a:latin typeface="+mn-ea"/>
              </a:rPr>
              <a:t>“他</a:t>
            </a:r>
            <a:r>
              <a:rPr lang="zh-CN" altLang="en-US" sz="4200" b="1" dirty="0">
                <a:latin typeface="+mn-ea"/>
              </a:rPr>
              <a:t>们是基督的仆人吗</a:t>
            </a:r>
            <a:r>
              <a:rPr lang="en-US" altLang="zh-CN" sz="4200" b="1" dirty="0">
                <a:latin typeface="+mn-ea"/>
              </a:rPr>
              <a:t>﹖</a:t>
            </a:r>
            <a:r>
              <a:rPr lang="zh-CN" altLang="en-US" sz="4200" b="1" dirty="0">
                <a:latin typeface="+mn-ea"/>
              </a:rPr>
              <a:t>（我说句狂话，）我更是。我比他们多受劳苦，多下监牢，受鞭打是过重的，冒死是屡次有的。被犹太人鞭打五次，每次四十减去一下；被棍打了三次；被石头打了一次，遇着船坏三次，一昼一夜在深海里</a:t>
            </a:r>
            <a:r>
              <a:rPr lang="zh-CN" altLang="en-US" sz="4200" b="1" dirty="0" smtClean="0">
                <a:latin typeface="+mn-ea"/>
              </a:rPr>
              <a:t>。</a:t>
            </a:r>
            <a:endParaRPr lang="en-US" sz="4200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0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“又屡次行远路，遭江河的危险、盗贼的危险，同族的危险、外邦人的危险、城里的危险、旷野的危险、海中的危险、假弟兄的危险。受劳碌、受困苦，多次不得睡，又饥又渴，多次不得食，受寒冷，赤身露体。除了这外面的事，还有为众教会挂心的事，天天压在我身上。”（林后十一：</a:t>
            </a:r>
            <a:r>
              <a:rPr lang="en-US" sz="4200" b="1" dirty="0" smtClean="0">
                <a:latin typeface="SimSun" pitchFamily="2" charset="-122"/>
                <a:ea typeface="SimSun" pitchFamily="2" charset="-122"/>
              </a:rPr>
              <a:t>23-28</a:t>
            </a:r>
            <a:r>
              <a:rPr lang="zh-CN" altLang="en-US" sz="4200" b="1" dirty="0" smtClean="0">
                <a:latin typeface="SimSun" pitchFamily="2" charset="-122"/>
                <a:ea typeface="SimSun" pitchFamily="2" charset="-122"/>
              </a:rPr>
              <a:t>）</a:t>
            </a:r>
            <a:endParaRPr lang="en-US" sz="42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48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2076</Words>
  <Application>Microsoft Office PowerPoint</Application>
  <PresentationFormat>On-screen Show (4:3)</PresentationFormat>
  <Paragraphs>187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战胜沮丧</vt:lpstr>
      <vt:lpstr>Slide 2</vt:lpstr>
      <vt:lpstr>一. 基督徒为何感到沮丧?</vt:lpstr>
      <vt:lpstr>Slide 4</vt:lpstr>
      <vt:lpstr>Slide 5</vt:lpstr>
      <vt:lpstr>Slide 6</vt:lpstr>
      <vt:lpstr>二. 基督徒如何战胜沮丧?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原则一. 定睛于神</vt:lpstr>
      <vt:lpstr>Slide 17</vt:lpstr>
      <vt:lpstr>Slide 18</vt:lpstr>
      <vt:lpstr>Slide 19</vt:lpstr>
      <vt:lpstr>原则二. 寻求帮助</vt:lpstr>
      <vt:lpstr>Slide 21</vt:lpstr>
      <vt:lpstr>原则三. 赦免原谅</vt:lpstr>
      <vt:lpstr>Slide 23</vt:lpstr>
      <vt:lpstr>Slide 24</vt:lpstr>
      <vt:lpstr>总   结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战胜沮丧</dc:title>
  <dc:creator>Chen, Tennyson X.</dc:creator>
  <cp:lastModifiedBy>MHStudy</cp:lastModifiedBy>
  <cp:revision>49</cp:revision>
  <dcterms:created xsi:type="dcterms:W3CDTF">2013-08-13T15:41:19Z</dcterms:created>
  <dcterms:modified xsi:type="dcterms:W3CDTF">2013-08-25T02:49:40Z</dcterms:modified>
</cp:coreProperties>
</file>