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79" r:id="rId11"/>
    <p:sldId id="263" r:id="rId12"/>
    <p:sldId id="264" r:id="rId13"/>
    <p:sldId id="265" r:id="rId14"/>
    <p:sldId id="266" r:id="rId15"/>
    <p:sldId id="267" r:id="rId16"/>
    <p:sldId id="276" r:id="rId17"/>
    <p:sldId id="280" r:id="rId18"/>
    <p:sldId id="268" r:id="rId19"/>
    <p:sldId id="270" r:id="rId20"/>
    <p:sldId id="271" r:id="rId21"/>
    <p:sldId id="272" r:id="rId22"/>
    <p:sldId id="274" r:id="rId23"/>
    <p:sldId id="275" r:id="rId24"/>
    <p:sldId id="281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7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8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7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5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A778-7E17-4EE7-9961-60038E0A2956}" type="datetimeFigureOut">
              <a:rPr lang="en-US" smtClean="0"/>
              <a:t>9/8/2012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9BCD0-985D-44B9-9134-51BDE285E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5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奇异恩典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黄力夫弟兄</a:t>
            </a:r>
            <a:endParaRPr lang="en-US" altLang="zh-CN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zh-CN" altLang="en-US" b="1" dirty="0">
                <a:solidFill>
                  <a:schemeClr val="tx1"/>
                </a:solidFill>
                <a:latin typeface="+mj-ea"/>
                <a:ea typeface="+mj-ea"/>
              </a:rPr>
              <a:t>北</a:t>
            </a:r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卡华人福音基督教会</a:t>
            </a:r>
            <a:endParaRPr 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4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  <a:cs typeface="Arial" pitchFamily="34" charset="0"/>
              </a:rPr>
              <a:t>在罪人中我是个罪魁。 </a:t>
            </a:r>
            <a:r>
              <a:rPr lang="en-US" altLang="zh-CN" sz="3600" b="1" dirty="0">
                <a:latin typeface="+mn-ea"/>
                <a:cs typeface="Arial" pitchFamily="34" charset="0"/>
              </a:rPr>
              <a:t>	</a:t>
            </a:r>
            <a:r>
              <a:rPr lang="zh-CN" altLang="en-US" sz="3600" b="1" dirty="0">
                <a:latin typeface="+mn-ea"/>
                <a:cs typeface="Arial" pitchFamily="34" charset="0"/>
              </a:rPr>
              <a:t>提前</a:t>
            </a:r>
            <a:r>
              <a:rPr lang="en-US" altLang="zh-CN" sz="3600" b="1" dirty="0">
                <a:latin typeface="+mn-ea"/>
                <a:cs typeface="Arial" pitchFamily="34" charset="0"/>
              </a:rPr>
              <a:t>1</a:t>
            </a:r>
            <a:r>
              <a:rPr lang="zh-CN" altLang="en-US" sz="3600" b="1" dirty="0">
                <a:latin typeface="+mn-ea"/>
                <a:cs typeface="Arial" pitchFamily="34" charset="0"/>
              </a:rPr>
              <a:t>：</a:t>
            </a:r>
            <a:r>
              <a:rPr lang="en-US" altLang="zh-CN" sz="3600" b="1" dirty="0">
                <a:latin typeface="+mn-ea"/>
                <a:cs typeface="Arial" pitchFamily="34" charset="0"/>
              </a:rPr>
              <a:t>15</a:t>
            </a:r>
            <a:endParaRPr lang="zh-CN" altLang="en-US" sz="3600" b="1" dirty="0">
              <a:latin typeface="+mn-ea"/>
              <a:cs typeface="Arial" pitchFamily="34" charset="0"/>
            </a:endParaRPr>
          </a:p>
          <a:p>
            <a:r>
              <a:rPr lang="zh-CN" altLang="en-US" sz="3600" b="1" dirty="0">
                <a:latin typeface="+mn-ea"/>
                <a:cs typeface="Arial" pitchFamily="34" charset="0"/>
              </a:rPr>
              <a:t>保罗不是唯一这样说的人</a:t>
            </a:r>
            <a:r>
              <a:rPr lang="zh-CN" altLang="en-US" sz="3600" b="1" dirty="0" smtClean="0">
                <a:latin typeface="+mn-ea"/>
                <a:cs typeface="Arial" pitchFamily="34" charset="0"/>
              </a:rPr>
              <a:t>。</a:t>
            </a:r>
            <a:endParaRPr lang="en-US" altLang="zh-CN" sz="3600" b="1" dirty="0" smtClean="0">
              <a:latin typeface="+mn-ea"/>
              <a:cs typeface="Arial" pitchFamily="34" charset="0"/>
            </a:endParaRPr>
          </a:p>
          <a:p>
            <a:r>
              <a:rPr lang="zh-CN" altLang="en-US" sz="3600" b="1" dirty="0">
                <a:latin typeface="+mn-ea"/>
                <a:cs typeface="Arial" pitchFamily="34" charset="0"/>
              </a:rPr>
              <a:t>我自</a:t>
            </a:r>
            <a:r>
              <a:rPr lang="zh-CN" altLang="en-US" sz="3600" b="1" dirty="0" smtClean="0">
                <a:latin typeface="+mn-ea"/>
                <a:cs typeface="Arial" pitchFamily="34" charset="0"/>
              </a:rPr>
              <a:t>己的见证。</a:t>
            </a:r>
            <a:endParaRPr lang="en-US" sz="3600" b="1" dirty="0">
              <a:latin typeface="+mn-ea"/>
              <a:cs typeface="Arial" pitchFamily="34" charset="0"/>
            </a:endParaRPr>
          </a:p>
          <a:p>
            <a:endParaRPr 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789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得救不靠行为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也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不是出於行为，免得有人自夸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弗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9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与世上的宗教不同。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为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要叫我们行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善。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弗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10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好行为是得救的结果，不是条件。</a:t>
            </a: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86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神寻找人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前我失丧，今被寻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回。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神主动寻找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失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丧的人。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/>
              <a:t>耶和华  神呼唤那人，对他说：「你在那里</a:t>
            </a:r>
            <a:r>
              <a:rPr lang="zh-CN" altLang="en-US" sz="3600" b="1" dirty="0" smtClean="0"/>
              <a:t>？」</a:t>
            </a:r>
            <a:r>
              <a:rPr lang="en-US" altLang="zh-CN" sz="3600" b="1" dirty="0" smtClean="0"/>
              <a:t>			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4491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人子来，为要寻找拯救失丧的人。</a:t>
            </a:r>
            <a:r>
              <a:rPr lang="en-US" altLang="zh-CN" sz="3600" b="1" dirty="0">
                <a:latin typeface="+mn-ea"/>
              </a:rPr>
              <a:t>						</a:t>
            </a:r>
            <a:r>
              <a:rPr lang="zh-CN" altLang="en-US" sz="3600" b="1" dirty="0">
                <a:latin typeface="+mn-ea"/>
              </a:rPr>
              <a:t>路 </a:t>
            </a:r>
            <a:r>
              <a:rPr lang="en-US" altLang="zh-CN" sz="3600" b="1" dirty="0">
                <a:latin typeface="+mn-ea"/>
              </a:rPr>
              <a:t>19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10</a:t>
            </a:r>
          </a:p>
          <a:p>
            <a:r>
              <a:rPr lang="zh-CN" altLang="en-US" sz="3600" b="1" dirty="0">
                <a:latin typeface="+mn-ea"/>
              </a:rPr>
              <a:t>耶稣听说他们把他赶出去，後来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</a:rPr>
              <a:t>遇见</a:t>
            </a:r>
            <a:r>
              <a:rPr lang="zh-CN" altLang="en-US" sz="3600" b="1" dirty="0">
                <a:latin typeface="+mn-ea"/>
              </a:rPr>
              <a:t>他，就说：「你信神的儿子吗</a:t>
            </a:r>
            <a:r>
              <a:rPr lang="zh-CN" altLang="en-US" sz="3600" b="1" dirty="0" smtClean="0">
                <a:latin typeface="+mn-ea"/>
              </a:rPr>
              <a:t>？」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677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瞎眼今得看见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耶稣说：「我为审判到这世上来，叫不能看见的，可以看见；能看见的，反瞎了眼。」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同</a:t>
            </a:r>
            <a:r>
              <a:rPr lang="zh-CN" altLang="en-US" sz="3600" b="1" dirty="0">
                <a:latin typeface="+mn-ea"/>
              </a:rPr>
              <a:t>他在那里的法利赛人听见这话，就说：「难道我们也瞎了眼吗？」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耶</a:t>
            </a:r>
            <a:r>
              <a:rPr lang="zh-CN" altLang="en-US" sz="3600" b="1" dirty="0">
                <a:latin typeface="+mn-ea"/>
              </a:rPr>
              <a:t>稣对他们说：「你们若瞎了眼，就没有罪了；但如今你们说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我们能看见</a:t>
            </a:r>
            <a:r>
              <a:rPr lang="en-US" altLang="zh-CN" sz="3600" b="1" dirty="0">
                <a:latin typeface="+mn-ea"/>
              </a:rPr>
              <a:t>』</a:t>
            </a:r>
            <a:r>
              <a:rPr lang="zh-CN" altLang="en-US" sz="3600" b="1" dirty="0">
                <a:latin typeface="+mn-ea"/>
              </a:rPr>
              <a:t>，所以你们的罪还在。」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39-41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43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如此恩典，使我敬畏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如此恩典，使我敬畏，使我心得安慰；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初信之时，既蒙恩惠，真是何等宝贵！</a:t>
            </a:r>
            <a:endParaRPr lang="zh-CN" altLang="en-US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946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zh-CN" altLang="en-US" b="1" dirty="0" smtClean="0"/>
              <a:t>使人敬畏的恩典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355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我们原是他的工作，在基督耶稣里造成的，为要叫我们行善，就是神所预备叫我们行的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弗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10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走在神的道路中，永远蒙福。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神朔造我们，我们是他的工作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生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命改变是主的恩典。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1544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48640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因为主所爱的，他必管教。来 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宋体"/>
              </a:rPr>
              <a:t>6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神是轻慢不得的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</a:rPr>
              <a:t>因</a:t>
            </a:r>
            <a:r>
              <a:rPr lang="zh-CN" altLang="en-US" sz="3600" b="1" dirty="0">
                <a:solidFill>
                  <a:prstClr val="black"/>
                </a:solidFill>
              </a:rPr>
              <a:t>此，在你们中间有好些软弱的与患病的，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死的</a:t>
            </a:r>
            <a:r>
              <a:rPr lang="zh-CN" altLang="en-US" sz="3600" b="1" dirty="0">
                <a:solidFill>
                  <a:prstClr val="black"/>
                </a:solidFill>
              </a:rPr>
              <a:t>也不少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..  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我</a:t>
            </a:r>
            <a:r>
              <a:rPr lang="zh-CN" altLang="en-US" sz="3600" b="1" dirty="0">
                <a:solidFill>
                  <a:prstClr val="black"/>
                </a:solidFill>
              </a:rPr>
              <a:t>们受审的时候，乃是被主惩治，免得我们和世人一同定罪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</a:rPr>
              <a:t>				</a:t>
            </a:r>
            <a:r>
              <a:rPr lang="zh-CN" altLang="en-US" sz="3600" b="1" dirty="0" smtClean="0">
                <a:solidFill>
                  <a:prstClr val="black"/>
                </a:solidFill>
              </a:rPr>
              <a:t>林前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11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30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，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32</a:t>
            </a: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主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的管教，也是恩典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7517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许多危险，试炼网罗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我已安然经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过。靠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主恩典，完全不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怕。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更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引导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我归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家。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latin typeface="+mn-ea"/>
              </a:rPr>
              <a:t>我将这些事告诉你们，是要叫你们在我里面有平安。在世上，你们有苦难；但你们可以放心，我已经胜了世界</a:t>
            </a:r>
            <a:r>
              <a:rPr lang="zh-CN" altLang="en-US" sz="3600" b="1" dirty="0" smtClean="0">
                <a:latin typeface="+mn-ea"/>
              </a:rPr>
              <a:t>。」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33</a:t>
            </a:r>
          </a:p>
          <a:p>
            <a:r>
              <a:rPr lang="zh-CN" altLang="en-US" sz="3600" b="1" dirty="0" smtClean="0">
                <a:latin typeface="+mn-ea"/>
              </a:rPr>
              <a:t>丁家的</a:t>
            </a:r>
            <a:r>
              <a:rPr lang="zh-CN" altLang="en-US" sz="3600" b="1" dirty="0">
                <a:latin typeface="+mn-ea"/>
              </a:rPr>
              <a:t>见证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5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将来禧年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圣徒欢聚，恩光爱谊千年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；喜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乐颂赞，在父座前，深望那日快现。</a:t>
            </a:r>
          </a:p>
          <a:p>
            <a:r>
              <a:rPr lang="zh-CN" altLang="en-US" sz="3600" b="1" dirty="0">
                <a:latin typeface="+mn-ea"/>
              </a:rPr>
              <a:t>我听见有大声音从宝座出来说：「看哪，神的帐幕在人间。他要与人同住，他们要作他的子民。神要亲自与他们同在，作他们的神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启 </a:t>
            </a:r>
            <a:r>
              <a:rPr lang="en-US" altLang="zh-CN" sz="3600" b="1" dirty="0" smtClean="0">
                <a:latin typeface="+mn-ea"/>
              </a:rPr>
              <a:t>21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500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你们得救是本乎恩，也因著信；这并不是出於自己，乃是神所赐的； 也不是出於行为，免得有人自夸。 我们原是他的工作，在基督耶稣里造成的，为要叫我们行善，就是神所预备叫我们行的。 </a:t>
            </a:r>
            <a:r>
              <a:rPr lang="en-US" altLang="zh-CN" sz="3600" b="1" dirty="0" smtClean="0">
                <a:latin typeface="+mn-ea"/>
              </a:rPr>
              <a:t>											</a:t>
            </a:r>
            <a:r>
              <a:rPr lang="zh-CN" altLang="en-US" sz="3600" b="1" dirty="0" smtClean="0">
                <a:latin typeface="+mn-ea"/>
              </a:rPr>
              <a:t>弗 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8-10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65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神要擦去他们一切的眼泪；不再有死亡，也不再有悲哀、哭号、疼痛，因为以前的事都过去了。」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zh-CN" altLang="en-US" sz="3600" b="1" dirty="0" smtClean="0">
                <a:latin typeface="+mn-ea"/>
              </a:rPr>
              <a:t>坐</a:t>
            </a:r>
            <a:r>
              <a:rPr lang="zh-CN" altLang="en-US" sz="3600" b="1" dirty="0">
                <a:latin typeface="+mn-ea"/>
              </a:rPr>
              <a:t>宝座的说：「看哪，我将一切都更新了</a:t>
            </a:r>
            <a:r>
              <a:rPr lang="zh-CN" altLang="en-US" sz="3600" b="1" dirty="0" smtClean="0">
                <a:latin typeface="+mn-ea"/>
              </a:rPr>
              <a:t>！」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启 </a:t>
            </a:r>
            <a:r>
              <a:rPr lang="en-US" altLang="zh-CN" sz="3600" b="1" dirty="0" smtClean="0">
                <a:latin typeface="+mn-ea"/>
              </a:rPr>
              <a:t>21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4-5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335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+mn-ea"/>
              </a:rPr>
              <a:t>他们昼夜不住的说：圣哉！圣哉！圣哉！主神是昔在、今在、以後永在的全能者。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			</a:t>
            </a:r>
            <a:r>
              <a:rPr lang="zh-CN" altLang="en-US" sz="3600" b="1" dirty="0" smtClean="0">
                <a:latin typeface="+mn-ea"/>
              </a:rPr>
              <a:t>启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8b</a:t>
            </a:r>
            <a:endParaRPr lang="en-US" altLang="zh-CN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81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深望那日快现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我们又藉著他，因信得进入现在所站的这恩典中，并且欢欢喜喜盼望神的荣耀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				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罗 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5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奇异恩典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得救是恩典。 过去。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得</a:t>
            </a:r>
            <a:r>
              <a:rPr lang="zh-CN" altLang="en-US" sz="3600" b="1" dirty="0" smtClean="0">
                <a:latin typeface="+mn-ea"/>
              </a:rPr>
              <a:t>胜是恩典。 现在。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禧年是恩典。 将来。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除</a:t>
            </a:r>
            <a:r>
              <a:rPr lang="zh-CN" altLang="en-US" sz="3600" b="1" dirty="0" smtClean="0">
                <a:latin typeface="+mn-ea"/>
              </a:rPr>
              <a:t>了恩典，就是恩典。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/>
              <a:t>奇</a:t>
            </a:r>
            <a:r>
              <a:rPr lang="zh-CN" altLang="en-US" sz="3600" b="1" dirty="0"/>
              <a:t>异恩</a:t>
            </a:r>
            <a:r>
              <a:rPr lang="zh-CN" altLang="en-US" sz="3600" b="1" dirty="0" smtClean="0"/>
              <a:t>典！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687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latin typeface="+mn-ea"/>
              </a:rPr>
              <a:t>《</a:t>
            </a:r>
            <a:r>
              <a:rPr lang="zh-CN" altLang="en-US" sz="4400" b="1" dirty="0" smtClean="0">
                <a:latin typeface="+mn-ea"/>
              </a:rPr>
              <a:t>奇异恩典</a:t>
            </a:r>
            <a:r>
              <a:rPr lang="en-US" altLang="zh-CN" sz="4400" b="1" dirty="0" smtClean="0">
                <a:latin typeface="+mn-ea"/>
              </a:rPr>
              <a:t>》		</a:t>
            </a:r>
            <a:r>
              <a:rPr lang="zh-CN" altLang="en-US" sz="4400" b="1" dirty="0" smtClean="0">
                <a:latin typeface="+mn-ea"/>
              </a:rPr>
              <a:t>约</a:t>
            </a:r>
            <a:r>
              <a:rPr lang="zh-CN" altLang="en-US" sz="4400" b="1" dirty="0" smtClean="0">
                <a:latin typeface="+mn-ea"/>
              </a:rPr>
              <a:t>翰，牛顿</a:t>
            </a:r>
            <a:endParaRPr lang="en-US" altLang="zh-CN" sz="4400" b="1" dirty="0" smtClean="0">
              <a:latin typeface="+mn-ea"/>
            </a:endParaRPr>
          </a:p>
          <a:p>
            <a:endParaRPr lang="en-US" altLang="zh-CN" sz="4400" b="1" dirty="0" smtClean="0">
              <a:latin typeface="+mn-ea"/>
            </a:endParaRPr>
          </a:p>
          <a:p>
            <a:r>
              <a:rPr lang="zh-CN" altLang="en-US" sz="4400" b="1" dirty="0" smtClean="0">
                <a:latin typeface="+mn-ea"/>
              </a:rPr>
              <a:t>奇</a:t>
            </a:r>
            <a:r>
              <a:rPr lang="zh-CN" altLang="en-US" sz="4400" b="1" dirty="0" smtClean="0">
                <a:latin typeface="+mn-ea"/>
              </a:rPr>
              <a:t>异恩典，何等甘甜，我罪已得赦免；</a:t>
            </a:r>
          </a:p>
          <a:p>
            <a:endParaRPr lang="en-US" altLang="zh-CN" sz="4400" b="1" dirty="0" smtClean="0">
              <a:latin typeface="+mn-ea"/>
            </a:endParaRPr>
          </a:p>
          <a:p>
            <a:r>
              <a:rPr lang="zh-CN" altLang="en-US" sz="4400" b="1" dirty="0" smtClean="0">
                <a:latin typeface="+mn-ea"/>
              </a:rPr>
              <a:t>前</a:t>
            </a:r>
            <a:r>
              <a:rPr lang="zh-CN" altLang="en-US" sz="4400" b="1" dirty="0" smtClean="0">
                <a:latin typeface="+mn-ea"/>
              </a:rPr>
              <a:t>我失丧，今被寻回，瞎眼今得看见</a:t>
            </a:r>
            <a:r>
              <a:rPr lang="zh-CN" altLang="en-US" sz="4400" b="1" dirty="0" smtClean="0">
                <a:latin typeface="+mn-ea"/>
              </a:rPr>
              <a:t>。</a:t>
            </a:r>
            <a:endParaRPr lang="zh-CN" altLang="en-US" sz="4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97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prstClr val="black"/>
                </a:solidFill>
                <a:latin typeface="宋体"/>
              </a:rPr>
              <a:t>如</a:t>
            </a:r>
            <a:r>
              <a:rPr lang="zh-CN" altLang="en-US" sz="4400" b="1" dirty="0">
                <a:solidFill>
                  <a:prstClr val="black"/>
                </a:solidFill>
                <a:latin typeface="宋体"/>
              </a:rPr>
              <a:t>此恩典，使我敬畏，使我心得安慰；</a:t>
            </a:r>
          </a:p>
          <a:p>
            <a:pPr lvl="0"/>
            <a:endParaRPr lang="en-US" altLang="zh-CN" sz="44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4400" b="1" dirty="0" smtClean="0">
                <a:solidFill>
                  <a:prstClr val="black"/>
                </a:solidFill>
                <a:latin typeface="宋体"/>
              </a:rPr>
              <a:t>初</a:t>
            </a:r>
            <a:r>
              <a:rPr lang="zh-CN" altLang="en-US" sz="4400" b="1" dirty="0">
                <a:solidFill>
                  <a:prstClr val="black"/>
                </a:solidFill>
                <a:latin typeface="宋体"/>
              </a:rPr>
              <a:t>信之时，既蒙恩惠，真是何等宝贵！</a:t>
            </a:r>
            <a:endParaRPr lang="en-US" altLang="zh-CN" sz="44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208078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atin typeface="+mn-ea"/>
              </a:rPr>
              <a:t>许</a:t>
            </a:r>
            <a:r>
              <a:rPr lang="zh-CN" altLang="en-US" sz="4400" b="1" dirty="0" smtClean="0">
                <a:latin typeface="+mn-ea"/>
              </a:rPr>
              <a:t>多危险，试炼网罗，我已安然经过；</a:t>
            </a:r>
          </a:p>
          <a:p>
            <a:endParaRPr lang="en-US" altLang="zh-CN" sz="4400" b="1" dirty="0" smtClean="0">
              <a:latin typeface="+mn-ea"/>
            </a:endParaRPr>
          </a:p>
          <a:p>
            <a:r>
              <a:rPr lang="zh-CN" altLang="en-US" sz="4400" b="1" dirty="0" smtClean="0">
                <a:latin typeface="+mn-ea"/>
              </a:rPr>
              <a:t>靠</a:t>
            </a:r>
            <a:r>
              <a:rPr lang="zh-CN" altLang="en-US" sz="4400" b="1" dirty="0" smtClean="0">
                <a:latin typeface="+mn-ea"/>
              </a:rPr>
              <a:t>主恩典，完全不怕，更引导我归家</a:t>
            </a:r>
            <a:r>
              <a:rPr lang="zh-CN" altLang="en-US" sz="4400" b="1" dirty="0" smtClean="0">
                <a:latin typeface="+mn-ea"/>
              </a:rPr>
              <a:t>。</a:t>
            </a:r>
            <a:endParaRPr lang="zh-CN" altLang="en-US" sz="44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91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prstClr val="black"/>
                </a:solidFill>
                <a:latin typeface="宋体"/>
              </a:rPr>
              <a:t>将</a:t>
            </a:r>
            <a:r>
              <a:rPr lang="zh-CN" altLang="en-US" sz="4400" b="1" dirty="0">
                <a:solidFill>
                  <a:prstClr val="black"/>
                </a:solidFill>
                <a:latin typeface="宋体"/>
              </a:rPr>
              <a:t>来禧年，圣徒欢聚，恩光爱谊千年；</a:t>
            </a:r>
          </a:p>
          <a:p>
            <a:pPr lvl="0"/>
            <a:endParaRPr lang="en-US" altLang="zh-CN" sz="4400" b="1" dirty="0" smtClean="0">
              <a:solidFill>
                <a:prstClr val="black"/>
              </a:solidFill>
              <a:latin typeface="宋体"/>
            </a:endParaRPr>
          </a:p>
          <a:p>
            <a:pPr lvl="0"/>
            <a:r>
              <a:rPr lang="zh-CN" altLang="en-US" sz="4400" b="1" dirty="0" smtClean="0">
                <a:solidFill>
                  <a:prstClr val="black"/>
                </a:solidFill>
                <a:latin typeface="宋体"/>
              </a:rPr>
              <a:t>喜</a:t>
            </a:r>
            <a:r>
              <a:rPr lang="zh-CN" altLang="en-US" sz="4400" b="1" dirty="0">
                <a:solidFill>
                  <a:prstClr val="black"/>
                </a:solidFill>
                <a:latin typeface="宋体"/>
              </a:rPr>
              <a:t>乐颂赞，在父座前，深望那日快现。</a:t>
            </a:r>
            <a:endParaRPr lang="zh-CN" altLang="en-US" sz="4400" b="1" dirty="0">
              <a:solidFill>
                <a:prstClr val="black"/>
              </a:solidFill>
              <a:latin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49183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+mn-ea"/>
              </a:rPr>
              <a:t>《</a:t>
            </a:r>
            <a:r>
              <a:rPr lang="zh-CN" altLang="en-US" sz="3600" b="1" dirty="0" smtClean="0">
                <a:latin typeface="+mn-ea"/>
              </a:rPr>
              <a:t>奇异恩典</a:t>
            </a:r>
            <a:r>
              <a:rPr lang="en-US" altLang="zh-CN" sz="3600" b="1" dirty="0" smtClean="0">
                <a:latin typeface="+mn-ea"/>
              </a:rPr>
              <a:t>》			</a:t>
            </a:r>
            <a:r>
              <a:rPr lang="zh-CN" altLang="en-US" sz="3600" b="1" dirty="0" smtClean="0">
                <a:latin typeface="+mn-ea"/>
              </a:rPr>
              <a:t>约翰，牛顿</a:t>
            </a:r>
            <a:endParaRPr lang="en-US" altLang="zh-CN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、奇异恩典，何等甘甜，我罪已得赦免；</a:t>
            </a:r>
          </a:p>
          <a:p>
            <a:r>
              <a:rPr lang="zh-CN" altLang="en-US" sz="3600" b="1" dirty="0" smtClean="0">
                <a:latin typeface="+mn-ea"/>
              </a:rPr>
              <a:t>前我失丧，今被寻回，瞎眼今得看见。</a:t>
            </a:r>
          </a:p>
          <a:p>
            <a:endParaRPr lang="zh-CN" altLang="en-US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、如此恩典，使我敬畏，使我心得安慰；</a:t>
            </a:r>
          </a:p>
          <a:p>
            <a:r>
              <a:rPr lang="zh-CN" altLang="en-US" sz="3600" b="1" dirty="0" smtClean="0">
                <a:latin typeface="+mn-ea"/>
              </a:rPr>
              <a:t>初信之时，既蒙恩惠，真是何等宝贵！</a:t>
            </a:r>
            <a:endParaRPr lang="en-US" altLang="zh-CN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526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、许多危险，试炼网罗，我已安然经过；</a:t>
            </a:r>
          </a:p>
          <a:p>
            <a:r>
              <a:rPr lang="zh-CN" altLang="en-US" sz="3600" b="1" dirty="0" smtClean="0">
                <a:latin typeface="+mn-ea"/>
              </a:rPr>
              <a:t>靠主恩典，完全不怕，更引导我归家。</a:t>
            </a:r>
          </a:p>
          <a:p>
            <a:endParaRPr lang="zh-CN" altLang="en-US" sz="3600" b="1" dirty="0" smtClean="0">
              <a:latin typeface="+mn-ea"/>
            </a:endParaRPr>
          </a:p>
          <a:p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、将来禧年，圣徒欢聚，恩光爱谊千年；</a:t>
            </a:r>
          </a:p>
          <a:p>
            <a:r>
              <a:rPr lang="zh-CN" altLang="en-US" sz="3600" b="1" dirty="0" smtClean="0">
                <a:latin typeface="+mn-ea"/>
              </a:rPr>
              <a:t>喜乐颂赞，在父座前，深望那日快现。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333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约翰，牛顿    </a:t>
            </a:r>
            <a:r>
              <a:rPr lang="en-US" altLang="zh-CN" dirty="0" smtClean="0"/>
              <a:t>1725-1807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母亲是虔诚基督徒。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早年当船长，虐待并贩</a:t>
            </a:r>
            <a:r>
              <a:rPr lang="zh-CN" altLang="en-US" sz="3600" b="1" dirty="0"/>
              <a:t>卖非</a:t>
            </a:r>
            <a:r>
              <a:rPr lang="zh-CN" altLang="en-US" sz="3600" b="1" dirty="0" smtClean="0"/>
              <a:t>洲奴隶。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1748</a:t>
            </a:r>
            <a:r>
              <a:rPr lang="zh-CN" altLang="en-US" sz="3600" b="1" dirty="0" smtClean="0"/>
              <a:t>年在海难中祷告信主。</a:t>
            </a:r>
            <a:endParaRPr lang="en-US" altLang="zh-CN" sz="3600" b="1" dirty="0" smtClean="0"/>
          </a:p>
          <a:p>
            <a:r>
              <a:rPr lang="en-US" altLang="zh-CN" sz="3600" dirty="0" smtClean="0"/>
              <a:t>1755</a:t>
            </a:r>
            <a:r>
              <a:rPr lang="zh-CN" altLang="en-US" sz="3600" b="1" dirty="0" smtClean="0"/>
              <a:t>年在利物浦航务局工作，成为带职传道人。自学圣经。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7706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45259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latin typeface="+mn-ea"/>
              </a:rPr>
              <a:t>1764</a:t>
            </a:r>
            <a:r>
              <a:rPr lang="zh-CN" altLang="en-US" sz="3600" b="1" dirty="0">
                <a:latin typeface="+mn-ea"/>
              </a:rPr>
              <a:t>年被按立为牧师。</a:t>
            </a:r>
          </a:p>
          <a:p>
            <a:r>
              <a:rPr lang="en-US" altLang="zh-CN" sz="3600" b="1" dirty="0">
                <a:latin typeface="+mn-ea"/>
              </a:rPr>
              <a:t>1773</a:t>
            </a:r>
            <a:r>
              <a:rPr lang="zh-CN" altLang="en-US" sz="3600" b="1" dirty="0">
                <a:latin typeface="+mn-ea"/>
              </a:rPr>
              <a:t>年元旦为讲道而写了</a:t>
            </a:r>
            <a:r>
              <a:rPr lang="en-US" altLang="zh-CN" sz="3600" b="1" dirty="0">
                <a:latin typeface="+mn-ea"/>
              </a:rPr>
              <a:t>《</a:t>
            </a:r>
            <a:r>
              <a:rPr lang="zh-CN" altLang="en-US" sz="3600" b="1" dirty="0">
                <a:latin typeface="+mn-ea"/>
              </a:rPr>
              <a:t>奇异恩典</a:t>
            </a:r>
            <a:r>
              <a:rPr lang="en-US" altLang="zh-CN" sz="3600" b="1" dirty="0">
                <a:latin typeface="+mn-ea"/>
              </a:rPr>
              <a:t>》</a:t>
            </a:r>
            <a:r>
              <a:rPr lang="zh-CN" altLang="en-US" sz="3600" b="1" dirty="0">
                <a:latin typeface="+mn-ea"/>
              </a:rPr>
              <a:t>。</a:t>
            </a:r>
          </a:p>
          <a:p>
            <a:r>
              <a:rPr lang="zh-CN" altLang="en-US" sz="3600" b="1" dirty="0">
                <a:latin typeface="+mn-ea"/>
              </a:rPr>
              <a:t>晚年在伦敦牧会，并致力宣传废弃奴隶制度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910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恩典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你们得救是本乎恩，也因著信；这并不是出於自己，乃是神所赐</a:t>
            </a:r>
            <a:r>
              <a:rPr lang="zh-CN" altLang="en-US" sz="3600" b="1" dirty="0" smtClean="0"/>
              <a:t>的。</a:t>
            </a:r>
            <a:r>
              <a:rPr lang="en-US" altLang="zh-CN" sz="3600" b="1" dirty="0" smtClean="0"/>
              <a:t>						</a:t>
            </a:r>
            <a:r>
              <a:rPr lang="zh-CN" altLang="en-US" sz="3600" b="1" dirty="0" smtClean="0"/>
              <a:t>弗 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8</a:t>
            </a:r>
            <a:endParaRPr lang="en-US" altLang="zh-CN" sz="3600" b="1" dirty="0" smtClean="0">
              <a:solidFill>
                <a:prstClr val="black"/>
              </a:solidFill>
              <a:latin typeface="宋体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耶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稣付了极大的代价。十字架。</a:t>
            </a:r>
            <a:endParaRPr lang="en-US" sz="3600" b="1" dirty="0"/>
          </a:p>
        </p:txBody>
      </p:sp>
      <p:pic>
        <p:nvPicPr>
          <p:cNvPr id="4" name="Picture 5" descr="Cross as al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685800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9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91"/>
            <a:ext cx="8229600" cy="7620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宋体"/>
              </a:rPr>
              <a:t>我罪已得赦免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我罪已得赦免。</a:t>
            </a:r>
            <a:r>
              <a:rPr lang="en-US" altLang="zh-CN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That saved a wretch like me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Wretch: 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卑鄙龌龊的人。</a:t>
            </a:r>
            <a:endParaRPr lang="en-US" altLang="zh-CN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翰，牛顿早年贩卖黑奴。</a:t>
            </a:r>
            <a:endParaRPr lang="en-US" altLang="zh-CN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5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耶稣为罪人而来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耶稣说：「我也不定你的罪。去吧，从此不要再犯罪了！」</a:t>
            </a:r>
            <a:r>
              <a:rPr lang="en-US" altLang="zh-CN" sz="3600" b="1" dirty="0">
                <a:latin typeface="+mn-ea"/>
              </a:rPr>
              <a:t>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8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11</a:t>
            </a:r>
          </a:p>
          <a:p>
            <a:r>
              <a:rPr lang="zh-CN" altLang="en-US" sz="3600" b="1" dirty="0">
                <a:latin typeface="+mn-ea"/>
              </a:rPr>
              <a:t>大</a:t>
            </a:r>
            <a:r>
              <a:rPr lang="zh-CN" altLang="en-US" sz="3600" b="1" dirty="0" smtClean="0">
                <a:latin typeface="+mn-ea"/>
              </a:rPr>
              <a:t>约两年后，耶稣带着这女人的罪，上了十字架。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何</a:t>
            </a:r>
            <a:r>
              <a:rPr lang="zh-CN" altLang="en-US" sz="3600" b="1" dirty="0" smtClean="0">
                <a:latin typeface="+mn-ea"/>
              </a:rPr>
              <a:t>等的恩典！</a:t>
            </a:r>
            <a:endParaRPr lang="en-US" altLang="zh-CN" sz="3600" b="1" dirty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224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5227</TotalTime>
  <Words>1228</Words>
  <Application>Microsoft Office PowerPoint</Application>
  <PresentationFormat>On-screen Show (4:3)</PresentationFormat>
  <Paragraphs>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奇异恩典</vt:lpstr>
      <vt:lpstr>PowerPoint Presentation</vt:lpstr>
      <vt:lpstr>PowerPoint Presentation</vt:lpstr>
      <vt:lpstr>PowerPoint Presentation</vt:lpstr>
      <vt:lpstr>约翰，牛顿    1725-1807</vt:lpstr>
      <vt:lpstr>PowerPoint Presentation</vt:lpstr>
      <vt:lpstr>恩典</vt:lpstr>
      <vt:lpstr>我罪已得赦免</vt:lpstr>
      <vt:lpstr>耶稣为罪人而来</vt:lpstr>
      <vt:lpstr>PowerPoint Presentation</vt:lpstr>
      <vt:lpstr>得救不靠行为</vt:lpstr>
      <vt:lpstr>神寻找人</vt:lpstr>
      <vt:lpstr>PowerPoint Presentation</vt:lpstr>
      <vt:lpstr>瞎眼今得看见</vt:lpstr>
      <vt:lpstr>如此恩典，使我敬畏</vt:lpstr>
      <vt:lpstr>使人敬畏的恩典</vt:lpstr>
      <vt:lpstr>PowerPoint Presentation</vt:lpstr>
      <vt:lpstr>许多危险，试炼网罗</vt:lpstr>
      <vt:lpstr>将来禧年</vt:lpstr>
      <vt:lpstr>PowerPoint Presentation</vt:lpstr>
      <vt:lpstr>PowerPoint Presentation</vt:lpstr>
      <vt:lpstr>深望那日快现</vt:lpstr>
      <vt:lpstr>奇异恩典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奇异恩典</dc:title>
  <dc:creator>Leaf</dc:creator>
  <cp:lastModifiedBy>Leaf</cp:lastModifiedBy>
  <cp:revision>32</cp:revision>
  <dcterms:created xsi:type="dcterms:W3CDTF">2012-08-20T02:14:53Z</dcterms:created>
  <dcterms:modified xsi:type="dcterms:W3CDTF">2012-09-08T22:46:46Z</dcterms:modified>
</cp:coreProperties>
</file>